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41" r:id="rId3"/>
    <p:sldId id="342" r:id="rId4"/>
    <p:sldId id="345" r:id="rId5"/>
    <p:sldId id="346" r:id="rId6"/>
    <p:sldId id="301" r:id="rId7"/>
    <p:sldId id="300" r:id="rId8"/>
    <p:sldId id="259" r:id="rId9"/>
    <p:sldId id="292" r:id="rId10"/>
    <p:sldId id="302" r:id="rId11"/>
    <p:sldId id="303" r:id="rId12"/>
    <p:sldId id="304" r:id="rId13"/>
    <p:sldId id="293" r:id="rId14"/>
    <p:sldId id="295" r:id="rId15"/>
    <p:sldId id="296" r:id="rId16"/>
    <p:sldId id="297" r:id="rId17"/>
    <p:sldId id="305" r:id="rId18"/>
    <p:sldId id="299" r:id="rId19"/>
    <p:sldId id="306" r:id="rId20"/>
    <p:sldId id="307" r:id="rId21"/>
    <p:sldId id="311" r:id="rId22"/>
    <p:sldId id="298" r:id="rId23"/>
    <p:sldId id="309" r:id="rId24"/>
    <p:sldId id="308" r:id="rId25"/>
    <p:sldId id="3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8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85DD-9598-41FD-98BA-94225E440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B6C9B-85B9-44B2-BC39-0A9C785D9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3D833-5186-4DA6-9BA8-CD982CD9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7F74-2B2B-4D60-8D2D-4C7009A4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4646-D692-4FF5-A622-C3C8C07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85F5-DCCC-45BA-908E-49E595F4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EEC95-1294-4DFC-A69E-4B3ED0748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3E5C-E7E3-423A-8584-9BAF7187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7655-2DE5-438E-91C4-A92E540A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E0D7-EE19-4911-A6AD-7F4AAE87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8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ADF06-6389-4036-98CA-C44EB74EC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72EDA-1883-49A2-B0CA-918BFBDC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63E1B-DA81-41A1-ADC2-297E7F75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2F96-F6D4-4625-92C7-EF59D80F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F75B-A38B-4F5B-BC75-E60EAA93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A3BC-7FA5-4B29-8A10-A3CD0EE5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FB4B4-65E4-43D4-B1FC-0254F63E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C79F3-A550-422C-9527-BB387204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E7B3-EAC3-41D6-8D81-5FE3FFD9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DA7A-F477-4DBD-89C7-916866FA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ADD6-1A58-4DF1-8AB7-52EF1AA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74229-1864-4E79-8280-C97EEF6DF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F9BE-6493-4156-B59A-6D973185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41B7-ABC7-4C28-93CE-0E39EEF1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E93C3-02AC-42D7-88E2-5468C6C4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46E2-3ED3-4658-9A88-87E6645E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8BCC-0481-4745-AEE9-BA847DCA9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CFA84-DF28-47AC-8E09-1A0895D9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49B47-BF0B-4B36-A9B6-CF0DE4CA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1D954-6F7F-4BB2-8BC7-657BF2CB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928E-39E6-4FA6-80DB-C1B617C2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7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87F1-3457-405F-B30C-C98F45FB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F6EB6-D468-47AF-8098-1E8600F2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9AC83-076B-4958-8A6B-7089540E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01339-5DB0-4FE8-8DE0-DA120E877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68819-A0CF-43BB-AA6D-A8F58C633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6D5FE-36F9-442D-AED5-B5266CF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7D3D7-3E4F-4CFD-B32F-5E5662F3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3754C-31F0-4BA9-9F7F-47444215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5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C1C9-61B5-45BF-B01D-5FD68E1B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D994B-A12E-4222-BF77-64A8CB2B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B2BF-51FC-4BE4-85DC-387DD249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54431-7593-4CCE-9744-20F16830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32CA2-DCBB-4EDB-AFB1-BEA1BCFD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3DBD4-C60E-44B7-BC7A-FC959BC7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0C1C4-EF0A-4E00-9D51-5E092237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6F10-51E8-4630-A610-0C9736EE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4548-1896-42E6-B55E-ACE2C9F8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EE3B6-8062-4C2D-A356-DF827A1E1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81BE9-4EC1-4359-AE8B-41D1A2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8345-5214-45BC-84CB-3367967C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614C-7BD3-499D-B1B5-FFACA96E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62A5-249A-4F7D-9586-A0038A5C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2823E-A467-4C42-8364-2F5F38ED8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322CA-77D1-45DD-BF46-87ED80BF2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8BD11-42DF-4CBB-8187-DB6D2D9D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1AD57-519B-4B82-BCC1-665DF46E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68904-75FC-44DD-A31B-402CE5B9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8AECA-47DC-428B-9FE4-FCCE80C3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83DB-27BF-4A6B-87AF-D37F97532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777E-8C8A-4DEF-A73C-5ED8A2287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CCAD-0FB7-46B0-B034-42D81AD5A594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766F-B690-47BE-955C-2CDE5BD50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023DB-844E-4990-A60D-4AD408BCE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2CD0-0BE2-418B-8C85-732F4C40DC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7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C8B44-81D2-475D-8199-6C98A4DCA509}"/>
              </a:ext>
            </a:extLst>
          </p:cNvPr>
          <p:cNvSpPr txBox="1"/>
          <p:nvPr/>
        </p:nvSpPr>
        <p:spPr>
          <a:xfrm>
            <a:off x="1334528" y="2028616"/>
            <a:ext cx="909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Enforcement: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ODEQ – Permits / Regulate facilities</a:t>
            </a:r>
          </a:p>
          <a:p>
            <a:pPr>
              <a:lnSpc>
                <a:spcPct val="200000"/>
              </a:lnSpc>
            </a:pP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Dumping – County’s Community Development Department’s Code Enforcement Division</a:t>
            </a:r>
          </a:p>
        </p:txBody>
      </p:sp>
    </p:spTree>
    <p:extLst>
      <p:ext uri="{BB962C8B-B14F-4D97-AF65-F5344CB8AC3E}">
        <p14:creationId xmlns:p14="http://schemas.microsoft.com/office/powerpoint/2010/main" val="257422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C8B44-81D2-475D-8199-6C98A4DCA509}"/>
              </a:ext>
            </a:extLst>
          </p:cNvPr>
          <p:cNvSpPr txBox="1"/>
          <p:nvPr/>
        </p:nvSpPr>
        <p:spPr>
          <a:xfrm>
            <a:off x="1177155" y="1709162"/>
            <a:ext cx="108574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provides resources to operate and manage facilities that are  	compliant with regulations 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arenR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is in place to carry-out services </a:t>
            </a:r>
          </a:p>
          <a:p>
            <a:pPr marL="457200" indent="-457200">
              <a:buAutoNum type="arabicParenR" startAt="3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County/Cities/Franchise collection companies offer programs and 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services that meet state WR/R standards</a:t>
            </a:r>
          </a:p>
          <a:p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4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has established coordinated promotion /education 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w/ Environmental Center </a:t>
            </a:r>
          </a:p>
          <a:p>
            <a:pPr marL="457200" indent="-457200">
              <a:buFont typeface="+mj-lt"/>
              <a:buAutoNum type="arabicParenR"/>
            </a:pP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5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C8B44-81D2-475D-8199-6C98A4DCA509}"/>
              </a:ext>
            </a:extLst>
          </p:cNvPr>
          <p:cNvSpPr txBox="1"/>
          <p:nvPr/>
        </p:nvSpPr>
        <p:spPr>
          <a:xfrm>
            <a:off x="1177155" y="2121110"/>
            <a:ext cx="10857474" cy="379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(DSW):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and Enterprise Fund (Public Utility)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 Reviews Revenue Requirements and Budgets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System Considers Annual Expenditure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Reserves to Maintain Rate Stability  </a:t>
            </a:r>
          </a:p>
        </p:txBody>
      </p:sp>
    </p:spTree>
    <p:extLst>
      <p:ext uri="{BB962C8B-B14F-4D97-AF65-F5344CB8AC3E}">
        <p14:creationId xmlns:p14="http://schemas.microsoft.com/office/powerpoint/2010/main" val="269057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29BB8C-1952-4C6B-B23E-4C111CB02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4163"/>
              </p:ext>
            </p:extLst>
          </p:nvPr>
        </p:nvGraphicFramePr>
        <p:xfrm>
          <a:off x="1334528" y="2981242"/>
          <a:ext cx="9512300" cy="35686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1700">
                  <a:extLst>
                    <a:ext uri="{9D8B030D-6E8A-4147-A177-3AD203B41FA5}">
                      <a16:colId xmlns:a16="http://schemas.microsoft.com/office/drawing/2014/main" val="245408402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6808019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99309619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4102759154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152908504"/>
                    </a:ext>
                  </a:extLst>
                </a:gridCol>
              </a:tblGrid>
              <a:tr h="8270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Requirements (Expenditures)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2016 Actual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2017 Actual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2018 Budget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2019 Adopted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26988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Services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$1,967,190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$2,049,320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$2,278,466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$2,504,623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999461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&amp; Services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$3,483,735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$4,334,705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$4,859,217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$4,772,159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6545585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Service and  Bond Refinance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$6,219,266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$ 858,512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$ 861,102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$ 860,938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52722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Outlay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$ 74,313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$ 127,449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$ 125,000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$ 173,000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6627757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Out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$1,726,539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$3,075,000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$2,580,000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$4,688,023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2662991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Contingency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$ 569,886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802830"/>
                  </a:ext>
                </a:extLst>
              </a:tr>
              <a:tr h="391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Requirements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$13,471,043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$10,444,985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$11,273,671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$13,598,743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12295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8FAA45-2D87-4D2D-A211-6B9C3638D671}"/>
              </a:ext>
            </a:extLst>
          </p:cNvPr>
          <p:cNvSpPr txBox="1"/>
          <p:nvPr/>
        </p:nvSpPr>
        <p:spPr>
          <a:xfrm>
            <a:off x="2175641" y="2121110"/>
            <a:ext cx="849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Actual and Projected Expenditures – FY 2016 – FY2019 </a:t>
            </a:r>
          </a:p>
        </p:txBody>
      </p:sp>
    </p:spTree>
    <p:extLst>
      <p:ext uri="{BB962C8B-B14F-4D97-AF65-F5344CB8AC3E}">
        <p14:creationId xmlns:p14="http://schemas.microsoft.com/office/powerpoint/2010/main" val="406402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D4070B-32D1-41D2-B687-9B32706EE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03128"/>
              </p:ext>
            </p:extLst>
          </p:nvPr>
        </p:nvGraphicFramePr>
        <p:xfrm>
          <a:off x="1791871" y="3086100"/>
          <a:ext cx="8013700" cy="3111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44029">
                  <a:extLst>
                    <a:ext uri="{9D8B030D-6E8A-4147-A177-3AD203B41FA5}">
                      <a16:colId xmlns:a16="http://schemas.microsoft.com/office/drawing/2014/main" val="982486558"/>
                    </a:ext>
                  </a:extLst>
                </a:gridCol>
                <a:gridCol w="1969671">
                  <a:extLst>
                    <a:ext uri="{9D8B030D-6E8A-4147-A177-3AD203B41FA5}">
                      <a16:colId xmlns:a16="http://schemas.microsoft.com/office/drawing/2014/main" val="608889001"/>
                    </a:ext>
                  </a:extLst>
                </a:gridCol>
              </a:tblGrid>
              <a:tr h="52872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endParaRPr lang="en-US" sz="1800" b="1" u="sng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Allocation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27588"/>
                  </a:ext>
                </a:extLst>
              </a:tr>
              <a:tr h="58127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Disposal of Solid Waste – Knott Landfill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2285388"/>
                  </a:ext>
                </a:extLst>
              </a:tr>
              <a:tr h="58127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of Transfer Stations (4)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707737"/>
                  </a:ext>
                </a:extLst>
              </a:tr>
              <a:tr h="83894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Marketing/ Transportation/ Special Waste (HHW) / Mulching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11142"/>
                  </a:ext>
                </a:extLst>
              </a:tr>
              <a:tr h="58127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Service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29823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9868A1-F119-458D-BB62-4077268E290C}"/>
              </a:ext>
            </a:extLst>
          </p:cNvPr>
          <p:cNvSpPr txBox="1"/>
          <p:nvPr/>
        </p:nvSpPr>
        <p:spPr>
          <a:xfrm>
            <a:off x="2925817" y="2121110"/>
            <a:ext cx="814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Allocation of Expenditures to Operations </a:t>
            </a:r>
          </a:p>
        </p:txBody>
      </p:sp>
    </p:spTree>
    <p:extLst>
      <p:ext uri="{BB962C8B-B14F-4D97-AF65-F5344CB8AC3E}">
        <p14:creationId xmlns:p14="http://schemas.microsoft.com/office/powerpoint/2010/main" val="103741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182C98-0C0C-492B-88A4-0E9D3F793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26774"/>
              </p:ext>
            </p:extLst>
          </p:nvPr>
        </p:nvGraphicFramePr>
        <p:xfrm>
          <a:off x="1334528" y="2286000"/>
          <a:ext cx="9485872" cy="38735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93839">
                  <a:extLst>
                    <a:ext uri="{9D8B030D-6E8A-4147-A177-3AD203B41FA5}">
                      <a16:colId xmlns:a16="http://schemas.microsoft.com/office/drawing/2014/main" val="1499672130"/>
                    </a:ext>
                  </a:extLst>
                </a:gridCol>
                <a:gridCol w="1992033">
                  <a:extLst>
                    <a:ext uri="{9D8B030D-6E8A-4147-A177-3AD203B41FA5}">
                      <a16:colId xmlns:a16="http://schemas.microsoft.com/office/drawing/2014/main" val="271766357"/>
                    </a:ext>
                  </a:extLst>
                </a:gridCol>
              </a:tblGrid>
              <a:tr h="61392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</a:t>
                      </a:r>
                      <a:endParaRPr lang="en-US" sz="2000" b="1" u="sng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19 Fund Balance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94960"/>
                  </a:ext>
                </a:extLst>
              </a:tr>
              <a:tr h="69500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Landfill Closure Fund – </a:t>
                      </a:r>
                      <a:r>
                        <a:rPr lang="en-US" sz="16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to make final improvements required to close the landfill once it is completed. </a:t>
                      </a:r>
                      <a:endParaRPr lang="en-US" sz="16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$4,037,938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592286"/>
                  </a:ext>
                </a:extLst>
              </a:tr>
              <a:tr h="71817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Landfill Post Closure Fund – </a:t>
                      </a:r>
                      <a:r>
                        <a:rPr lang="en-US" sz="16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to collect funds dedicated for monitoring and maintaining the landfill after it closes. </a:t>
                      </a:r>
                      <a:endParaRPr lang="en-US" sz="16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$1,057,948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451528"/>
                  </a:ext>
                </a:extLst>
              </a:tr>
              <a:tr h="75408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Projects Fund – </a:t>
                      </a:r>
                      <a:r>
                        <a:rPr lang="en-US" sz="16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set aside to make improvements and expansions to existing facilities or to build new facilities. </a:t>
                      </a:r>
                      <a:endParaRPr lang="en-US" sz="16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$3,104,840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840046"/>
                  </a:ext>
                </a:extLst>
              </a:tr>
              <a:tr h="61392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Fund – </a:t>
                      </a:r>
                      <a:r>
                        <a:rPr lang="en-US" sz="16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Funds needed to purchase large equipment needed for operations. </a:t>
                      </a:r>
                      <a:endParaRPr lang="en-US" sz="16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$543,175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7590069"/>
                  </a:ext>
                </a:extLst>
              </a:tr>
              <a:tr h="4783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Reserve Funds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$8,743,901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726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5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E2DC2-60A5-4D58-BC35-399A15E05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22174"/>
              </p:ext>
            </p:extLst>
          </p:nvPr>
        </p:nvGraphicFramePr>
        <p:xfrm>
          <a:off x="1460500" y="2906452"/>
          <a:ext cx="9270999" cy="3643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7592">
                  <a:extLst>
                    <a:ext uri="{9D8B030D-6E8A-4147-A177-3AD203B41FA5}">
                      <a16:colId xmlns:a16="http://schemas.microsoft.com/office/drawing/2014/main" val="3031535860"/>
                    </a:ext>
                  </a:extLst>
                </a:gridCol>
                <a:gridCol w="1467908">
                  <a:extLst>
                    <a:ext uri="{9D8B030D-6E8A-4147-A177-3AD203B41FA5}">
                      <a16:colId xmlns:a16="http://schemas.microsoft.com/office/drawing/2014/main" val="2638732275"/>
                    </a:ext>
                  </a:extLst>
                </a:gridCol>
                <a:gridCol w="1467908">
                  <a:extLst>
                    <a:ext uri="{9D8B030D-6E8A-4147-A177-3AD203B41FA5}">
                      <a16:colId xmlns:a16="http://schemas.microsoft.com/office/drawing/2014/main" val="3144546784"/>
                    </a:ext>
                  </a:extLst>
                </a:gridCol>
                <a:gridCol w="1545166">
                  <a:extLst>
                    <a:ext uri="{9D8B030D-6E8A-4147-A177-3AD203B41FA5}">
                      <a16:colId xmlns:a16="http://schemas.microsoft.com/office/drawing/2014/main" val="2519056691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506649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Sources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2016 Actual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2017 Actual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2018 Budget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2019 Adopted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53623"/>
                  </a:ext>
                </a:extLst>
              </a:tr>
              <a:tr h="4048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Net Working Capital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$1,163,893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$1,810,265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$ 615,872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$1,730,130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532243"/>
                  </a:ext>
                </a:extLst>
              </a:tr>
              <a:tr h="4048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 for Services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$8,755,712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$9,780,396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$10,614,998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$11,795,572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681453"/>
                  </a:ext>
                </a:extLst>
              </a:tr>
              <a:tr h="4048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Revenue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24,335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31,959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20,000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44,000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807087"/>
                  </a:ext>
                </a:extLst>
              </a:tr>
              <a:tr h="4048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Non-Operational Revenue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10,801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12,801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10,801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11,041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3037454"/>
                  </a:ext>
                </a:extLst>
              </a:tr>
              <a:tr h="4048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 of Assets, Land or Equipment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40,673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47,242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12,000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18,000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156549"/>
                  </a:ext>
                </a:extLst>
              </a:tr>
              <a:tr h="55386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Re-finance Bonds – Capital Issuance of Long-Term Liability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$5,285,895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691303"/>
                  </a:ext>
                </a:extLst>
              </a:tr>
              <a:tr h="4048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Resources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$15,281,308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$11,682,663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$11,273,671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$13,598,743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2221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B8097D-692F-4BFE-BDE9-D21428B6384D}"/>
              </a:ext>
            </a:extLst>
          </p:cNvPr>
          <p:cNvSpPr txBox="1"/>
          <p:nvPr/>
        </p:nvSpPr>
        <p:spPr>
          <a:xfrm>
            <a:off x="2911467" y="2299227"/>
            <a:ext cx="636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Actual and Projected Revenues – FY16 – FY19 </a:t>
            </a:r>
          </a:p>
        </p:txBody>
      </p:sp>
    </p:spTree>
    <p:extLst>
      <p:ext uri="{BB962C8B-B14F-4D97-AF65-F5344CB8AC3E}">
        <p14:creationId xmlns:p14="http://schemas.microsoft.com/office/powerpoint/2010/main" val="422564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C8B44-81D2-475D-8199-6C98A4DCA509}"/>
              </a:ext>
            </a:extLst>
          </p:cNvPr>
          <p:cNvSpPr txBox="1"/>
          <p:nvPr/>
        </p:nvSpPr>
        <p:spPr>
          <a:xfrm>
            <a:off x="667263" y="2121110"/>
            <a:ext cx="10857474" cy="381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Management system operates effectively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County/ Cities / Franchise collection – deliver cost effective services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DSW has developed transfer system to provide convenient services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DSW has operated Knott Landfill in full compliance and financially sound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Use Internal Resources in Conjunction with Private Contractors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DSW has managed as Solid Waste Enterprise &gt; 25 Years  </a:t>
            </a:r>
          </a:p>
        </p:txBody>
      </p:sp>
    </p:spTree>
    <p:extLst>
      <p:ext uri="{BB962C8B-B14F-4D97-AF65-F5344CB8AC3E}">
        <p14:creationId xmlns:p14="http://schemas.microsoft.com/office/powerpoint/2010/main" val="138787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B11E-A387-41B5-B094-032F562BF16C}"/>
              </a:ext>
            </a:extLst>
          </p:cNvPr>
          <p:cNvSpPr txBox="1"/>
          <p:nvPr/>
        </p:nvSpPr>
        <p:spPr>
          <a:xfrm>
            <a:off x="919353" y="1770629"/>
            <a:ext cx="501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and Opportunities: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BEB74-7D1F-4616-B2D9-2FE369258EE3}"/>
              </a:ext>
            </a:extLst>
          </p:cNvPr>
          <p:cNvSpPr/>
          <p:nvPr/>
        </p:nvSpPr>
        <p:spPr>
          <a:xfrm>
            <a:off x="0" y="2414717"/>
            <a:ext cx="11186149" cy="544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SWMP provides roadmap for enhancing services, making capital 	investments in infrastructure and addressing long term disposal of waste </a:t>
            </a:r>
          </a:p>
          <a:p>
            <a:pPr lvl="2">
              <a:lnSpc>
                <a:spcPct val="150000"/>
              </a:lnSpc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collection programs /services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residential food waste collection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multi-family programs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recycling for businesses – food waste/ recyclables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uniform / standardization for programs and services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Alternative for construction/ demolition  (C/D)waste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/ Improvements for facilities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options / upgrade compost facilities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transfer stations – capacity / efficiencies / future disposal system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facilities for managing C/D waste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new disposal system </a:t>
            </a:r>
          </a:p>
          <a:p>
            <a:pPr lvl="4">
              <a:lnSpc>
                <a:spcPct val="150000"/>
              </a:lnSpc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50000"/>
              </a:lnSpc>
              <a:buAutoNum type="arabicPeriod" startAt="2"/>
            </a:pPr>
            <a:endParaRPr lang="en-US" sz="22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B11E-A387-41B5-B094-032F562BF16C}"/>
              </a:ext>
            </a:extLst>
          </p:cNvPr>
          <p:cNvSpPr txBox="1"/>
          <p:nvPr/>
        </p:nvSpPr>
        <p:spPr>
          <a:xfrm>
            <a:off x="381508" y="2460141"/>
            <a:ext cx="112527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new collection programs are developed – facilities must be provided to manage materials and waste cost effectively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/ cities need to work with franchise collection companies to evaluate and implement new programs; considering policies; establish rates and expand promotion/education</a:t>
            </a:r>
          </a:p>
          <a:p>
            <a:pPr marL="1371600" lvl="2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needs to engage special interest and affected parties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System Infrastructure requirements estimated to be between $20M and $30M   - County needs to develop financial plan to implement facility improvements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12421-108C-4812-8CB5-B24500D92967}"/>
              </a:ext>
            </a:extLst>
          </p:cNvPr>
          <p:cNvSpPr/>
          <p:nvPr/>
        </p:nvSpPr>
        <p:spPr>
          <a:xfrm>
            <a:off x="402814" y="1876685"/>
            <a:ext cx="467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and Opportunities: </a:t>
            </a:r>
          </a:p>
        </p:txBody>
      </p:sp>
    </p:spTree>
    <p:extLst>
      <p:ext uri="{BB962C8B-B14F-4D97-AF65-F5344CB8AC3E}">
        <p14:creationId xmlns:p14="http://schemas.microsoft.com/office/powerpoint/2010/main" val="204017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609614" y="398871"/>
            <a:ext cx="99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– Agenda  1/22/19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11E00-0494-481C-B8B9-5F11996FFF28}"/>
              </a:ext>
            </a:extLst>
          </p:cNvPr>
          <p:cNvSpPr txBox="1"/>
          <p:nvPr/>
        </p:nvSpPr>
        <p:spPr>
          <a:xfrm>
            <a:off x="1609614" y="1924310"/>
            <a:ext cx="1098924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 / Approval of Minutes  </a:t>
            </a:r>
          </a:p>
          <a:p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Review of Actions - Changes to Landfill Evaluation Matrix </a:t>
            </a:r>
          </a:p>
          <a:p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Presentation Chapter 8 - Administration and Financial Management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and Opportunities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Approaches – SWMP Implementation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Impacts and Funding Options</a:t>
            </a:r>
          </a:p>
          <a:p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Draft Executive Summary 							</a:t>
            </a:r>
          </a:p>
          <a:p>
            <a:pPr lvl="0"/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Overview and Agenda for Public Meeting  - January 31</a:t>
            </a:r>
          </a:p>
          <a:p>
            <a:pPr lvl="0"/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Next Meeting – February 26, 2019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b="1" dirty="0"/>
              <a:t> 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2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B11E-A387-41B5-B094-032F562BF16C}"/>
              </a:ext>
            </a:extLst>
          </p:cNvPr>
          <p:cNvSpPr txBox="1"/>
          <p:nvPr/>
        </p:nvSpPr>
        <p:spPr>
          <a:xfrm>
            <a:off x="940969" y="1970108"/>
            <a:ext cx="797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– Administration / Management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120B1-CA63-48E0-B4DF-F60CC5B588E8}"/>
              </a:ext>
            </a:extLst>
          </p:cNvPr>
          <p:cNvSpPr txBox="1"/>
          <p:nvPr/>
        </p:nvSpPr>
        <p:spPr>
          <a:xfrm>
            <a:off x="940969" y="2551103"/>
            <a:ext cx="10793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Existing Management Structure w/ Enhancement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Steering Committee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Special task forces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SWAC – oversee implementation of SWMP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Interlocal agreements </a:t>
            </a:r>
          </a:p>
          <a:p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732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B11E-A387-41B5-B094-032F562BF16C}"/>
              </a:ext>
            </a:extLst>
          </p:cNvPr>
          <p:cNvSpPr txBox="1"/>
          <p:nvPr/>
        </p:nvSpPr>
        <p:spPr>
          <a:xfrm>
            <a:off x="940969" y="1970108"/>
            <a:ext cx="797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 – Administration / Management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120B1-CA63-48E0-B4DF-F60CC5B588E8}"/>
              </a:ext>
            </a:extLst>
          </p:cNvPr>
          <p:cNvSpPr txBox="1"/>
          <p:nvPr/>
        </p:nvSpPr>
        <p:spPr>
          <a:xfrm>
            <a:off x="940970" y="2231718"/>
            <a:ext cx="107936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Regional Management Approaches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Powers Boards – Parties wish to have joint decision making authority for certain matters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Used to establish regional financial system 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Establish joint rate setting </a:t>
            </a:r>
          </a:p>
          <a:p>
            <a:pPr lvl="1"/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b.)  Special District – Used frequently with multiple jurisdictions for single 		purpose utility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Consolidate common operations for economic reasons 				- Lower rates 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 Financing capital investments </a:t>
            </a:r>
          </a:p>
          <a:p>
            <a:pPr lvl="1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91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B11E-A387-41B5-B094-032F562BF16C}"/>
              </a:ext>
            </a:extLst>
          </p:cNvPr>
          <p:cNvSpPr txBox="1"/>
          <p:nvPr/>
        </p:nvSpPr>
        <p:spPr>
          <a:xfrm>
            <a:off x="1065730" y="1944960"/>
            <a:ext cx="82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and Funding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4A99E-6379-4446-A436-CDC8831D227B}"/>
              </a:ext>
            </a:extLst>
          </p:cNvPr>
          <p:cNvSpPr txBox="1"/>
          <p:nvPr/>
        </p:nvSpPr>
        <p:spPr>
          <a:xfrm>
            <a:off x="1177155" y="2763379"/>
            <a:ext cx="10377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to evaluate resources needed to support implementation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County Enterprise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County Bonding authority – low cost for financing capital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reserves to maintain rate stability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setting / financial system is transparent</a:t>
            </a:r>
          </a:p>
          <a:p>
            <a:pPr lvl="1"/>
            <a:endParaRPr lang="en-US" sz="2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w/ Bonds </a:t>
            </a:r>
          </a:p>
          <a:p>
            <a:pPr marL="457200" indent="-457200">
              <a:buAutoNum type="arabicPeriod" startAt="3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Rates to finance Improvements (Pay–Go)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8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7B11E-A387-41B5-B094-032F562BF16C}"/>
              </a:ext>
            </a:extLst>
          </p:cNvPr>
          <p:cNvSpPr txBox="1"/>
          <p:nvPr/>
        </p:nvSpPr>
        <p:spPr>
          <a:xfrm>
            <a:off x="861539" y="2363896"/>
            <a:ext cx="11062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SWAC – Discussion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changes should be made to oversee implementation of 	SWMP ?  </a:t>
            </a:r>
          </a:p>
          <a:p>
            <a:pPr marL="971550" lvl="1" indent="-514350">
              <a:buAutoNum type="arabicPeriod"/>
            </a:pP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increase participation ?</a:t>
            </a:r>
          </a:p>
          <a:p>
            <a:pPr marL="514350" indent="-514350">
              <a:buAutoNum type="arabicPeriod"/>
            </a:pP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/ Funding – changes ?  </a:t>
            </a:r>
          </a:p>
        </p:txBody>
      </p:sp>
    </p:spTree>
    <p:extLst>
      <p:ext uri="{BB962C8B-B14F-4D97-AF65-F5344CB8AC3E}">
        <p14:creationId xmlns:p14="http://schemas.microsoft.com/office/powerpoint/2010/main" val="2637253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 Disposal Public Meeting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DEB16-6CCF-49FD-A1E3-F98BC7F738F7}"/>
              </a:ext>
            </a:extLst>
          </p:cNvPr>
          <p:cNvSpPr/>
          <p:nvPr/>
        </p:nvSpPr>
        <p:spPr>
          <a:xfrm>
            <a:off x="1180611" y="1816449"/>
            <a:ext cx="1055404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371600">
              <a:spcBef>
                <a:spcPts val="80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Purpose: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 an update on the Solid Waste Management Plan (SWMP)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Get feedback on two disposal options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5:00 – 6:00 – Open House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Tables – Boards with Information /Evaluation Matrix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6:00 – Timm – Overview SWMP and Disposal Options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6:30 – Return to Open House – discussion and input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609614" y="398871"/>
            <a:ext cx="99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Schedule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86CD0-D961-4CC1-B672-8CAB7B2DE141}"/>
              </a:ext>
            </a:extLst>
          </p:cNvPr>
          <p:cNvSpPr/>
          <p:nvPr/>
        </p:nvSpPr>
        <p:spPr>
          <a:xfrm>
            <a:off x="867790" y="2211921"/>
            <a:ext cx="1068461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31, 2019 – Public Meeting – Disposal Options 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26 – SWAC Meeting – 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  - Landfill Disposal Recommendations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 - Management &amp; Financial Management Recommendations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   - Final Draft SWMP – Implementation Schedule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– Final Draft SWMP to Board of Commissioners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 – Landfill Disposal Options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F5EAFC-09EC-4505-BCBE-2510BC9A9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1816"/>
              </p:ext>
            </p:extLst>
          </p:nvPr>
        </p:nvGraphicFramePr>
        <p:xfrm>
          <a:off x="441435" y="1697385"/>
          <a:ext cx="11015128" cy="5157216"/>
        </p:xfrm>
        <a:graphic>
          <a:graphicData uri="http://schemas.openxmlformats.org/drawingml/2006/table">
            <a:tbl>
              <a:tblPr firstRow="1" firstCol="1" bandRow="1"/>
              <a:tblGrid>
                <a:gridCol w="2268694">
                  <a:extLst>
                    <a:ext uri="{9D8B030D-6E8A-4147-A177-3AD203B41FA5}">
                      <a16:colId xmlns:a16="http://schemas.microsoft.com/office/drawing/2014/main" val="3742047067"/>
                    </a:ext>
                  </a:extLst>
                </a:gridCol>
                <a:gridCol w="4495970">
                  <a:extLst>
                    <a:ext uri="{9D8B030D-6E8A-4147-A177-3AD203B41FA5}">
                      <a16:colId xmlns:a16="http://schemas.microsoft.com/office/drawing/2014/main" val="2495408485"/>
                    </a:ext>
                  </a:extLst>
                </a:gridCol>
                <a:gridCol w="4250464">
                  <a:extLst>
                    <a:ext uri="{9D8B030D-6E8A-4147-A177-3AD203B41FA5}">
                      <a16:colId xmlns:a16="http://schemas.microsoft.com/office/drawing/2014/main" val="3145881668"/>
                    </a:ext>
                  </a:extLst>
                </a:gridCol>
              </a:tblGrid>
              <a:tr h="520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Primary Factors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Transport Out of County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New In-County Landfill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615300"/>
                  </a:ext>
                </a:extLst>
              </a:tr>
              <a:tr h="1137386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1. Implementation         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     Considerations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Regional landfills are permitted and have available capacity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transfer stations will need to be modified to accommodate long haul transportation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Siting a new landfill has proven to be both environmentally and politically difficult and unpredictable for communities 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06196"/>
                  </a:ext>
                </a:extLst>
              </a:tr>
              <a:tr h="1364863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2. Sound Financial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     Principles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Proximity of several regional landfills provides competition that can result in lower fees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Impacts to local economy as revenue and jobs are created in other jurisdictions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and cities control rates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Revenue and jobs stay in County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678784"/>
                  </a:ext>
                </a:extLst>
              </a:tr>
              <a:tr h="1823970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3. Cost Effectiveness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Estimated cost to transport and dispose varies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$47-$60/Ton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Estimated costs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$35 disposal + $ 7 transport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$42/ton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(Assumes landfill is 25 miles or less from Knott Transfer Station)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Note: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After initial debt is retired 2040, the operating cost will be reduced by about $4/ton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96143"/>
                  </a:ext>
                </a:extLst>
              </a:tr>
            </a:tbl>
          </a:graphicData>
        </a:graphic>
      </p:graphicFrame>
      <p:sp>
        <p:nvSpPr>
          <p:cNvPr id="13" name="Text Box 1">
            <a:extLst>
              <a:ext uri="{FF2B5EF4-FFF2-40B4-BE49-F238E27FC236}">
                <a16:creationId xmlns:a16="http://schemas.microsoft.com/office/drawing/2014/main" id="{77BCABB0-6415-4BB1-B585-D89E8D145498}"/>
              </a:ext>
            </a:extLst>
          </p:cNvPr>
          <p:cNvSpPr txBox="1"/>
          <p:nvPr/>
        </p:nvSpPr>
        <p:spPr>
          <a:xfrm>
            <a:off x="3328254" y="1120390"/>
            <a:ext cx="5535491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7-6: Evaluation of Disposal Options</a:t>
            </a:r>
            <a:endParaRPr lang="en-US" dirty="0">
              <a:solidFill>
                <a:schemeClr val="bg1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8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 – Landfill Disposal Options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1EAAE3-F874-4AF9-9027-06AD72CCC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79625"/>
              </p:ext>
            </p:extLst>
          </p:nvPr>
        </p:nvGraphicFramePr>
        <p:xfrm>
          <a:off x="614855" y="1761575"/>
          <a:ext cx="10389476" cy="4871434"/>
        </p:xfrm>
        <a:graphic>
          <a:graphicData uri="http://schemas.openxmlformats.org/drawingml/2006/table">
            <a:tbl>
              <a:tblPr firstRow="1" firstCol="1" bandRow="1"/>
              <a:tblGrid>
                <a:gridCol w="2606935">
                  <a:extLst>
                    <a:ext uri="{9D8B030D-6E8A-4147-A177-3AD203B41FA5}">
                      <a16:colId xmlns:a16="http://schemas.microsoft.com/office/drawing/2014/main" val="1964610079"/>
                    </a:ext>
                  </a:extLst>
                </a:gridCol>
                <a:gridCol w="3855534">
                  <a:extLst>
                    <a:ext uri="{9D8B030D-6E8A-4147-A177-3AD203B41FA5}">
                      <a16:colId xmlns:a16="http://schemas.microsoft.com/office/drawing/2014/main" val="1975857813"/>
                    </a:ext>
                  </a:extLst>
                </a:gridCol>
                <a:gridCol w="3927007">
                  <a:extLst>
                    <a:ext uri="{9D8B030D-6E8A-4147-A177-3AD203B41FA5}">
                      <a16:colId xmlns:a16="http://schemas.microsoft.com/office/drawing/2014/main" val="3998385898"/>
                    </a:ext>
                  </a:extLst>
                </a:gridCol>
              </a:tblGrid>
              <a:tr h="1197091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4.  Rate Stability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Disposal contracts can be written to provide certainty of cost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Factors outside control of County could impact fees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(Host fees, fuel prices, road mile taxes etc.)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Based on history of tip fees at Knott Landfill, disposal costs are predictable and stable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216054"/>
                  </a:ext>
                </a:extLst>
              </a:tr>
              <a:tr h="1596122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5.  System Flexibility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Flexibility can be part of contract; may have impacts on tip fee</a:t>
                      </a:r>
                    </a:p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If minimum waste supply is committed, there may be possible impacts to County or cities to implement alternatives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controls waste and disposal system and can make changes as needed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(Example if local jurisdictions  implement new diversion programs)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retains ability to manage waste without contractual issues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l"/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07238"/>
                  </a:ext>
                </a:extLst>
              </a:tr>
              <a:tr h="1995152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6. Reliability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Disposal is reliable</a:t>
                      </a:r>
                    </a:p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Transporting waste to regional landfills may encounter interruptions</a:t>
                      </a:r>
                    </a:p>
                    <a:p>
                      <a:pPr marL="0" lvl="0" indent="0" algn="l"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 general, regional landfills have good track record for environmental compliance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Transportation and disposal are reliable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Transporting waste on certain roads may encounter short term interruptions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has control and can manage environmental risks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can control nature of waste is disposed in the landfill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1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74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244653" cy="1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 – Landfill Disposal Options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7C619A-8469-4958-A606-D575F9506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67006"/>
              </p:ext>
            </p:extLst>
          </p:nvPr>
        </p:nvGraphicFramePr>
        <p:xfrm>
          <a:off x="0" y="1528750"/>
          <a:ext cx="11356427" cy="5736943"/>
        </p:xfrm>
        <a:graphic>
          <a:graphicData uri="http://schemas.openxmlformats.org/drawingml/2006/table">
            <a:tbl>
              <a:tblPr firstRow="1" firstCol="1" bandRow="1"/>
              <a:tblGrid>
                <a:gridCol w="3633952">
                  <a:extLst>
                    <a:ext uri="{9D8B030D-6E8A-4147-A177-3AD203B41FA5}">
                      <a16:colId xmlns:a16="http://schemas.microsoft.com/office/drawing/2014/main" val="1247928466"/>
                    </a:ext>
                  </a:extLst>
                </a:gridCol>
                <a:gridCol w="3910310">
                  <a:extLst>
                    <a:ext uri="{9D8B030D-6E8A-4147-A177-3AD203B41FA5}">
                      <a16:colId xmlns:a16="http://schemas.microsoft.com/office/drawing/2014/main" val="514534268"/>
                    </a:ext>
                  </a:extLst>
                </a:gridCol>
                <a:gridCol w="3812165">
                  <a:extLst>
                    <a:ext uri="{9D8B030D-6E8A-4147-A177-3AD203B41FA5}">
                      <a16:colId xmlns:a16="http://schemas.microsoft.com/office/drawing/2014/main" val="201454318"/>
                    </a:ext>
                  </a:extLst>
                </a:gridCol>
              </a:tblGrid>
              <a:tr h="610550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Environmental Considerations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811006"/>
                  </a:ext>
                </a:extLst>
              </a:tr>
              <a:tr h="793764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1" i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 Impact from Landfilling: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1" i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Greenhouse gas (GHG) emissions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No waste would be disposed in Deschutes County, but emissions would impact other jurisdictions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Emission impacts will remain in Deschutes County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415849"/>
                  </a:ext>
                </a:extLst>
              </a:tr>
              <a:tr h="1656103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1" i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 Impact from Transportation: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Waste Disposed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2030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216,000 tons/year             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6,800–7,000 trips/year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2040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250,000 tons/year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7,800–9,000 trips/year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 2030, 2-2.1 million truck miles and emissions along local roads and highways 97 and 197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 2040, 2.3–2.7 million truck miles and emissions along highways 97 and 197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 2030, 340,000 -350,000 truck miles and emissions along local roads and highways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 2040, 390,000-450,000 truck miles and emissions along local roads and highways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904216"/>
                  </a:ext>
                </a:extLst>
              </a:tr>
              <a:tr h="2139353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b="1" i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 Impact on Land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Existing regional landfills are permitted and will continue to fill designated sites with or without Deschutes County waste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will need to disturb 400-500 acres*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County may adopt mitigating measures as necessary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*Note: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Existing quarry sites might provide opportunity to restore disturbed land 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22394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C499D8A-3E83-4402-80E7-53C2AE53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311" y="2284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C8B44-81D2-475D-8199-6C98A4DCA509}"/>
              </a:ext>
            </a:extLst>
          </p:cNvPr>
          <p:cNvSpPr txBox="1"/>
          <p:nvPr/>
        </p:nvSpPr>
        <p:spPr>
          <a:xfrm>
            <a:off x="1177155" y="2121110"/>
            <a:ext cx="10857474" cy="3434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8 - Purpose: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Current Administration / Financial Resources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Needs to maintain and execute to Recommendations of the SWMP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Options to Make Necessary Changes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Recommendations to Modify/ Enhance System </a:t>
            </a:r>
          </a:p>
        </p:txBody>
      </p:sp>
    </p:spTree>
    <p:extLst>
      <p:ext uri="{BB962C8B-B14F-4D97-AF65-F5344CB8AC3E}">
        <p14:creationId xmlns:p14="http://schemas.microsoft.com/office/powerpoint/2010/main" val="224350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E20D7-1456-4AF8-9056-43DF4D8C9CE8}"/>
              </a:ext>
            </a:extLst>
          </p:cNvPr>
          <p:cNvSpPr txBox="1"/>
          <p:nvPr/>
        </p:nvSpPr>
        <p:spPr>
          <a:xfrm>
            <a:off x="2851759" y="1839059"/>
            <a:ext cx="648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Solid Waste System Management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04CB31-E7B6-4086-A1BD-AED8EB259720}"/>
              </a:ext>
            </a:extLst>
          </p:cNvPr>
          <p:cNvGrpSpPr/>
          <p:nvPr/>
        </p:nvGrpSpPr>
        <p:grpSpPr>
          <a:xfrm>
            <a:off x="592719" y="2300724"/>
            <a:ext cx="10378390" cy="4409669"/>
            <a:chOff x="1337676" y="2397835"/>
            <a:chExt cx="10378390" cy="44096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0C8B44-81D2-475D-8199-6C98A4DCA509}"/>
                </a:ext>
              </a:extLst>
            </p:cNvPr>
            <p:cNvSpPr txBox="1"/>
            <p:nvPr/>
          </p:nvSpPr>
          <p:spPr>
            <a:xfrm>
              <a:off x="1337676" y="2397835"/>
              <a:ext cx="10378390" cy="4409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County -  Department of Solid Waste (DSW):</a:t>
              </a:r>
            </a:p>
            <a:p>
              <a:pPr marL="742950" lvl="1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Owns / Operates Transfer Stations and Knott Landfill</a:t>
              </a:r>
            </a:p>
            <a:p>
              <a:pPr>
                <a:lnSpc>
                  <a:spcPct val="200000"/>
                </a:lnSpc>
              </a:pPr>
              <a:r>
                <a: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Structure: </a:t>
              </a:r>
            </a:p>
            <a:p>
              <a:pPr marL="742950" lvl="1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County Operates Facilities	 	Contract Services</a:t>
              </a:r>
            </a:p>
            <a:p>
              <a:pPr marL="742950" lvl="1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County / Cities 			Interlocal Agreements  </a:t>
              </a:r>
            </a:p>
            <a:p>
              <a:pPr marL="742950" lvl="1" indent="-28575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County/ Cities 				Franchise Collection Services 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F3E67E2D-90A5-4B30-AEF7-20867B835192}"/>
                </a:ext>
              </a:extLst>
            </p:cNvPr>
            <p:cNvSpPr/>
            <p:nvPr/>
          </p:nvSpPr>
          <p:spPr>
            <a:xfrm>
              <a:off x="6202013" y="5027044"/>
              <a:ext cx="361336" cy="12473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23D8A9C-B87A-4687-ADD5-1339C752FBB9}"/>
                </a:ext>
              </a:extLst>
            </p:cNvPr>
            <p:cNvSpPr/>
            <p:nvPr/>
          </p:nvSpPr>
          <p:spPr>
            <a:xfrm>
              <a:off x="6196874" y="5746427"/>
              <a:ext cx="352817" cy="15031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F1008A4-E140-498C-8BE1-8A07C093BB31}"/>
              </a:ext>
            </a:extLst>
          </p:cNvPr>
          <p:cNvSpPr/>
          <p:nvPr/>
        </p:nvSpPr>
        <p:spPr>
          <a:xfrm>
            <a:off x="5429097" y="6486771"/>
            <a:ext cx="352817" cy="1503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7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9" y="2443725"/>
            <a:ext cx="9559159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Mission Statement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“Provide environmentally sound and cost-effective solid waste management services that are in compliance with all laws and regulations to the citizens of Deschutes County”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4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70" y="1447531"/>
            <a:ext cx="9189243" cy="541046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Administration and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409096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1264</Words>
  <Application>Microsoft Office PowerPoint</Application>
  <PresentationFormat>Widescreen</PresentationFormat>
  <Paragraphs>343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Eng6</dc:creator>
  <cp:lastModifiedBy>Sue Monette</cp:lastModifiedBy>
  <cp:revision>44</cp:revision>
  <dcterms:created xsi:type="dcterms:W3CDTF">2019-01-14T19:28:37Z</dcterms:created>
  <dcterms:modified xsi:type="dcterms:W3CDTF">2019-01-22T19:02:58Z</dcterms:modified>
</cp:coreProperties>
</file>