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341" r:id="rId3"/>
    <p:sldId id="347" r:id="rId4"/>
    <p:sldId id="363" r:id="rId5"/>
    <p:sldId id="334" r:id="rId6"/>
    <p:sldId id="364" r:id="rId7"/>
    <p:sldId id="342" r:id="rId8"/>
    <p:sldId id="343" r:id="rId9"/>
    <p:sldId id="344" r:id="rId10"/>
    <p:sldId id="345" r:id="rId11"/>
    <p:sldId id="346" r:id="rId12"/>
    <p:sldId id="369" r:id="rId13"/>
    <p:sldId id="370" r:id="rId14"/>
    <p:sldId id="349" r:id="rId15"/>
    <p:sldId id="350" r:id="rId16"/>
    <p:sldId id="351" r:id="rId17"/>
    <p:sldId id="352" r:id="rId18"/>
    <p:sldId id="371" r:id="rId19"/>
    <p:sldId id="367" r:id="rId20"/>
    <p:sldId id="348" r:id="rId21"/>
    <p:sldId id="354" r:id="rId22"/>
    <p:sldId id="353" r:id="rId23"/>
    <p:sldId id="372" r:id="rId24"/>
    <p:sldId id="355" r:id="rId25"/>
    <p:sldId id="356" r:id="rId26"/>
    <p:sldId id="357" r:id="rId27"/>
    <p:sldId id="36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52A4"/>
    <a:srgbClr val="953187"/>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varScale="1">
        <p:scale>
          <a:sx n="76" d="100"/>
          <a:sy n="76" d="100"/>
        </p:scale>
        <p:origin x="132" y="96"/>
      </p:cViewPr>
      <p:guideLst/>
    </p:cSldViewPr>
  </p:slideViewPr>
  <p:notesTextViewPr>
    <p:cViewPr>
      <p:scale>
        <a:sx n="1" d="1"/>
        <a:sy n="1" d="1"/>
      </p:scale>
      <p:origin x="0" y="0"/>
    </p:cViewPr>
  </p:notesTextViewPr>
  <p:sorterViewPr>
    <p:cViewPr>
      <p:scale>
        <a:sx n="100" d="100"/>
        <a:sy n="100" d="100"/>
      </p:scale>
      <p:origin x="0" y="-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1ABE-1AF9-4E5C-A7BA-571E0C16A9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7654EC-A6E2-4372-8B13-3980D73B55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F70F21-1867-472E-8045-8AA9C38563E0}"/>
              </a:ext>
            </a:extLst>
          </p:cNvPr>
          <p:cNvSpPr>
            <a:spLocks noGrp="1"/>
          </p:cNvSpPr>
          <p:nvPr>
            <p:ph type="dt" sz="half" idx="10"/>
          </p:nvPr>
        </p:nvSpPr>
        <p:spPr/>
        <p:txBody>
          <a:bodyPr/>
          <a:lstStyle/>
          <a:p>
            <a:fld id="{B6554D02-4AB8-4ECA-A107-B2B2EF3A2DB0}" type="datetimeFigureOut">
              <a:rPr lang="en-US" smtClean="0"/>
              <a:t>10/26/2018</a:t>
            </a:fld>
            <a:endParaRPr lang="en-US" dirty="0"/>
          </a:p>
        </p:txBody>
      </p:sp>
      <p:sp>
        <p:nvSpPr>
          <p:cNvPr id="5" name="Footer Placeholder 4">
            <a:extLst>
              <a:ext uri="{FF2B5EF4-FFF2-40B4-BE49-F238E27FC236}">
                <a16:creationId xmlns:a16="http://schemas.microsoft.com/office/drawing/2014/main" id="{3BA71C7E-B51F-449D-83DA-F02382422F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807970-EC06-4CD2-940D-4913231EE492}"/>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130377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0DCF-B3FE-41E5-B0F7-85D70353CF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3146FA-067B-4C63-9369-6ED430B471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6FE0D-41FC-4ADC-AB6C-04FDE31BDEC9}"/>
              </a:ext>
            </a:extLst>
          </p:cNvPr>
          <p:cNvSpPr>
            <a:spLocks noGrp="1"/>
          </p:cNvSpPr>
          <p:nvPr>
            <p:ph type="dt" sz="half" idx="10"/>
          </p:nvPr>
        </p:nvSpPr>
        <p:spPr/>
        <p:txBody>
          <a:bodyPr/>
          <a:lstStyle/>
          <a:p>
            <a:fld id="{B6554D02-4AB8-4ECA-A107-B2B2EF3A2DB0}" type="datetimeFigureOut">
              <a:rPr lang="en-US" smtClean="0"/>
              <a:t>10/26/2018</a:t>
            </a:fld>
            <a:endParaRPr lang="en-US" dirty="0"/>
          </a:p>
        </p:txBody>
      </p:sp>
      <p:sp>
        <p:nvSpPr>
          <p:cNvPr id="5" name="Footer Placeholder 4">
            <a:extLst>
              <a:ext uri="{FF2B5EF4-FFF2-40B4-BE49-F238E27FC236}">
                <a16:creationId xmlns:a16="http://schemas.microsoft.com/office/drawing/2014/main" id="{6678136B-6CA6-48EF-8E66-25A5C9BA32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BE8427-4BD0-483C-8F59-14AFDCC9F1B6}"/>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98274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96286-13A3-418B-9776-584C03C4C1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90992-C5CA-4DCE-A6FA-C851855A66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EDB09-9DA7-4DD4-B120-58DAD111D907}"/>
              </a:ext>
            </a:extLst>
          </p:cNvPr>
          <p:cNvSpPr>
            <a:spLocks noGrp="1"/>
          </p:cNvSpPr>
          <p:nvPr>
            <p:ph type="dt" sz="half" idx="10"/>
          </p:nvPr>
        </p:nvSpPr>
        <p:spPr/>
        <p:txBody>
          <a:bodyPr/>
          <a:lstStyle/>
          <a:p>
            <a:fld id="{B6554D02-4AB8-4ECA-A107-B2B2EF3A2DB0}" type="datetimeFigureOut">
              <a:rPr lang="en-US" smtClean="0"/>
              <a:t>10/26/2018</a:t>
            </a:fld>
            <a:endParaRPr lang="en-US" dirty="0"/>
          </a:p>
        </p:txBody>
      </p:sp>
      <p:sp>
        <p:nvSpPr>
          <p:cNvPr id="5" name="Footer Placeholder 4">
            <a:extLst>
              <a:ext uri="{FF2B5EF4-FFF2-40B4-BE49-F238E27FC236}">
                <a16:creationId xmlns:a16="http://schemas.microsoft.com/office/drawing/2014/main" id="{99D8D527-4DD4-4A11-A4BF-FE9E270E51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4A5A88-D001-415E-A0CA-4847D953B527}"/>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276979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D97D-6ED9-483C-837C-32E7530E4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652366-6D51-4B46-AD85-BDEB75CBFF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D366A-F036-41CB-BC77-1BA946DAEE1F}"/>
              </a:ext>
            </a:extLst>
          </p:cNvPr>
          <p:cNvSpPr>
            <a:spLocks noGrp="1"/>
          </p:cNvSpPr>
          <p:nvPr>
            <p:ph type="dt" sz="half" idx="10"/>
          </p:nvPr>
        </p:nvSpPr>
        <p:spPr/>
        <p:txBody>
          <a:bodyPr/>
          <a:lstStyle/>
          <a:p>
            <a:fld id="{B6554D02-4AB8-4ECA-A107-B2B2EF3A2DB0}" type="datetimeFigureOut">
              <a:rPr lang="en-US" smtClean="0"/>
              <a:t>10/26/2018</a:t>
            </a:fld>
            <a:endParaRPr lang="en-US" dirty="0"/>
          </a:p>
        </p:txBody>
      </p:sp>
      <p:sp>
        <p:nvSpPr>
          <p:cNvPr id="5" name="Footer Placeholder 4">
            <a:extLst>
              <a:ext uri="{FF2B5EF4-FFF2-40B4-BE49-F238E27FC236}">
                <a16:creationId xmlns:a16="http://schemas.microsoft.com/office/drawing/2014/main" id="{8DFDE07F-EA31-455F-B6F3-340CCF082F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4F3C91-D595-4525-8414-D44427AA726E}"/>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403532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82F5-0D55-4723-9872-FDCEC2BBAA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A1E6CF-D516-46AB-B33B-A9F50D974F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35661C-500F-4CEF-B5AE-5E4D07E71B7E}"/>
              </a:ext>
            </a:extLst>
          </p:cNvPr>
          <p:cNvSpPr>
            <a:spLocks noGrp="1"/>
          </p:cNvSpPr>
          <p:nvPr>
            <p:ph type="dt" sz="half" idx="10"/>
          </p:nvPr>
        </p:nvSpPr>
        <p:spPr/>
        <p:txBody>
          <a:bodyPr/>
          <a:lstStyle/>
          <a:p>
            <a:fld id="{B6554D02-4AB8-4ECA-A107-B2B2EF3A2DB0}" type="datetimeFigureOut">
              <a:rPr lang="en-US" smtClean="0"/>
              <a:t>10/26/2018</a:t>
            </a:fld>
            <a:endParaRPr lang="en-US" dirty="0"/>
          </a:p>
        </p:txBody>
      </p:sp>
      <p:sp>
        <p:nvSpPr>
          <p:cNvPr id="5" name="Footer Placeholder 4">
            <a:extLst>
              <a:ext uri="{FF2B5EF4-FFF2-40B4-BE49-F238E27FC236}">
                <a16:creationId xmlns:a16="http://schemas.microsoft.com/office/drawing/2014/main" id="{A01554CA-2C2D-4B3D-91CF-509D309CBC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5C0169-7B07-446A-BD35-2ED71BC0046A}"/>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362652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01C6-5E5C-41A8-8402-2AEE6EEE41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D43662-E082-4EF1-A0DD-4CF2A0715D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7D4FD8-E28B-4DB3-B3DC-709901CA4F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4114D4-06B2-424D-88BC-8C8D44DB41F7}"/>
              </a:ext>
            </a:extLst>
          </p:cNvPr>
          <p:cNvSpPr>
            <a:spLocks noGrp="1"/>
          </p:cNvSpPr>
          <p:nvPr>
            <p:ph type="dt" sz="half" idx="10"/>
          </p:nvPr>
        </p:nvSpPr>
        <p:spPr/>
        <p:txBody>
          <a:bodyPr/>
          <a:lstStyle/>
          <a:p>
            <a:fld id="{B6554D02-4AB8-4ECA-A107-B2B2EF3A2DB0}" type="datetimeFigureOut">
              <a:rPr lang="en-US" smtClean="0"/>
              <a:t>10/26/2018</a:t>
            </a:fld>
            <a:endParaRPr lang="en-US" dirty="0"/>
          </a:p>
        </p:txBody>
      </p:sp>
      <p:sp>
        <p:nvSpPr>
          <p:cNvPr id="6" name="Footer Placeholder 5">
            <a:extLst>
              <a:ext uri="{FF2B5EF4-FFF2-40B4-BE49-F238E27FC236}">
                <a16:creationId xmlns:a16="http://schemas.microsoft.com/office/drawing/2014/main" id="{F9AEBA32-A35F-4153-AAB0-E6C85773BA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395E45-EED9-4B86-A3AC-A60A4F0AA98A}"/>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59532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DD44-B74D-4EB0-8175-5062303C7F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012226-FD3C-4FDF-A626-F3C9B1429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441357-1D2F-4881-B655-EE016ED9A8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70634-4568-4B16-8C00-A3C48E2817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88709C-317E-47FE-AC57-E48D921745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17D40-F18A-48ED-A571-32528B92A180}"/>
              </a:ext>
            </a:extLst>
          </p:cNvPr>
          <p:cNvSpPr>
            <a:spLocks noGrp="1"/>
          </p:cNvSpPr>
          <p:nvPr>
            <p:ph type="dt" sz="half" idx="10"/>
          </p:nvPr>
        </p:nvSpPr>
        <p:spPr/>
        <p:txBody>
          <a:bodyPr/>
          <a:lstStyle/>
          <a:p>
            <a:fld id="{B6554D02-4AB8-4ECA-A107-B2B2EF3A2DB0}" type="datetimeFigureOut">
              <a:rPr lang="en-US" smtClean="0"/>
              <a:t>10/26/2018</a:t>
            </a:fld>
            <a:endParaRPr lang="en-US" dirty="0"/>
          </a:p>
        </p:txBody>
      </p:sp>
      <p:sp>
        <p:nvSpPr>
          <p:cNvPr id="8" name="Footer Placeholder 7">
            <a:extLst>
              <a:ext uri="{FF2B5EF4-FFF2-40B4-BE49-F238E27FC236}">
                <a16:creationId xmlns:a16="http://schemas.microsoft.com/office/drawing/2014/main" id="{03D72F32-5812-4FF6-A71E-90B022ABC6D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339825-099B-4E10-A9A0-94780B8C644B}"/>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287632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0C28-8F26-4C81-B211-52514E72E9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A595E8-079F-4B61-A2B2-C243832B9B9A}"/>
              </a:ext>
            </a:extLst>
          </p:cNvPr>
          <p:cNvSpPr>
            <a:spLocks noGrp="1"/>
          </p:cNvSpPr>
          <p:nvPr>
            <p:ph type="dt" sz="half" idx="10"/>
          </p:nvPr>
        </p:nvSpPr>
        <p:spPr/>
        <p:txBody>
          <a:bodyPr/>
          <a:lstStyle/>
          <a:p>
            <a:fld id="{B6554D02-4AB8-4ECA-A107-B2B2EF3A2DB0}" type="datetimeFigureOut">
              <a:rPr lang="en-US" smtClean="0"/>
              <a:t>10/26/2018</a:t>
            </a:fld>
            <a:endParaRPr lang="en-US" dirty="0"/>
          </a:p>
        </p:txBody>
      </p:sp>
      <p:sp>
        <p:nvSpPr>
          <p:cNvPr id="4" name="Footer Placeholder 3">
            <a:extLst>
              <a:ext uri="{FF2B5EF4-FFF2-40B4-BE49-F238E27FC236}">
                <a16:creationId xmlns:a16="http://schemas.microsoft.com/office/drawing/2014/main" id="{9CFEDD69-2CC0-4F82-B894-D509AE549B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5C3203-6329-4318-A3BE-8289998FE2B0}"/>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429002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5ED1C-586F-4B3B-9598-42A94150F694}"/>
              </a:ext>
            </a:extLst>
          </p:cNvPr>
          <p:cNvSpPr>
            <a:spLocks noGrp="1"/>
          </p:cNvSpPr>
          <p:nvPr>
            <p:ph type="dt" sz="half" idx="10"/>
          </p:nvPr>
        </p:nvSpPr>
        <p:spPr/>
        <p:txBody>
          <a:bodyPr/>
          <a:lstStyle/>
          <a:p>
            <a:fld id="{B6554D02-4AB8-4ECA-A107-B2B2EF3A2DB0}" type="datetimeFigureOut">
              <a:rPr lang="en-US" smtClean="0"/>
              <a:t>10/26/2018</a:t>
            </a:fld>
            <a:endParaRPr lang="en-US" dirty="0"/>
          </a:p>
        </p:txBody>
      </p:sp>
      <p:sp>
        <p:nvSpPr>
          <p:cNvPr id="3" name="Footer Placeholder 2">
            <a:extLst>
              <a:ext uri="{FF2B5EF4-FFF2-40B4-BE49-F238E27FC236}">
                <a16:creationId xmlns:a16="http://schemas.microsoft.com/office/drawing/2014/main" id="{A3810C2D-E15B-48E3-BBE4-DCA6CD79CF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64E68EB-511F-416D-9D12-D4E469C0D1ED}"/>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1675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C420-2707-46FC-8C27-E03DC26D54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2311C7-274D-4F31-A0A9-E610DCA06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22EDC9-723C-40F8-B2CF-55DDD2211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2CA5E0-593B-48CE-A76F-FC98B0D5DDCB}"/>
              </a:ext>
            </a:extLst>
          </p:cNvPr>
          <p:cNvSpPr>
            <a:spLocks noGrp="1"/>
          </p:cNvSpPr>
          <p:nvPr>
            <p:ph type="dt" sz="half" idx="10"/>
          </p:nvPr>
        </p:nvSpPr>
        <p:spPr/>
        <p:txBody>
          <a:bodyPr/>
          <a:lstStyle/>
          <a:p>
            <a:fld id="{B6554D02-4AB8-4ECA-A107-B2B2EF3A2DB0}" type="datetimeFigureOut">
              <a:rPr lang="en-US" smtClean="0"/>
              <a:t>10/26/2018</a:t>
            </a:fld>
            <a:endParaRPr lang="en-US" dirty="0"/>
          </a:p>
        </p:txBody>
      </p:sp>
      <p:sp>
        <p:nvSpPr>
          <p:cNvPr id="6" name="Footer Placeholder 5">
            <a:extLst>
              <a:ext uri="{FF2B5EF4-FFF2-40B4-BE49-F238E27FC236}">
                <a16:creationId xmlns:a16="http://schemas.microsoft.com/office/drawing/2014/main" id="{B6FFFC1D-1552-49D8-8F81-BA9D26EE5A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FBC41F-4C88-4CC9-9641-C40BB57285FF}"/>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405358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D4A9-57AD-4648-8A8A-FC238B7377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2EFDE5-B57E-4ACE-80DF-C2E96FA91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BB5E65B-AC55-41DC-B532-D3CE457DD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97634A-3132-4ED6-A4A3-FC687C6AC6D1}"/>
              </a:ext>
            </a:extLst>
          </p:cNvPr>
          <p:cNvSpPr>
            <a:spLocks noGrp="1"/>
          </p:cNvSpPr>
          <p:nvPr>
            <p:ph type="dt" sz="half" idx="10"/>
          </p:nvPr>
        </p:nvSpPr>
        <p:spPr/>
        <p:txBody>
          <a:bodyPr/>
          <a:lstStyle/>
          <a:p>
            <a:fld id="{B6554D02-4AB8-4ECA-A107-B2B2EF3A2DB0}" type="datetimeFigureOut">
              <a:rPr lang="en-US" smtClean="0"/>
              <a:t>10/26/2018</a:t>
            </a:fld>
            <a:endParaRPr lang="en-US" dirty="0"/>
          </a:p>
        </p:txBody>
      </p:sp>
      <p:sp>
        <p:nvSpPr>
          <p:cNvPr id="6" name="Footer Placeholder 5">
            <a:extLst>
              <a:ext uri="{FF2B5EF4-FFF2-40B4-BE49-F238E27FC236}">
                <a16:creationId xmlns:a16="http://schemas.microsoft.com/office/drawing/2014/main" id="{40BB7F54-AFFC-4035-AE63-3DB8B3E781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61DB67-5137-46BD-8437-9D6A6E02BE8E}"/>
              </a:ext>
            </a:extLst>
          </p:cNvPr>
          <p:cNvSpPr>
            <a:spLocks noGrp="1"/>
          </p:cNvSpPr>
          <p:nvPr>
            <p:ph type="sldNum" sz="quarter" idx="12"/>
          </p:nvPr>
        </p:nvSpPr>
        <p:spPr/>
        <p:txBody>
          <a:bodyPr/>
          <a:lstStyle/>
          <a:p>
            <a:fld id="{8E214349-BEF1-4FA8-BFD8-CD19B9B711EE}" type="slidenum">
              <a:rPr lang="en-US" smtClean="0"/>
              <a:t>‹#›</a:t>
            </a:fld>
            <a:endParaRPr lang="en-US" dirty="0"/>
          </a:p>
        </p:txBody>
      </p:sp>
    </p:spTree>
    <p:extLst>
      <p:ext uri="{BB962C8B-B14F-4D97-AF65-F5344CB8AC3E}">
        <p14:creationId xmlns:p14="http://schemas.microsoft.com/office/powerpoint/2010/main" val="69846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72F093-235C-46A6-AD2B-3A9A96C89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95E0A3-ED54-44A2-9915-5B45AF331E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645FA-AD8D-4AFE-9B42-88DBFC08E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54D02-4AB8-4ECA-A107-B2B2EF3A2DB0}" type="datetimeFigureOut">
              <a:rPr lang="en-US" smtClean="0"/>
              <a:t>10/26/2018</a:t>
            </a:fld>
            <a:endParaRPr lang="en-US" dirty="0"/>
          </a:p>
        </p:txBody>
      </p:sp>
      <p:sp>
        <p:nvSpPr>
          <p:cNvPr id="5" name="Footer Placeholder 4">
            <a:extLst>
              <a:ext uri="{FF2B5EF4-FFF2-40B4-BE49-F238E27FC236}">
                <a16:creationId xmlns:a16="http://schemas.microsoft.com/office/drawing/2014/main" id="{FAC67517-3CCC-4466-81E0-6706A0E670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4EF0F85-10BA-455F-BB85-69C3D06AE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14349-BEF1-4FA8-BFD8-CD19B9B711EE}" type="slidenum">
              <a:rPr lang="en-US" smtClean="0"/>
              <a:t>‹#›</a:t>
            </a:fld>
            <a:endParaRPr lang="en-US" dirty="0"/>
          </a:p>
        </p:txBody>
      </p:sp>
    </p:spTree>
    <p:extLst>
      <p:ext uri="{BB962C8B-B14F-4D97-AF65-F5344CB8AC3E}">
        <p14:creationId xmlns:p14="http://schemas.microsoft.com/office/powerpoint/2010/main" val="371217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tif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hyperlink" Target="http://www.oregon.gov/deq/FilterDocs/2050-SWHierarchy.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pic>
        <p:nvPicPr>
          <p:cNvPr id="14" name="Picture 13" descr="JRMA New Logo.jpg">
            <a:extLst>
              <a:ext uri="{FF2B5EF4-FFF2-40B4-BE49-F238E27FC236}">
                <a16:creationId xmlns:a16="http://schemas.microsoft.com/office/drawing/2014/main" id="{4478653C-0C81-408C-94FE-F4D450A3D2F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52600" y="5867400"/>
            <a:ext cx="739952" cy="762000"/>
          </a:xfrm>
          <a:prstGeom prst="rect">
            <a:avLst/>
          </a:prstGeom>
        </p:spPr>
      </p:pic>
      <p:pic>
        <p:nvPicPr>
          <p:cNvPr id="15" name="Picture 14" descr="GBB_logo_client_RGBcolor.jpg">
            <a:extLst>
              <a:ext uri="{FF2B5EF4-FFF2-40B4-BE49-F238E27FC236}">
                <a16:creationId xmlns:a16="http://schemas.microsoft.com/office/drawing/2014/main" id="{0CA3F45D-42B1-40D2-9303-693176A10BA4}"/>
              </a:ext>
            </a:extLst>
          </p:cNvPr>
          <p:cNvPicPr>
            <a:picLocks noChangeAspect="1"/>
          </p:cNvPicPr>
          <p:nvPr/>
        </p:nvPicPr>
        <p:blipFill>
          <a:blip r:embed="rId3" cstate="print"/>
          <a:stretch>
            <a:fillRect/>
          </a:stretch>
        </p:blipFill>
        <p:spPr>
          <a:xfrm>
            <a:off x="838200" y="5715000"/>
            <a:ext cx="794158" cy="1006555"/>
          </a:xfrm>
          <a:prstGeom prst="rect">
            <a:avLst/>
          </a:prstGeom>
        </p:spPr>
      </p:pic>
      <p:pic>
        <p:nvPicPr>
          <p:cNvPr id="16" name="Picture 15">
            <a:extLst>
              <a:ext uri="{FF2B5EF4-FFF2-40B4-BE49-F238E27FC236}">
                <a16:creationId xmlns:a16="http://schemas.microsoft.com/office/drawing/2014/main" id="{A7398351-D229-4EF4-BE7E-27273913D54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401" y="5831099"/>
            <a:ext cx="636351" cy="776688"/>
          </a:xfrm>
          <a:prstGeom prst="rect">
            <a:avLst/>
          </a:prstGeom>
        </p:spPr>
      </p:pic>
      <p:pic>
        <p:nvPicPr>
          <p:cNvPr id="17" name="Picture 3">
            <a:extLst>
              <a:ext uri="{FF2B5EF4-FFF2-40B4-BE49-F238E27FC236}">
                <a16:creationId xmlns:a16="http://schemas.microsoft.com/office/drawing/2014/main" id="{081D9C66-98CC-4749-8FB4-CABF2208B99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895848" y="3196062"/>
            <a:ext cx="2400301" cy="2671338"/>
          </a:xfrm>
          <a:prstGeom prst="rect">
            <a:avLst/>
          </a:prstGeom>
          <a:noFill/>
          <a:ln w="9525">
            <a:noFill/>
            <a:miter lim="800000"/>
            <a:headEnd/>
            <a:tailEnd/>
          </a:ln>
        </p:spPr>
      </p:pic>
      <p:pic>
        <p:nvPicPr>
          <p:cNvPr id="18" name="Picture 4">
            <a:extLst>
              <a:ext uri="{FF2B5EF4-FFF2-40B4-BE49-F238E27FC236}">
                <a16:creationId xmlns:a16="http://schemas.microsoft.com/office/drawing/2014/main" id="{95B67D8D-0309-4F05-87B6-924192F9ACE0}"/>
              </a:ext>
            </a:extLst>
          </p:cNvPr>
          <p:cNvPicPr>
            <a:picLocks noChangeAspect="1" noChangeArrowheads="1"/>
          </p:cNvPicPr>
          <p:nvPr/>
        </p:nvPicPr>
        <p:blipFill>
          <a:blip r:embed="rId6" cstate="print"/>
          <a:srcRect/>
          <a:stretch>
            <a:fillRect/>
          </a:stretch>
        </p:blipFill>
        <p:spPr bwMode="auto">
          <a:xfrm>
            <a:off x="406647" y="3361271"/>
            <a:ext cx="4106454" cy="2179704"/>
          </a:xfrm>
          <a:prstGeom prst="rect">
            <a:avLst/>
          </a:prstGeom>
          <a:noFill/>
          <a:ln w="9525">
            <a:noFill/>
            <a:miter lim="800000"/>
            <a:headEnd/>
            <a:tailEnd/>
          </a:ln>
        </p:spPr>
      </p:pic>
      <p:pic>
        <p:nvPicPr>
          <p:cNvPr id="19" name="Picture 5">
            <a:extLst>
              <a:ext uri="{FF2B5EF4-FFF2-40B4-BE49-F238E27FC236}">
                <a16:creationId xmlns:a16="http://schemas.microsoft.com/office/drawing/2014/main" id="{95B83448-1F43-43BE-BE12-D2EA706AE8B4}"/>
              </a:ext>
            </a:extLst>
          </p:cNvPr>
          <p:cNvPicPr>
            <a:picLocks noChangeAspect="1" noChangeArrowheads="1"/>
          </p:cNvPicPr>
          <p:nvPr/>
        </p:nvPicPr>
        <p:blipFill>
          <a:blip r:embed="rId7" cstate="print"/>
          <a:srcRect/>
          <a:stretch>
            <a:fillRect/>
          </a:stretch>
        </p:blipFill>
        <p:spPr bwMode="auto">
          <a:xfrm>
            <a:off x="7712787" y="3187247"/>
            <a:ext cx="2950667" cy="1920552"/>
          </a:xfrm>
          <a:prstGeom prst="rect">
            <a:avLst/>
          </a:prstGeom>
          <a:noFill/>
          <a:ln w="9525">
            <a:noFill/>
            <a:miter lim="800000"/>
            <a:headEnd/>
            <a:tailEnd/>
          </a:ln>
        </p:spPr>
      </p:pic>
      <p:pic>
        <p:nvPicPr>
          <p:cNvPr id="20" name="Picture 6">
            <a:extLst>
              <a:ext uri="{FF2B5EF4-FFF2-40B4-BE49-F238E27FC236}">
                <a16:creationId xmlns:a16="http://schemas.microsoft.com/office/drawing/2014/main" id="{ECD18A92-8A6B-4F61-928F-EEDE9DB47DBB}"/>
              </a:ext>
            </a:extLst>
          </p:cNvPr>
          <p:cNvPicPr>
            <a:picLocks noChangeAspect="1" noChangeArrowheads="1"/>
          </p:cNvPicPr>
          <p:nvPr/>
        </p:nvPicPr>
        <p:blipFill>
          <a:blip r:embed="rId8" cstate="print"/>
          <a:srcRect/>
          <a:stretch>
            <a:fillRect/>
          </a:stretch>
        </p:blipFill>
        <p:spPr bwMode="auto">
          <a:xfrm>
            <a:off x="7717332" y="5186871"/>
            <a:ext cx="2950668" cy="1550352"/>
          </a:xfrm>
          <a:prstGeom prst="rect">
            <a:avLst/>
          </a:prstGeom>
          <a:noFill/>
          <a:ln w="9525">
            <a:noFill/>
            <a:miter lim="800000"/>
            <a:headEnd/>
            <a:tailEnd/>
          </a:ln>
        </p:spPr>
      </p:pic>
      <p:pic>
        <p:nvPicPr>
          <p:cNvPr id="21" name="Picture 7">
            <a:extLst>
              <a:ext uri="{FF2B5EF4-FFF2-40B4-BE49-F238E27FC236}">
                <a16:creationId xmlns:a16="http://schemas.microsoft.com/office/drawing/2014/main" id="{8A2735A9-9CBF-40F1-9083-A8FEA2528C65}"/>
              </a:ext>
            </a:extLst>
          </p:cNvPr>
          <p:cNvPicPr>
            <a:picLocks noChangeAspect="1" noChangeArrowheads="1"/>
          </p:cNvPicPr>
          <p:nvPr/>
        </p:nvPicPr>
        <p:blipFill>
          <a:blip r:embed="rId9" cstate="print"/>
          <a:srcRect/>
          <a:stretch>
            <a:fillRect/>
          </a:stretch>
        </p:blipFill>
        <p:spPr bwMode="auto">
          <a:xfrm>
            <a:off x="2667000" y="5867400"/>
            <a:ext cx="685800" cy="692458"/>
          </a:xfrm>
          <a:prstGeom prst="rect">
            <a:avLst/>
          </a:prstGeom>
          <a:noFill/>
          <a:ln w="9525">
            <a:noFill/>
            <a:miter lim="800000"/>
            <a:headEnd/>
            <a:tailEnd/>
          </a:ln>
        </p:spPr>
      </p:pic>
      <p:pic>
        <p:nvPicPr>
          <p:cNvPr id="22" name="Picture 21">
            <a:extLst>
              <a:ext uri="{FF2B5EF4-FFF2-40B4-BE49-F238E27FC236}">
                <a16:creationId xmlns:a16="http://schemas.microsoft.com/office/drawing/2014/main" id="{4D1FEF0A-2036-4748-A9BC-BEE7F958CE6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467100" y="6009975"/>
            <a:ext cx="2400300" cy="597811"/>
          </a:xfrm>
          <a:prstGeom prst="rect">
            <a:avLst/>
          </a:prstGeom>
        </p:spPr>
      </p:pic>
      <p:pic>
        <p:nvPicPr>
          <p:cNvPr id="25" name="Picture 2">
            <a:extLst>
              <a:ext uri="{FF2B5EF4-FFF2-40B4-BE49-F238E27FC236}">
                <a16:creationId xmlns:a16="http://schemas.microsoft.com/office/drawing/2014/main" id="{13E4004D-2A21-43B5-AA25-004747DE7A62}"/>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 y="0"/>
            <a:ext cx="12192001" cy="3187247"/>
          </a:xfrm>
          <a:prstGeom prst="rect">
            <a:avLst/>
          </a:prstGeom>
          <a:noFill/>
          <a:ln w="9525">
            <a:noFill/>
            <a:miter lim="800000"/>
            <a:headEnd/>
            <a:tailEnd/>
          </a:ln>
        </p:spPr>
      </p:pic>
      <p:pic>
        <p:nvPicPr>
          <p:cNvPr id="26" name="Picture 2" descr="Image result for deschutes County">
            <a:extLst>
              <a:ext uri="{FF2B5EF4-FFF2-40B4-BE49-F238E27FC236}">
                <a16:creationId xmlns:a16="http://schemas.microsoft.com/office/drawing/2014/main" id="{43B0066A-DE67-410E-82FC-9A6CEF4FAD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7825" y="506054"/>
            <a:ext cx="2555440" cy="233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80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sp>
        <p:nvSpPr>
          <p:cNvPr id="11" name="TextBox 10">
            <a:extLst>
              <a:ext uri="{FF2B5EF4-FFF2-40B4-BE49-F238E27FC236}">
                <a16:creationId xmlns:a16="http://schemas.microsoft.com/office/drawing/2014/main" id="{F4B47A1E-654E-441F-A0F6-E0FCACF9F16F}"/>
              </a:ext>
            </a:extLst>
          </p:cNvPr>
          <p:cNvSpPr txBox="1"/>
          <p:nvPr/>
        </p:nvSpPr>
        <p:spPr>
          <a:xfrm>
            <a:off x="1353108" y="1796069"/>
            <a:ext cx="9485783" cy="707886"/>
          </a:xfrm>
          <a:prstGeom prst="rect">
            <a:avLst/>
          </a:prstGeom>
          <a:noFill/>
        </p:spPr>
        <p:txBody>
          <a:bodyPr wrap="square" rtlCol="0">
            <a:spAutoFit/>
          </a:bodyPr>
          <a:lstStyle/>
          <a:p>
            <a:pPr algn="ctr"/>
            <a:r>
              <a:rPr lang="en-US" sz="2000" b="1" u="sng" dirty="0">
                <a:solidFill>
                  <a:schemeClr val="accent1">
                    <a:lumMod val="50000"/>
                  </a:schemeClr>
                </a:solidFill>
                <a:latin typeface="Arial" panose="020B0604020202020204" pitchFamily="34" charset="0"/>
                <a:cs typeface="Arial" panose="020B0604020202020204" pitchFamily="34" charset="0"/>
              </a:rPr>
              <a:t>Deschutes County Waste Disposal Projections (Conservative Approach) </a:t>
            </a:r>
          </a:p>
          <a:p>
            <a:pPr algn="ctr"/>
            <a:endParaRPr lang="en-US" sz="2000" b="1" u="sng"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AEAA6454-27D6-4BF4-A43B-22DF27C94FCA}"/>
              </a:ext>
            </a:extLst>
          </p:cNvPr>
          <p:cNvGraphicFramePr>
            <a:graphicFrameLocks noGrp="1"/>
          </p:cNvGraphicFramePr>
          <p:nvPr>
            <p:extLst>
              <p:ext uri="{D42A27DB-BD31-4B8C-83A1-F6EECF244321}">
                <p14:modId xmlns:p14="http://schemas.microsoft.com/office/powerpoint/2010/main" val="184477863"/>
              </p:ext>
            </p:extLst>
          </p:nvPr>
        </p:nvGraphicFramePr>
        <p:xfrm>
          <a:off x="1114816" y="2196179"/>
          <a:ext cx="9770303" cy="4636477"/>
        </p:xfrm>
        <a:graphic>
          <a:graphicData uri="http://schemas.openxmlformats.org/drawingml/2006/table">
            <a:tbl>
              <a:tblPr firstRow="1" firstCol="1" bandRow="1">
                <a:tableStyleId>{5C22544A-7EE6-4342-B048-85BDC9FD1C3A}</a:tableStyleId>
              </a:tblPr>
              <a:tblGrid>
                <a:gridCol w="882662">
                  <a:extLst>
                    <a:ext uri="{9D8B030D-6E8A-4147-A177-3AD203B41FA5}">
                      <a16:colId xmlns:a16="http://schemas.microsoft.com/office/drawing/2014/main" val="790024456"/>
                    </a:ext>
                  </a:extLst>
                </a:gridCol>
                <a:gridCol w="1397003">
                  <a:extLst>
                    <a:ext uri="{9D8B030D-6E8A-4147-A177-3AD203B41FA5}">
                      <a16:colId xmlns:a16="http://schemas.microsoft.com/office/drawing/2014/main" val="3410121923"/>
                    </a:ext>
                  </a:extLst>
                </a:gridCol>
                <a:gridCol w="1295660">
                  <a:extLst>
                    <a:ext uri="{9D8B030D-6E8A-4147-A177-3AD203B41FA5}">
                      <a16:colId xmlns:a16="http://schemas.microsoft.com/office/drawing/2014/main" val="1757394989"/>
                    </a:ext>
                  </a:extLst>
                </a:gridCol>
                <a:gridCol w="1786029">
                  <a:extLst>
                    <a:ext uri="{9D8B030D-6E8A-4147-A177-3AD203B41FA5}">
                      <a16:colId xmlns:a16="http://schemas.microsoft.com/office/drawing/2014/main" val="1820047256"/>
                    </a:ext>
                  </a:extLst>
                </a:gridCol>
                <a:gridCol w="1375208">
                  <a:extLst>
                    <a:ext uri="{9D8B030D-6E8A-4147-A177-3AD203B41FA5}">
                      <a16:colId xmlns:a16="http://schemas.microsoft.com/office/drawing/2014/main" val="1234769417"/>
                    </a:ext>
                  </a:extLst>
                </a:gridCol>
                <a:gridCol w="1528857">
                  <a:extLst>
                    <a:ext uri="{9D8B030D-6E8A-4147-A177-3AD203B41FA5}">
                      <a16:colId xmlns:a16="http://schemas.microsoft.com/office/drawing/2014/main" val="2772876000"/>
                    </a:ext>
                  </a:extLst>
                </a:gridCol>
                <a:gridCol w="1504884">
                  <a:extLst>
                    <a:ext uri="{9D8B030D-6E8A-4147-A177-3AD203B41FA5}">
                      <a16:colId xmlns:a16="http://schemas.microsoft.com/office/drawing/2014/main" val="499981040"/>
                    </a:ext>
                  </a:extLst>
                </a:gridCol>
              </a:tblGrid>
              <a:tr h="650445">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Year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Population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Per Capita (will decline to 2,800 Lb / Cap / Yr)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Waste Generated (tons)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Waste Recycled (tons)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Recovery Rate (33%)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Waste Disposed (tons)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78274158"/>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2015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170,606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2,663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227,333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83,381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36.7%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143,952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02451882"/>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2016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174,701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2,727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240,844</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79,757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161,087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985503494"/>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2017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178,893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3,022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270,326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89,000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32.9%</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181,326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698017211"/>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2018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183,187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3,000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274,780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90,677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184,103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936742498"/>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2019</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187,583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3,000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281,375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92,854</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188,521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4262617725"/>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2020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190,734</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3,000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286,101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94,413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191,688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794582157"/>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2021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194,739</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3,000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292,109</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96,396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195,713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69537526"/>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2022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198,829</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3,000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298,243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98,420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199,823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549466035"/>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2023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203,004</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2,900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294,356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97,138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197,219</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330288674"/>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2024</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207,267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2,900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300,538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99,177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201,360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797704419"/>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2025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210,826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2,900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305,698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100,880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204,817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4027963295"/>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2026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214,832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2,800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300,764</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99,252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201,512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363944513"/>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2027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218,913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2,800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306,479</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101,138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205,341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602242305"/>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2028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223,073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2,800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312,302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103,060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209,242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367004022"/>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2029</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227,311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2,800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318,236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105,018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213,218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262186035"/>
                  </a:ext>
                </a:extLst>
              </a:tr>
              <a:tr h="249127">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2030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230,412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2,800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322,577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106,450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216,126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943738163"/>
                  </a:ext>
                </a:extLst>
              </a:tr>
            </a:tbl>
          </a:graphicData>
        </a:graphic>
      </p:graphicFrame>
      <p:sp>
        <p:nvSpPr>
          <p:cNvPr id="13" name="Oval 12">
            <a:extLst>
              <a:ext uri="{FF2B5EF4-FFF2-40B4-BE49-F238E27FC236}">
                <a16:creationId xmlns:a16="http://schemas.microsoft.com/office/drawing/2014/main" id="{0C4B1DCE-430E-479D-982E-1D5308B4D7B3}"/>
              </a:ext>
            </a:extLst>
          </p:cNvPr>
          <p:cNvSpPr/>
          <p:nvPr/>
        </p:nvSpPr>
        <p:spPr>
          <a:xfrm>
            <a:off x="3344449" y="3050373"/>
            <a:ext cx="1377863" cy="3362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F033564-1223-4C39-8923-5BC63F630EB2}"/>
              </a:ext>
            </a:extLst>
          </p:cNvPr>
          <p:cNvSpPr/>
          <p:nvPr/>
        </p:nvSpPr>
        <p:spPr>
          <a:xfrm>
            <a:off x="7868432" y="3050373"/>
            <a:ext cx="1377863" cy="3362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642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sp>
        <p:nvSpPr>
          <p:cNvPr id="11" name="TextBox 10">
            <a:extLst>
              <a:ext uri="{FF2B5EF4-FFF2-40B4-BE49-F238E27FC236}">
                <a16:creationId xmlns:a16="http://schemas.microsoft.com/office/drawing/2014/main" id="{A41C2BCF-963F-4648-A4D4-8747CFB12DD4}"/>
              </a:ext>
            </a:extLst>
          </p:cNvPr>
          <p:cNvSpPr txBox="1"/>
          <p:nvPr/>
        </p:nvSpPr>
        <p:spPr>
          <a:xfrm>
            <a:off x="137786" y="2867143"/>
            <a:ext cx="3972838" cy="1661993"/>
          </a:xfrm>
          <a:prstGeom prst="rect">
            <a:avLst/>
          </a:prstGeom>
          <a:noFill/>
        </p:spPr>
        <p:txBody>
          <a:bodyPr wrap="square" rtlCol="0">
            <a:spAutoFit/>
          </a:bodyPr>
          <a:lstStyle/>
          <a:p>
            <a:pPr>
              <a:lnSpc>
                <a:spcPct val="150000"/>
              </a:lnSpc>
            </a:pPr>
            <a:r>
              <a:rPr lang="en-US" sz="2000" b="1" u="sng" dirty="0">
                <a:solidFill>
                  <a:schemeClr val="accent1">
                    <a:lumMod val="75000"/>
                  </a:schemeClr>
                </a:solidFill>
                <a:latin typeface="Arial" panose="020B0604020202020204" pitchFamily="34" charset="0"/>
                <a:cs typeface="Arial" panose="020B0604020202020204" pitchFamily="34" charset="0"/>
              </a:rPr>
              <a:t>Projected Waste Disposed</a:t>
            </a:r>
          </a:p>
          <a:p>
            <a:pPr marL="285750" indent="-285750">
              <a:lnSpc>
                <a:spcPct val="150000"/>
              </a:lnSpc>
              <a:buFont typeface="Arial" panose="020B0604020202020204" pitchFamily="34" charset="0"/>
              <a:buChar char="•"/>
            </a:pPr>
            <a:r>
              <a:rPr lang="en-US" b="1" dirty="0">
                <a:solidFill>
                  <a:schemeClr val="accent1">
                    <a:lumMod val="75000"/>
                  </a:schemeClr>
                </a:solidFill>
                <a:latin typeface="Arial" panose="020B0604020202020204" pitchFamily="34" charset="0"/>
                <a:cs typeface="Arial" panose="020B0604020202020204" pitchFamily="34" charset="0"/>
              </a:rPr>
              <a:t>5 M Tons – 20 Yrs..</a:t>
            </a:r>
          </a:p>
          <a:p>
            <a:pPr marL="285750" indent="-285750">
              <a:lnSpc>
                <a:spcPct val="150000"/>
              </a:lnSpc>
              <a:buFont typeface="Arial" panose="020B0604020202020204" pitchFamily="34" charset="0"/>
              <a:buChar char="•"/>
            </a:pPr>
            <a:r>
              <a:rPr lang="en-US" b="1" dirty="0">
                <a:solidFill>
                  <a:schemeClr val="accent1">
                    <a:lumMod val="75000"/>
                  </a:schemeClr>
                </a:solidFill>
                <a:latin typeface="Arial" panose="020B0604020202020204" pitchFamily="34" charset="0"/>
                <a:cs typeface="Arial" panose="020B0604020202020204" pitchFamily="34" charset="0"/>
              </a:rPr>
              <a:t>Average 250,000 TPY – 20 Yrs..</a:t>
            </a:r>
          </a:p>
          <a:p>
            <a:pPr marL="342900" indent="-342900">
              <a:buFont typeface="Arial" panose="020B0604020202020204" pitchFamily="34" charset="0"/>
              <a:buChar char="•"/>
            </a:pPr>
            <a:endParaRPr lang="en-US" b="1"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67453E69-064A-4533-B390-C01185A33299}"/>
              </a:ext>
            </a:extLst>
          </p:cNvPr>
          <p:cNvGraphicFramePr>
            <a:graphicFrameLocks noGrp="1"/>
          </p:cNvGraphicFramePr>
          <p:nvPr>
            <p:extLst>
              <p:ext uri="{D42A27DB-BD31-4B8C-83A1-F6EECF244321}">
                <p14:modId xmlns:p14="http://schemas.microsoft.com/office/powerpoint/2010/main" val="4130271301"/>
              </p:ext>
            </p:extLst>
          </p:nvPr>
        </p:nvGraphicFramePr>
        <p:xfrm>
          <a:off x="4110624" y="1441666"/>
          <a:ext cx="4922729" cy="5299710"/>
        </p:xfrm>
        <a:graphic>
          <a:graphicData uri="http://schemas.openxmlformats.org/drawingml/2006/table">
            <a:tbl>
              <a:tblPr firstRow="1" bandRow="1">
                <a:tableStyleId>{5940675A-B579-460E-94D1-54222C63F5DA}</a:tableStyleId>
              </a:tblPr>
              <a:tblGrid>
                <a:gridCol w="2125211">
                  <a:extLst>
                    <a:ext uri="{9D8B030D-6E8A-4147-A177-3AD203B41FA5}">
                      <a16:colId xmlns:a16="http://schemas.microsoft.com/office/drawing/2014/main" val="996384538"/>
                    </a:ext>
                  </a:extLst>
                </a:gridCol>
                <a:gridCol w="2797518">
                  <a:extLst>
                    <a:ext uri="{9D8B030D-6E8A-4147-A177-3AD203B41FA5}">
                      <a16:colId xmlns:a16="http://schemas.microsoft.com/office/drawing/2014/main" val="3692375745"/>
                    </a:ext>
                  </a:extLst>
                </a:gridCol>
              </a:tblGrid>
              <a:tr h="290559">
                <a:tc>
                  <a:txBody>
                    <a:bodyPr/>
                    <a:lstStyle/>
                    <a:p>
                      <a:pPr algn="ctr"/>
                      <a:r>
                        <a:rPr lang="en-US" sz="1600" b="1" u="sng" dirty="0">
                          <a:latin typeface="Arial" panose="020B0604020202020204" pitchFamily="34" charset="0"/>
                          <a:cs typeface="Arial" panose="020B0604020202020204" pitchFamily="34" charset="0"/>
                        </a:rPr>
                        <a:t>Year </a:t>
                      </a:r>
                    </a:p>
                  </a:txBody>
                  <a:tcPr>
                    <a:solidFill>
                      <a:schemeClr val="accent1">
                        <a:lumMod val="20000"/>
                        <a:lumOff val="80000"/>
                      </a:schemeClr>
                    </a:solidFill>
                  </a:tcPr>
                </a:tc>
                <a:tc>
                  <a:txBody>
                    <a:bodyPr/>
                    <a:lstStyle/>
                    <a:p>
                      <a:pPr algn="ctr"/>
                      <a:r>
                        <a:rPr lang="en-US" sz="1600" b="1" u="sng" dirty="0">
                          <a:latin typeface="Arial" panose="020B0604020202020204" pitchFamily="34" charset="0"/>
                          <a:cs typeface="Arial" panose="020B0604020202020204" pitchFamily="34" charset="0"/>
                        </a:rPr>
                        <a:t>Projected Disposal Rates </a:t>
                      </a:r>
                    </a:p>
                  </a:txBody>
                  <a:tcPr>
                    <a:solidFill>
                      <a:schemeClr val="accent1">
                        <a:lumMod val="20000"/>
                        <a:lumOff val="80000"/>
                      </a:schemeClr>
                    </a:solidFill>
                  </a:tcPr>
                </a:tc>
                <a:extLst>
                  <a:ext uri="{0D108BD9-81ED-4DB2-BD59-A6C34878D82A}">
                    <a16:rowId xmlns:a16="http://schemas.microsoft.com/office/drawing/2014/main" val="2154802019"/>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2030</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216,126</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489763802"/>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2031</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220,020</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24658505"/>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2032</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223,983</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323382333"/>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2033</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228,018</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732501348"/>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2034</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232,125</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11141546"/>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2035</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233,597</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476101726"/>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2036</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237,185</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629476353"/>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2037</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240,829</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09696634"/>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2038</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244,528</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53927959"/>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2039</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248,285</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774805631"/>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2040</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251,195</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472565080"/>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2041</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254,711</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294514942"/>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2042</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258,277</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97854808"/>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2043</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261,893</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529876463"/>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2044</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265,560</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935206410"/>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2045</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268,182</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268457199"/>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2046</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271,668</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90252269"/>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2047</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275,200</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551170573"/>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2048</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278,777</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307321888"/>
                  </a:ext>
                </a:extLst>
              </a:tr>
              <a:tr h="209976">
                <a:tc>
                  <a:txBody>
                    <a:bodyPr/>
                    <a:lstStyle/>
                    <a:p>
                      <a:pPr algn="ctr" fontAlgn="b"/>
                      <a:r>
                        <a:rPr lang="en-US" sz="1400" b="1" u="none" strike="noStrike" dirty="0">
                          <a:effectLst/>
                          <a:latin typeface="Arial" panose="020B0604020202020204" pitchFamily="34" charset="0"/>
                          <a:cs typeface="Arial" panose="020B0604020202020204" pitchFamily="34" charset="0"/>
                        </a:rPr>
                        <a:t>2049</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282,401</a:t>
                      </a:r>
                      <a:endParaRPr lang="en-US" sz="1400" b="1" i="0" u="none" strike="noStrike" dirty="0">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216081400"/>
                  </a:ext>
                </a:extLst>
              </a:tr>
              <a:tr h="209976">
                <a:tc>
                  <a:txBody>
                    <a:bodyPr/>
                    <a:lstStyle/>
                    <a:p>
                      <a:pPr algn="ctr" fontAlgn="b"/>
                      <a:r>
                        <a:rPr lang="en-US" sz="1600" b="1" u="none" strike="noStrike" dirty="0">
                          <a:solidFill>
                            <a:srgbClr val="FF0000"/>
                          </a:solidFill>
                          <a:effectLst/>
                          <a:latin typeface="Arial" panose="020B0604020202020204" pitchFamily="34" charset="0"/>
                          <a:cs typeface="Arial" panose="020B0604020202020204" pitchFamily="34" charset="0"/>
                        </a:rPr>
                        <a:t>Total </a:t>
                      </a:r>
                      <a:endParaRPr lang="en-US" sz="16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solidFill>
                      <a:schemeClr val="accent1">
                        <a:lumMod val="20000"/>
                        <a:lumOff val="80000"/>
                      </a:schemeClr>
                    </a:solidFill>
                  </a:tcPr>
                </a:tc>
                <a:tc>
                  <a:txBody>
                    <a:bodyPr/>
                    <a:lstStyle/>
                    <a:p>
                      <a:pPr algn="ctr" fontAlgn="b"/>
                      <a:r>
                        <a:rPr lang="en-US" sz="1600" b="1" u="none" strike="noStrike" dirty="0">
                          <a:solidFill>
                            <a:srgbClr val="FF0000"/>
                          </a:solidFill>
                          <a:effectLst/>
                          <a:latin typeface="Arial" panose="020B0604020202020204" pitchFamily="34" charset="0"/>
                          <a:cs typeface="Arial" panose="020B0604020202020204" pitchFamily="34" charset="0"/>
                        </a:rPr>
                        <a:t>4,992,561</a:t>
                      </a:r>
                      <a:endParaRPr lang="en-US" sz="16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272611106"/>
                  </a:ext>
                </a:extLst>
              </a:tr>
              <a:tr h="209976">
                <a:tc>
                  <a:txBody>
                    <a:bodyPr/>
                    <a:lstStyle/>
                    <a:p>
                      <a:pPr algn="ctr" fontAlgn="b"/>
                      <a:r>
                        <a:rPr lang="en-US" sz="1600" b="1" u="none" strike="noStrike" dirty="0">
                          <a:solidFill>
                            <a:srgbClr val="FF0000"/>
                          </a:solidFill>
                          <a:effectLst/>
                          <a:latin typeface="Arial" panose="020B0604020202020204" pitchFamily="34" charset="0"/>
                          <a:cs typeface="Arial" panose="020B0604020202020204" pitchFamily="34" charset="0"/>
                        </a:rPr>
                        <a:t>Average </a:t>
                      </a:r>
                      <a:endParaRPr lang="en-US" sz="16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solidFill>
                      <a:schemeClr val="accent1">
                        <a:lumMod val="20000"/>
                        <a:lumOff val="80000"/>
                      </a:schemeClr>
                    </a:solidFill>
                  </a:tcPr>
                </a:tc>
                <a:tc>
                  <a:txBody>
                    <a:bodyPr/>
                    <a:lstStyle/>
                    <a:p>
                      <a:pPr algn="ctr" fontAlgn="b"/>
                      <a:r>
                        <a:rPr lang="en-US" sz="1600" b="1" u="none" strike="noStrike" dirty="0">
                          <a:solidFill>
                            <a:srgbClr val="FF0000"/>
                          </a:solidFill>
                          <a:effectLst/>
                          <a:latin typeface="Arial" panose="020B0604020202020204" pitchFamily="34" charset="0"/>
                          <a:cs typeface="Arial" panose="020B0604020202020204" pitchFamily="34" charset="0"/>
                        </a:rPr>
                        <a:t>249,628</a:t>
                      </a:r>
                      <a:endParaRPr lang="en-US" sz="16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3881971004"/>
                  </a:ext>
                </a:extLst>
              </a:tr>
            </a:tbl>
          </a:graphicData>
        </a:graphic>
      </p:graphicFrame>
    </p:spTree>
    <p:extLst>
      <p:ext uri="{BB962C8B-B14F-4D97-AF65-F5344CB8AC3E}">
        <p14:creationId xmlns:p14="http://schemas.microsoft.com/office/powerpoint/2010/main" val="301247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sp>
        <p:nvSpPr>
          <p:cNvPr id="11" name="TextBox 10">
            <a:extLst>
              <a:ext uri="{FF2B5EF4-FFF2-40B4-BE49-F238E27FC236}">
                <a16:creationId xmlns:a16="http://schemas.microsoft.com/office/drawing/2014/main" id="{40F713AF-A05D-4F5F-A691-515D0C3F7273}"/>
              </a:ext>
            </a:extLst>
          </p:cNvPr>
          <p:cNvSpPr txBox="1"/>
          <p:nvPr/>
        </p:nvSpPr>
        <p:spPr>
          <a:xfrm>
            <a:off x="2127248" y="2211921"/>
            <a:ext cx="8907518" cy="4524315"/>
          </a:xfrm>
          <a:prstGeom prst="rect">
            <a:avLst/>
          </a:prstGeom>
          <a:noFill/>
        </p:spPr>
        <p:txBody>
          <a:bodyPr wrap="square" rtlCol="0">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Landfill Disposal Options</a:t>
            </a:r>
          </a:p>
          <a:p>
            <a:pPr algn="ctr"/>
            <a:endParaRPr lang="en-US" sz="3200" b="1"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Transport and dispose at Out of County Site(s)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Regional Landfill </a:t>
            </a:r>
          </a:p>
          <a:p>
            <a:pPr marL="800100" lvl="1" indent="-342900">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Crook County Landfill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Site and Construct a New In-County Landfill</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982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sp>
        <p:nvSpPr>
          <p:cNvPr id="11" name="TextBox 10">
            <a:extLst>
              <a:ext uri="{FF2B5EF4-FFF2-40B4-BE49-F238E27FC236}">
                <a16:creationId xmlns:a16="http://schemas.microsoft.com/office/drawing/2014/main" id="{40F713AF-A05D-4F5F-A691-515D0C3F7273}"/>
              </a:ext>
            </a:extLst>
          </p:cNvPr>
          <p:cNvSpPr txBox="1"/>
          <p:nvPr/>
        </p:nvSpPr>
        <p:spPr>
          <a:xfrm>
            <a:off x="1760482" y="2495701"/>
            <a:ext cx="8907518" cy="3539430"/>
          </a:xfrm>
          <a:prstGeom prst="rect">
            <a:avLst/>
          </a:prstGeom>
          <a:noFill/>
        </p:spPr>
        <p:txBody>
          <a:bodyPr wrap="square" rtlCol="0">
            <a:spAutoFit/>
          </a:bodyPr>
          <a:lstStyle/>
          <a:p>
            <a:r>
              <a:rPr lang="en-US" sz="2800" b="1" u="sng" dirty="0">
                <a:solidFill>
                  <a:schemeClr val="accent1">
                    <a:lumMod val="50000"/>
                  </a:schemeClr>
                </a:solidFill>
                <a:latin typeface="Arial" panose="020B0604020202020204" pitchFamily="34" charset="0"/>
                <a:cs typeface="Arial" panose="020B0604020202020204" pitchFamily="34" charset="0"/>
              </a:rPr>
              <a:t>Transport and dispose at Out of County Site(s) </a:t>
            </a:r>
          </a:p>
          <a:p>
            <a:pPr marL="457200" indent="-457200">
              <a:buAutoNum type="arabicPeriod"/>
            </a:pPr>
            <a:endParaRPr lang="en-US" sz="2800" b="1" u="sng" dirty="0">
              <a:solidFill>
                <a:schemeClr val="accent1">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Regional Landfill </a:t>
            </a:r>
          </a:p>
          <a:p>
            <a:pPr marL="800100" lvl="1" indent="-342900">
              <a:buFont typeface="Arial" panose="020B0604020202020204" pitchFamily="34" charset="0"/>
              <a:buChar char="•"/>
            </a:pPr>
            <a:endParaRPr lang="en-US" sz="2800" dirty="0">
              <a:solidFill>
                <a:schemeClr val="accent1">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Crook County Landfill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4323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Long-Haul Waste  </a:t>
            </a:r>
          </a:p>
        </p:txBody>
      </p:sp>
      <p:sp>
        <p:nvSpPr>
          <p:cNvPr id="11" name="TextBox 10">
            <a:extLst>
              <a:ext uri="{FF2B5EF4-FFF2-40B4-BE49-F238E27FC236}">
                <a16:creationId xmlns:a16="http://schemas.microsoft.com/office/drawing/2014/main" id="{EB3C9721-3D8C-4E08-AEBB-1AEF14EB609B}"/>
              </a:ext>
            </a:extLst>
          </p:cNvPr>
          <p:cNvSpPr txBox="1"/>
          <p:nvPr/>
        </p:nvSpPr>
        <p:spPr>
          <a:xfrm>
            <a:off x="3302000" y="1859621"/>
            <a:ext cx="5588000" cy="461665"/>
          </a:xfrm>
          <a:prstGeom prst="rect">
            <a:avLst/>
          </a:prstGeom>
          <a:noFill/>
        </p:spPr>
        <p:txBody>
          <a:bodyPr wrap="square" rtlCol="0">
            <a:spAutoFit/>
          </a:body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Regional Landfills </a:t>
            </a:r>
          </a:p>
        </p:txBody>
      </p:sp>
      <p:sp>
        <p:nvSpPr>
          <p:cNvPr id="12" name="TextBox 11">
            <a:extLst>
              <a:ext uri="{FF2B5EF4-FFF2-40B4-BE49-F238E27FC236}">
                <a16:creationId xmlns:a16="http://schemas.microsoft.com/office/drawing/2014/main" id="{05048965-1844-429A-8C46-A4F0F76544D3}"/>
              </a:ext>
            </a:extLst>
          </p:cNvPr>
          <p:cNvSpPr txBox="1"/>
          <p:nvPr/>
        </p:nvSpPr>
        <p:spPr>
          <a:xfrm>
            <a:off x="1074900" y="2364458"/>
            <a:ext cx="10477500" cy="4339650"/>
          </a:xfrm>
          <a:prstGeom prst="rect">
            <a:avLst/>
          </a:prstGeom>
          <a:noFill/>
        </p:spPr>
        <p:txBody>
          <a:bodyPr wrap="square" rtlCol="0">
            <a:spAutoFit/>
          </a:bodyPr>
          <a:lstStyle/>
          <a:p>
            <a:r>
              <a:rPr lang="en-US" b="1" i="1" dirty="0">
                <a:solidFill>
                  <a:schemeClr val="accent1">
                    <a:lumMod val="50000"/>
                  </a:schemeClr>
                </a:solidFill>
                <a:latin typeface="Arial" panose="020B0604020202020204" pitchFamily="34" charset="0"/>
                <a:cs typeface="Arial" panose="020B0604020202020204" pitchFamily="34" charset="0"/>
              </a:rPr>
              <a:t> </a:t>
            </a:r>
            <a:r>
              <a:rPr lang="en-US" sz="2000" b="1" i="1" u="sng" dirty="0">
                <a:solidFill>
                  <a:schemeClr val="accent1">
                    <a:lumMod val="50000"/>
                  </a:schemeClr>
                </a:solidFill>
                <a:latin typeface="Arial" panose="020B0604020202020204" pitchFamily="34" charset="0"/>
                <a:cs typeface="Arial" panose="020B0604020202020204" pitchFamily="34" charset="0"/>
              </a:rPr>
              <a:t>Landfills Located East of Cascades</a:t>
            </a:r>
          </a:p>
          <a:p>
            <a:endParaRPr lang="en-US" sz="2000" b="1" i="1" u="sng" dirty="0">
              <a:solidFill>
                <a:schemeClr val="accent1">
                  <a:lumMod val="50000"/>
                </a:schemeClr>
              </a:solidFill>
              <a:latin typeface="Arial" panose="020B0604020202020204" pitchFamily="34" charset="0"/>
              <a:cs typeface="Arial" panose="020B0604020202020204" pitchFamily="34" charset="0"/>
            </a:endParaRPr>
          </a:p>
          <a:p>
            <a:r>
              <a:rPr lang="en-US" sz="2000" b="1" dirty="0">
                <a:solidFill>
                  <a:schemeClr val="accent1">
                    <a:lumMod val="50000"/>
                  </a:schemeClr>
                </a:solidFill>
                <a:latin typeface="Arial" panose="020B0604020202020204" pitchFamily="34" charset="0"/>
                <a:cs typeface="Arial" panose="020B0604020202020204" pitchFamily="34" charset="0"/>
              </a:rPr>
              <a:t>1) </a:t>
            </a:r>
            <a:r>
              <a:rPr lang="en-US" b="1" dirty="0">
                <a:solidFill>
                  <a:schemeClr val="accent1">
                    <a:lumMod val="50000"/>
                  </a:schemeClr>
                </a:solidFill>
                <a:latin typeface="Arial" panose="020B0604020202020204" pitchFamily="34" charset="0"/>
                <a:cs typeface="Arial" panose="020B0604020202020204" pitchFamily="34" charset="0"/>
              </a:rPr>
              <a:t>Columbia Ridge Landfill, Arlington, OR</a:t>
            </a:r>
            <a:r>
              <a:rPr lang="en-US" dirty="0">
                <a:solidFill>
                  <a:schemeClr val="accent1">
                    <a:lumMod val="50000"/>
                  </a:schemeClr>
                </a:solidFill>
                <a:latin typeface="Arial" panose="020B0604020202020204" pitchFamily="34" charset="0"/>
                <a:cs typeface="Arial" panose="020B0604020202020204" pitchFamily="34" charset="0"/>
              </a:rPr>
              <a:t>. – Owned &amp; Operated by Waste Management</a:t>
            </a:r>
          </a:p>
          <a:p>
            <a:r>
              <a:rPr lang="en-US" dirty="0">
                <a:solidFill>
                  <a:schemeClr val="accent1">
                    <a:lumMod val="50000"/>
                  </a:schemeClr>
                </a:solidFill>
                <a:latin typeface="Arial" panose="020B0604020202020204" pitchFamily="34" charset="0"/>
                <a:cs typeface="Arial" panose="020B0604020202020204" pitchFamily="34" charset="0"/>
              </a:rPr>
              <a:t> </a:t>
            </a:r>
          </a:p>
          <a:p>
            <a:pPr lvl="0"/>
            <a:r>
              <a:rPr lang="en-US" b="1" dirty="0">
                <a:solidFill>
                  <a:schemeClr val="accent1">
                    <a:lumMod val="50000"/>
                  </a:schemeClr>
                </a:solidFill>
                <a:latin typeface="Arial" panose="020B0604020202020204" pitchFamily="34" charset="0"/>
                <a:cs typeface="Arial" panose="020B0604020202020204" pitchFamily="34" charset="0"/>
              </a:rPr>
              <a:t>2) Finley Butte Landfill, Boardman, OR</a:t>
            </a:r>
            <a:r>
              <a:rPr lang="en-US" dirty="0">
                <a:solidFill>
                  <a:schemeClr val="accent1">
                    <a:lumMod val="50000"/>
                  </a:schemeClr>
                </a:solidFill>
                <a:latin typeface="Arial" panose="020B0604020202020204" pitchFamily="34" charset="0"/>
                <a:cs typeface="Arial" panose="020B0604020202020204" pitchFamily="34" charset="0"/>
              </a:rPr>
              <a:t> – Owned &amp; Operated by Waste Connections</a:t>
            </a:r>
          </a:p>
          <a:p>
            <a:r>
              <a:rPr lang="en-US" dirty="0">
                <a:solidFill>
                  <a:schemeClr val="accent1">
                    <a:lumMod val="50000"/>
                  </a:schemeClr>
                </a:solidFill>
                <a:latin typeface="Arial" panose="020B0604020202020204" pitchFamily="34" charset="0"/>
                <a:cs typeface="Arial" panose="020B0604020202020204" pitchFamily="34" charset="0"/>
              </a:rPr>
              <a:t> </a:t>
            </a:r>
          </a:p>
          <a:p>
            <a:pPr lvl="0"/>
            <a:r>
              <a:rPr lang="en-US" b="1" dirty="0">
                <a:solidFill>
                  <a:schemeClr val="accent1">
                    <a:lumMod val="50000"/>
                  </a:schemeClr>
                </a:solidFill>
                <a:latin typeface="Arial" panose="020B0604020202020204" pitchFamily="34" charset="0"/>
                <a:cs typeface="Arial" panose="020B0604020202020204" pitchFamily="34" charset="0"/>
              </a:rPr>
              <a:t>3) Wasco County Landfill, The Dalles, OR</a:t>
            </a:r>
            <a:r>
              <a:rPr lang="en-US" dirty="0">
                <a:solidFill>
                  <a:schemeClr val="accent1">
                    <a:lumMod val="50000"/>
                  </a:schemeClr>
                </a:solidFill>
                <a:latin typeface="Arial" panose="020B0604020202020204" pitchFamily="34" charset="0"/>
                <a:cs typeface="Arial" panose="020B0604020202020204" pitchFamily="34" charset="0"/>
              </a:rPr>
              <a:t> – Owned &amp; Operated by Waste Connections</a:t>
            </a:r>
          </a:p>
          <a:p>
            <a:r>
              <a:rPr lang="en-US" dirty="0">
                <a:solidFill>
                  <a:schemeClr val="accent1">
                    <a:lumMod val="50000"/>
                  </a:schemeClr>
                </a:solidFill>
                <a:latin typeface="Arial" panose="020B0604020202020204" pitchFamily="34" charset="0"/>
                <a:cs typeface="Arial" panose="020B0604020202020204" pitchFamily="34" charset="0"/>
              </a:rPr>
              <a:t> </a:t>
            </a:r>
          </a:p>
          <a:p>
            <a:pPr lvl="0"/>
            <a:r>
              <a:rPr lang="en-US" b="1" dirty="0">
                <a:solidFill>
                  <a:schemeClr val="accent1">
                    <a:lumMod val="50000"/>
                  </a:schemeClr>
                </a:solidFill>
                <a:latin typeface="Arial" panose="020B0604020202020204" pitchFamily="34" charset="0"/>
                <a:cs typeface="Arial" panose="020B0604020202020204" pitchFamily="34" charset="0"/>
              </a:rPr>
              <a:t>4) Roosevelt Regional Landfill, Roosevelt, WA</a:t>
            </a:r>
            <a:r>
              <a:rPr lang="en-US" dirty="0">
                <a:solidFill>
                  <a:schemeClr val="accent1">
                    <a:lumMod val="50000"/>
                  </a:schemeClr>
                </a:solidFill>
                <a:latin typeface="Arial" panose="020B0604020202020204" pitchFamily="34" charset="0"/>
                <a:cs typeface="Arial" panose="020B0604020202020204" pitchFamily="34" charset="0"/>
              </a:rPr>
              <a:t> - Owned &amp; Operated by Republic Services </a:t>
            </a:r>
          </a:p>
          <a:p>
            <a:r>
              <a:rPr lang="en-US" dirty="0">
                <a:solidFill>
                  <a:schemeClr val="accent1">
                    <a:lumMod val="50000"/>
                  </a:schemeClr>
                </a:solidFill>
                <a:latin typeface="Arial" panose="020B0604020202020204" pitchFamily="34" charset="0"/>
                <a:cs typeface="Arial" panose="020B0604020202020204" pitchFamily="34" charset="0"/>
              </a:rPr>
              <a:t> </a:t>
            </a:r>
          </a:p>
          <a:p>
            <a:r>
              <a:rPr lang="en-US" sz="2000" b="1" u="sng" dirty="0">
                <a:solidFill>
                  <a:schemeClr val="accent1">
                    <a:lumMod val="50000"/>
                  </a:schemeClr>
                </a:solidFill>
                <a:latin typeface="Arial" panose="020B0604020202020204" pitchFamily="34" charset="0"/>
                <a:cs typeface="Arial" panose="020B0604020202020204" pitchFamily="34" charset="0"/>
              </a:rPr>
              <a:t>Landfills Located West of Cascades </a:t>
            </a:r>
            <a:endParaRPr lang="en-US" sz="2000" u="sng" dirty="0">
              <a:solidFill>
                <a:schemeClr val="accent1">
                  <a:lumMod val="50000"/>
                </a:schemeClr>
              </a:solidFill>
              <a:latin typeface="Arial" panose="020B0604020202020204" pitchFamily="34" charset="0"/>
              <a:cs typeface="Arial" panose="020B0604020202020204" pitchFamily="34" charset="0"/>
            </a:endParaRPr>
          </a:p>
          <a:p>
            <a:r>
              <a:rPr lang="en-US" b="1" dirty="0">
                <a:solidFill>
                  <a:schemeClr val="accent1">
                    <a:lumMod val="50000"/>
                  </a:schemeClr>
                </a:solidFill>
                <a:latin typeface="Arial" panose="020B0604020202020204" pitchFamily="34" charset="0"/>
                <a:cs typeface="Arial" panose="020B0604020202020204" pitchFamily="34" charset="0"/>
              </a:rPr>
              <a:t> </a:t>
            </a:r>
            <a:endParaRPr lang="en-US" dirty="0">
              <a:solidFill>
                <a:schemeClr val="accent1">
                  <a:lumMod val="50000"/>
                </a:schemeClr>
              </a:solidFill>
              <a:latin typeface="Arial" panose="020B0604020202020204" pitchFamily="34" charset="0"/>
              <a:cs typeface="Arial" panose="020B0604020202020204" pitchFamily="34" charset="0"/>
            </a:endParaRPr>
          </a:p>
          <a:p>
            <a:pPr lvl="0"/>
            <a:r>
              <a:rPr lang="en-US" b="1" dirty="0">
                <a:solidFill>
                  <a:schemeClr val="accent1">
                    <a:lumMod val="50000"/>
                  </a:schemeClr>
                </a:solidFill>
                <a:latin typeface="Arial" panose="020B0604020202020204" pitchFamily="34" charset="0"/>
                <a:cs typeface="Arial" panose="020B0604020202020204" pitchFamily="34" charset="0"/>
              </a:rPr>
              <a:t>5) Coffin Butte Landfill, Corvallis, OR</a:t>
            </a:r>
            <a:r>
              <a:rPr lang="en-US" dirty="0">
                <a:solidFill>
                  <a:schemeClr val="accent1">
                    <a:lumMod val="50000"/>
                  </a:schemeClr>
                </a:solidFill>
                <a:latin typeface="Arial" panose="020B0604020202020204" pitchFamily="34" charset="0"/>
                <a:cs typeface="Arial" panose="020B0604020202020204" pitchFamily="34" charset="0"/>
              </a:rPr>
              <a:t>. – Owned &amp; Operated by Republic Services</a:t>
            </a:r>
          </a:p>
          <a:p>
            <a:r>
              <a:rPr lang="en-US" dirty="0">
                <a:solidFill>
                  <a:schemeClr val="accent1">
                    <a:lumMod val="50000"/>
                  </a:schemeClr>
                </a:solidFill>
                <a:latin typeface="Arial" panose="020B0604020202020204" pitchFamily="34" charset="0"/>
                <a:cs typeface="Arial" panose="020B0604020202020204" pitchFamily="34" charset="0"/>
              </a:rPr>
              <a:t> </a:t>
            </a:r>
          </a:p>
          <a:p>
            <a:pPr lvl="0"/>
            <a:r>
              <a:rPr lang="en-US" b="1" dirty="0">
                <a:solidFill>
                  <a:schemeClr val="accent1">
                    <a:lumMod val="50000"/>
                  </a:schemeClr>
                </a:solidFill>
                <a:latin typeface="Arial" panose="020B0604020202020204" pitchFamily="34" charset="0"/>
                <a:cs typeface="Arial" panose="020B0604020202020204" pitchFamily="34" charset="0"/>
              </a:rPr>
              <a:t>6) Dry Creek Landfill, Medford, OR</a:t>
            </a:r>
            <a:r>
              <a:rPr lang="en-US" dirty="0">
                <a:solidFill>
                  <a:schemeClr val="accent1">
                    <a:lumMod val="50000"/>
                  </a:schemeClr>
                </a:solidFill>
                <a:latin typeface="Arial" panose="020B0604020202020204" pitchFamily="34" charset="0"/>
                <a:cs typeface="Arial" panose="020B0604020202020204" pitchFamily="34" charset="0"/>
              </a:rPr>
              <a:t>, Owned &amp; Operated by Rogue Disposal </a:t>
            </a:r>
          </a:p>
        </p:txBody>
      </p:sp>
    </p:spTree>
    <p:extLst>
      <p:ext uri="{BB962C8B-B14F-4D97-AF65-F5344CB8AC3E}">
        <p14:creationId xmlns:p14="http://schemas.microsoft.com/office/powerpoint/2010/main" val="144052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Long-Haul Waste  </a:t>
            </a:r>
          </a:p>
        </p:txBody>
      </p:sp>
      <p:sp>
        <p:nvSpPr>
          <p:cNvPr id="3" name="TextBox 2">
            <a:extLst>
              <a:ext uri="{FF2B5EF4-FFF2-40B4-BE49-F238E27FC236}">
                <a16:creationId xmlns:a16="http://schemas.microsoft.com/office/drawing/2014/main" id="{7ACC4ED9-5344-4E91-805F-4D6C1F861843}"/>
              </a:ext>
            </a:extLst>
          </p:cNvPr>
          <p:cNvSpPr txBox="1"/>
          <p:nvPr/>
        </p:nvSpPr>
        <p:spPr>
          <a:xfrm>
            <a:off x="1334528" y="2119115"/>
            <a:ext cx="10079706" cy="4339650"/>
          </a:xfrm>
          <a:prstGeom prst="rect">
            <a:avLst/>
          </a:prstGeom>
          <a:noFill/>
        </p:spPr>
        <p:txBody>
          <a:bodyPr wrap="square" rtlCol="0">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Crook County Landfill (CC</a:t>
            </a:r>
            <a:r>
              <a:rPr lang="en-US" sz="2400" b="1" dirty="0">
                <a:solidFill>
                  <a:schemeClr val="accent1">
                    <a:lumMod val="50000"/>
                  </a:schemeClr>
                </a:solidFill>
                <a:latin typeface="Arial" panose="020B0604020202020204" pitchFamily="34" charset="0"/>
                <a:cs typeface="Arial" panose="020B0604020202020204" pitchFamily="34" charset="0"/>
              </a:rPr>
              <a:t>)</a:t>
            </a:r>
          </a:p>
          <a:p>
            <a:pPr algn="ctr"/>
            <a:endParaRPr lang="en-US" sz="2400" b="1" dirty="0">
              <a:solidFill>
                <a:schemeClr val="accent1">
                  <a:lumMod val="50000"/>
                </a:schemeClr>
              </a:solidFill>
              <a:latin typeface="Arial" panose="020B0604020202020204" pitchFamily="34" charset="0"/>
              <a:cs typeface="Arial" panose="020B0604020202020204" pitchFamily="34" charset="0"/>
            </a:endParaRPr>
          </a:p>
          <a:p>
            <a:pPr algn="ctr"/>
            <a:endParaRPr lang="en-US" sz="24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The Landfill has over 100 Yrs. with current waste flows</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CC will accept portion of Deschutes County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Current rates - $35 per ton + $5 Host Fee</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7939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Long-Haul Waste  </a:t>
            </a:r>
          </a:p>
        </p:txBody>
      </p:sp>
      <p:pic>
        <p:nvPicPr>
          <p:cNvPr id="11" name="Picture 10">
            <a:extLst>
              <a:ext uri="{FF2B5EF4-FFF2-40B4-BE49-F238E27FC236}">
                <a16:creationId xmlns:a16="http://schemas.microsoft.com/office/drawing/2014/main" id="{5CB0F3AD-125B-47C4-A323-7A0B559F11B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52837" y="1859621"/>
            <a:ext cx="6151563" cy="4905034"/>
          </a:xfrm>
          <a:prstGeom prst="rect">
            <a:avLst/>
          </a:prstGeom>
        </p:spPr>
      </p:pic>
      <p:sp>
        <p:nvSpPr>
          <p:cNvPr id="4" name="TextBox 3">
            <a:extLst>
              <a:ext uri="{FF2B5EF4-FFF2-40B4-BE49-F238E27FC236}">
                <a16:creationId xmlns:a16="http://schemas.microsoft.com/office/drawing/2014/main" id="{FA721869-2490-4888-9D9F-1420120E56AE}"/>
              </a:ext>
            </a:extLst>
          </p:cNvPr>
          <p:cNvSpPr txBox="1"/>
          <p:nvPr/>
        </p:nvSpPr>
        <p:spPr>
          <a:xfrm>
            <a:off x="147623" y="2891813"/>
            <a:ext cx="3505214" cy="1420325"/>
          </a:xfrm>
          <a:prstGeom prst="rect">
            <a:avLst/>
          </a:prstGeom>
          <a:noFill/>
        </p:spPr>
        <p:txBody>
          <a:bodyPr wrap="square" rtlCol="0">
            <a:spAutoFit/>
          </a:bodyPr>
          <a:lstStyle/>
          <a:p>
            <a:pPr algn="ctr">
              <a:lnSpc>
                <a:spcPct val="150000"/>
              </a:lnSpc>
            </a:pPr>
            <a:r>
              <a:rPr lang="en-US" sz="2000" b="1" dirty="0">
                <a:solidFill>
                  <a:schemeClr val="accent1">
                    <a:lumMod val="50000"/>
                  </a:schemeClr>
                </a:solidFill>
                <a:latin typeface="Arial" panose="020B0604020202020204" pitchFamily="34" charset="0"/>
                <a:cs typeface="Arial" panose="020B0604020202020204" pitchFamily="34" charset="0"/>
              </a:rPr>
              <a:t>Location and Distances to Landfills and Transfer Stations</a:t>
            </a:r>
          </a:p>
        </p:txBody>
      </p:sp>
    </p:spTree>
    <p:extLst>
      <p:ext uri="{BB962C8B-B14F-4D97-AF65-F5344CB8AC3E}">
        <p14:creationId xmlns:p14="http://schemas.microsoft.com/office/powerpoint/2010/main" val="3029077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Long-Haul Waste  </a:t>
            </a:r>
          </a:p>
        </p:txBody>
      </p:sp>
      <p:graphicFrame>
        <p:nvGraphicFramePr>
          <p:cNvPr id="4" name="Table 3">
            <a:extLst>
              <a:ext uri="{FF2B5EF4-FFF2-40B4-BE49-F238E27FC236}">
                <a16:creationId xmlns:a16="http://schemas.microsoft.com/office/drawing/2014/main" id="{AE77898C-00F1-4E1F-88A9-844FAC0FF672}"/>
              </a:ext>
            </a:extLst>
          </p:cNvPr>
          <p:cNvGraphicFramePr>
            <a:graphicFrameLocks noGrp="1"/>
          </p:cNvGraphicFramePr>
          <p:nvPr>
            <p:extLst>
              <p:ext uri="{D42A27DB-BD31-4B8C-83A1-F6EECF244321}">
                <p14:modId xmlns:p14="http://schemas.microsoft.com/office/powerpoint/2010/main" val="222560250"/>
              </p:ext>
            </p:extLst>
          </p:nvPr>
        </p:nvGraphicFramePr>
        <p:xfrm>
          <a:off x="381000" y="1538419"/>
          <a:ext cx="11430000" cy="5266871"/>
        </p:xfrm>
        <a:graphic>
          <a:graphicData uri="http://schemas.openxmlformats.org/drawingml/2006/table">
            <a:tbl>
              <a:tblPr firstRow="1" bandRow="1">
                <a:tableStyleId>{5940675A-B579-460E-94D1-54222C63F5DA}</a:tableStyleId>
              </a:tblPr>
              <a:tblGrid>
                <a:gridCol w="2520080">
                  <a:extLst>
                    <a:ext uri="{9D8B030D-6E8A-4147-A177-3AD203B41FA5}">
                      <a16:colId xmlns:a16="http://schemas.microsoft.com/office/drawing/2014/main" val="1200232540"/>
                    </a:ext>
                  </a:extLst>
                </a:gridCol>
                <a:gridCol w="1781984">
                  <a:extLst>
                    <a:ext uri="{9D8B030D-6E8A-4147-A177-3AD203B41FA5}">
                      <a16:colId xmlns:a16="http://schemas.microsoft.com/office/drawing/2014/main" val="188653437"/>
                    </a:ext>
                  </a:extLst>
                </a:gridCol>
                <a:gridCol w="1781984">
                  <a:extLst>
                    <a:ext uri="{9D8B030D-6E8A-4147-A177-3AD203B41FA5}">
                      <a16:colId xmlns:a16="http://schemas.microsoft.com/office/drawing/2014/main" val="1160453620"/>
                    </a:ext>
                  </a:extLst>
                </a:gridCol>
                <a:gridCol w="1781984">
                  <a:extLst>
                    <a:ext uri="{9D8B030D-6E8A-4147-A177-3AD203B41FA5}">
                      <a16:colId xmlns:a16="http://schemas.microsoft.com/office/drawing/2014/main" val="1451463815"/>
                    </a:ext>
                  </a:extLst>
                </a:gridCol>
                <a:gridCol w="1781984">
                  <a:extLst>
                    <a:ext uri="{9D8B030D-6E8A-4147-A177-3AD203B41FA5}">
                      <a16:colId xmlns:a16="http://schemas.microsoft.com/office/drawing/2014/main" val="2331520370"/>
                    </a:ext>
                  </a:extLst>
                </a:gridCol>
                <a:gridCol w="1781984">
                  <a:extLst>
                    <a:ext uri="{9D8B030D-6E8A-4147-A177-3AD203B41FA5}">
                      <a16:colId xmlns:a16="http://schemas.microsoft.com/office/drawing/2014/main" val="2058025810"/>
                    </a:ext>
                  </a:extLst>
                </a:gridCol>
              </a:tblGrid>
              <a:tr h="295777">
                <a:tc gridSpan="6">
                  <a:txBody>
                    <a:bodyPr/>
                    <a:lstStyle/>
                    <a:p>
                      <a:pPr algn="ctr"/>
                      <a:r>
                        <a:rPr lang="en-US" sz="1600" b="1" dirty="0">
                          <a:latin typeface="Arial" panose="020B0604020202020204" pitchFamily="34" charset="0"/>
                          <a:cs typeface="Arial" panose="020B0604020202020204" pitchFamily="34" charset="0"/>
                        </a:rPr>
                        <a:t>Knott Transfer Station </a:t>
                      </a:r>
                    </a:p>
                  </a:txBody>
                  <a:tcPr anchor="ct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52839762"/>
                  </a:ext>
                </a:extLst>
              </a:tr>
              <a:tr h="570928">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Transportation Costs Rounded ($/ton)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Landfill Disposal Costs+ Host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Fee ($/ton)(1)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Transportation/ Disposal +Host Fee ($/ton)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Transfer Station Costs ($/ton)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($/ton)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65656573"/>
                  </a:ext>
                </a:extLst>
              </a:tr>
              <a:tr h="493962">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Wasco Landfill (135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$28.00-$31.00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$47.00-$50.00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$59.00-$62.00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23577741"/>
                  </a:ext>
                </a:extLst>
              </a:tr>
              <a:tr h="514700">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Columbia Ridge Landfill (185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$30.00-$33.00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$56.00-$59.00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$68.00-$71.00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74373809"/>
                  </a:ext>
                </a:extLst>
              </a:tr>
              <a:tr h="514700">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Finley Buttes Landfill (206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$30.00-$33.00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$59.00-$62.00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$71.00-$74.00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34586846"/>
                  </a:ext>
                </a:extLst>
              </a:tr>
              <a:tr h="501833">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Roosevelt Landfill (180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$30.00-$33.00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$55.00-$58.00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$67.00-$70.00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92692497"/>
                  </a:ext>
                </a:extLst>
              </a:tr>
              <a:tr h="488965">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Crook County Landfill (35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$40.00(3)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58511573"/>
                  </a:ext>
                </a:extLst>
              </a:tr>
              <a:tr h="323697">
                <a:tc gridSpan="6">
                  <a:txBody>
                    <a:bodyPr/>
                    <a:lstStyle/>
                    <a:p>
                      <a:pPr algn="ctr"/>
                      <a:r>
                        <a:rPr lang="en-US" sz="1600" b="1" dirty="0">
                          <a:latin typeface="Arial" panose="020B0604020202020204" pitchFamily="34" charset="0"/>
                          <a:cs typeface="Arial" panose="020B0604020202020204" pitchFamily="34" charset="0"/>
                        </a:rPr>
                        <a:t>Negus  Transfer Station </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52845266"/>
                  </a:ext>
                </a:extLst>
              </a:tr>
              <a:tr h="428008">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Wasco Landfill (110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$28.00-$31.00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$44.00-$47.00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$58.00-$59.00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37303925"/>
                  </a:ext>
                </a:extLst>
              </a:tr>
              <a:tr h="481900">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Station and Crook County Landfill (18 miles one-way)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 (2)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$40.00 (3)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47860734"/>
                  </a:ext>
                </a:extLst>
              </a:tr>
              <a:tr h="601315">
                <a:tc gridSpan="6">
                  <a:txBody>
                    <a:bodyPr/>
                    <a:lstStyle/>
                    <a:p>
                      <a:pPr marL="342900" marR="0" lvl="0" indent="-342900">
                        <a:spcBef>
                          <a:spcPts val="0"/>
                        </a:spcBef>
                        <a:spcAft>
                          <a:spcPts val="0"/>
                        </a:spcAft>
                        <a:buFont typeface="+mj-lt"/>
                        <a:buAutoNum type="arabicParenBoth"/>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Assumes a host fee of $6 per ton for all regional landfills. Host fees may vary by jurisdiction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mj-lt"/>
                        <a:buAutoNum type="arabicParenBoth"/>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cost to transport from Deschutes County transfer stations were adjusted considering time to travel through congested areas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mj-lt"/>
                        <a:buAutoNum type="arabicParenBoth"/>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Crook County tip fee is based on the current published gate rate of $35 per ton plus a $5     per ton host fee.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8798366"/>
                  </a:ext>
                </a:extLst>
              </a:tr>
            </a:tbl>
          </a:graphicData>
        </a:graphic>
      </p:graphicFrame>
    </p:spTree>
    <p:extLst>
      <p:ext uri="{BB962C8B-B14F-4D97-AF65-F5344CB8AC3E}">
        <p14:creationId xmlns:p14="http://schemas.microsoft.com/office/powerpoint/2010/main" val="272048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Long-Haul Waste  </a:t>
            </a:r>
          </a:p>
        </p:txBody>
      </p:sp>
      <p:sp>
        <p:nvSpPr>
          <p:cNvPr id="11" name="TextBox 10">
            <a:extLst>
              <a:ext uri="{FF2B5EF4-FFF2-40B4-BE49-F238E27FC236}">
                <a16:creationId xmlns:a16="http://schemas.microsoft.com/office/drawing/2014/main" id="{40F713AF-A05D-4F5F-A691-515D0C3F7273}"/>
              </a:ext>
            </a:extLst>
          </p:cNvPr>
          <p:cNvSpPr txBox="1"/>
          <p:nvPr/>
        </p:nvSpPr>
        <p:spPr>
          <a:xfrm>
            <a:off x="877613" y="1859621"/>
            <a:ext cx="10436773" cy="5324535"/>
          </a:xfrm>
          <a:prstGeom prst="rect">
            <a:avLst/>
          </a:prstGeom>
          <a:noFill/>
        </p:spPr>
        <p:txBody>
          <a:bodyPr wrap="square" rtlCol="0">
            <a:spAutoFit/>
          </a:bodyPr>
          <a:lstStyle/>
          <a:p>
            <a:r>
              <a:rPr lang="en-US" sz="3200" b="1" u="sng" dirty="0">
                <a:solidFill>
                  <a:schemeClr val="accent1">
                    <a:lumMod val="50000"/>
                  </a:schemeClr>
                </a:solidFill>
                <a:latin typeface="Arial" panose="020B0604020202020204" pitchFamily="34" charset="0"/>
                <a:cs typeface="Arial" panose="020B0604020202020204" pitchFamily="34" charset="0"/>
              </a:rPr>
              <a:t>Implementation and Schedule</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Transfer stations modified to handle surge / temporary storage capacity (2- 4 years)</a:t>
            </a: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Add compactor equipment to improve cost to transport </a:t>
            </a:r>
          </a:p>
          <a:p>
            <a:r>
              <a:rPr lang="en-US" sz="2800" dirty="0">
                <a:solidFill>
                  <a:schemeClr val="accent1">
                    <a:lumMod val="50000"/>
                  </a:schemeClr>
                </a:solidFill>
                <a:latin typeface="Arial" panose="020B0604020202020204" pitchFamily="34" charset="0"/>
                <a:cs typeface="Arial" panose="020B0604020202020204" pitchFamily="34" charset="0"/>
              </a:rPr>
              <a:t>	($1.5 M for system)</a:t>
            </a:r>
          </a:p>
          <a:p>
            <a:r>
              <a:rPr lang="en-US" sz="2800" dirty="0">
                <a:solidFill>
                  <a:schemeClr val="accent1">
                    <a:lumMod val="50000"/>
                  </a:schemeClr>
                </a:solidFill>
                <a:latin typeface="Arial" panose="020B0604020202020204" pitchFamily="34" charset="0"/>
                <a:cs typeface="Arial" panose="020B0604020202020204" pitchFamily="34" charset="0"/>
              </a:rPr>
              <a:t>3. Evaluate Transportation options</a:t>
            </a:r>
          </a:p>
          <a:p>
            <a:r>
              <a:rPr lang="en-US" sz="2800" dirty="0">
                <a:solidFill>
                  <a:schemeClr val="accent1">
                    <a:lumMod val="50000"/>
                  </a:schemeClr>
                </a:solidFill>
                <a:latin typeface="Arial" panose="020B0604020202020204" pitchFamily="34" charset="0"/>
                <a:cs typeface="Arial" panose="020B0604020202020204" pitchFamily="34" charset="0"/>
              </a:rPr>
              <a:t>	 Public ownership of trailers vs private operations  </a:t>
            </a:r>
          </a:p>
          <a:p>
            <a:r>
              <a:rPr lang="en-US" sz="2800" dirty="0">
                <a:solidFill>
                  <a:schemeClr val="accent1">
                    <a:lumMod val="50000"/>
                  </a:schemeClr>
                </a:solidFill>
                <a:latin typeface="Arial" panose="020B0604020202020204" pitchFamily="34" charset="0"/>
                <a:cs typeface="Arial" panose="020B0604020202020204" pitchFamily="34" charset="0"/>
              </a:rPr>
              <a:t>4. Prepare RFP to solicit proposals  and select vendor and 	award contract ( 2 years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3122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19222"/>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73084" y="332787"/>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Site and Build a New In-County Landfill </a:t>
            </a:r>
          </a:p>
        </p:txBody>
      </p:sp>
      <p:sp>
        <p:nvSpPr>
          <p:cNvPr id="3" name="Rectangle 2">
            <a:extLst>
              <a:ext uri="{FF2B5EF4-FFF2-40B4-BE49-F238E27FC236}">
                <a16:creationId xmlns:a16="http://schemas.microsoft.com/office/drawing/2014/main" id="{10BA8AC6-FF1B-40C7-9CE1-99EB64922F72}"/>
              </a:ext>
            </a:extLst>
          </p:cNvPr>
          <p:cNvSpPr/>
          <p:nvPr/>
        </p:nvSpPr>
        <p:spPr>
          <a:xfrm>
            <a:off x="4593024" y="3244334"/>
            <a:ext cx="3005951" cy="923330"/>
          </a:xfrm>
          <a:prstGeom prst="rect">
            <a:avLst/>
          </a:prstGeom>
        </p:spPr>
        <p:txBody>
          <a:bodyPr wrap="none">
            <a:spAutoFit/>
          </a:bodyPr>
          <a:lstStyle/>
          <a:p>
            <a:pPr algn="ctr"/>
            <a:r>
              <a:rPr lang="en-US" b="1" dirty="0">
                <a:solidFill>
                  <a:schemeClr val="bg1"/>
                </a:solidFill>
                <a:latin typeface="Arial" panose="020B0604020202020204" pitchFamily="34" charset="0"/>
                <a:cs typeface="Arial" panose="020B0604020202020204" pitchFamily="34" charset="0"/>
              </a:rPr>
              <a:t>Site and Build</a:t>
            </a:r>
          </a:p>
          <a:p>
            <a:pPr algn="ct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 a New In-County Landfill </a:t>
            </a:r>
          </a:p>
        </p:txBody>
      </p:sp>
      <p:sp>
        <p:nvSpPr>
          <p:cNvPr id="12" name="TextBox 11">
            <a:extLst>
              <a:ext uri="{FF2B5EF4-FFF2-40B4-BE49-F238E27FC236}">
                <a16:creationId xmlns:a16="http://schemas.microsoft.com/office/drawing/2014/main" id="{01612E6F-11C0-40E3-884F-5FB8B11C381F}"/>
              </a:ext>
            </a:extLst>
          </p:cNvPr>
          <p:cNvSpPr txBox="1"/>
          <p:nvPr/>
        </p:nvSpPr>
        <p:spPr>
          <a:xfrm>
            <a:off x="567559" y="2149235"/>
            <a:ext cx="10100441" cy="6555641"/>
          </a:xfrm>
          <a:prstGeom prst="rect">
            <a:avLst/>
          </a:prstGeom>
          <a:noFill/>
        </p:spPr>
        <p:txBody>
          <a:bodyPr wrap="square" rtlCol="0">
            <a:spAutoFit/>
          </a:bodyPr>
          <a:lstStyle/>
          <a:p>
            <a:r>
              <a:rPr lang="en-US" sz="2800" b="1" u="sng" dirty="0">
                <a:solidFill>
                  <a:schemeClr val="accent1">
                    <a:lumMod val="50000"/>
                  </a:schemeClr>
                </a:solidFill>
                <a:latin typeface="Arial" panose="020B0604020202020204" pitchFamily="34" charset="0"/>
                <a:cs typeface="Arial" panose="020B0604020202020204" pitchFamily="34" charset="0"/>
              </a:rPr>
              <a:t>Site New In- County Landfill</a:t>
            </a:r>
          </a:p>
          <a:p>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Estimate 400- 500 acres to provide 100 Yrs. capacity</a:t>
            </a:r>
          </a:p>
          <a:p>
            <a:pPr lvl="1"/>
            <a:r>
              <a:rPr lang="en-US" sz="2800" dirty="0">
                <a:solidFill>
                  <a:schemeClr val="accent1">
                    <a:lumMod val="50000"/>
                  </a:schemeClr>
                </a:solidFill>
                <a:latin typeface="Arial" panose="020B0604020202020204" pitchFamily="34" charset="0"/>
                <a:cs typeface="Arial" panose="020B0604020202020204" pitchFamily="34" charset="0"/>
              </a:rPr>
              <a:t>	- Includes area for buffer</a:t>
            </a:r>
          </a:p>
          <a:p>
            <a:pPr lvl="1"/>
            <a:r>
              <a:rPr lang="en-US" sz="2800" dirty="0">
                <a:solidFill>
                  <a:schemeClr val="accent1">
                    <a:lumMod val="50000"/>
                  </a:schemeClr>
                </a:solidFill>
                <a:latin typeface="Arial" panose="020B0604020202020204" pitchFamily="34" charset="0"/>
                <a:cs typeface="Arial" panose="020B0604020202020204" pitchFamily="34" charset="0"/>
              </a:rPr>
              <a:t>	- Site would be developed and closed in phases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County previously conducted site study in late 1990’s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Areas of County appear to satisfy locational standards</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1700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SWAC – Agenda 10/23/18</a:t>
            </a:r>
          </a:p>
        </p:txBody>
      </p:sp>
      <p:sp>
        <p:nvSpPr>
          <p:cNvPr id="31" name="TextBox 30">
            <a:extLst>
              <a:ext uri="{FF2B5EF4-FFF2-40B4-BE49-F238E27FC236}">
                <a16:creationId xmlns:a16="http://schemas.microsoft.com/office/drawing/2014/main" id="{BB311E00-0494-481C-B8B9-5F11996FFF28}"/>
              </a:ext>
            </a:extLst>
          </p:cNvPr>
          <p:cNvSpPr txBox="1"/>
          <p:nvPr/>
        </p:nvSpPr>
        <p:spPr>
          <a:xfrm>
            <a:off x="787592" y="1909255"/>
            <a:ext cx="10989249" cy="4524315"/>
          </a:xfrm>
          <a:prstGeom prst="rect">
            <a:avLst/>
          </a:prstGeom>
          <a:noFill/>
        </p:spPr>
        <p:txBody>
          <a:bodyPr wrap="square" rtlCol="0">
            <a:spAutoFit/>
          </a:bodyPr>
          <a:lstStyle/>
          <a:p>
            <a:pPr marL="742950" indent="-742950">
              <a:buAutoNum type="arabicPeriod"/>
            </a:pPr>
            <a:r>
              <a:rPr lang="en-US" sz="2800" b="1" dirty="0">
                <a:solidFill>
                  <a:schemeClr val="accent1">
                    <a:lumMod val="75000"/>
                  </a:schemeClr>
                </a:solidFill>
                <a:latin typeface="Arial" panose="020B0604020202020204" pitchFamily="34" charset="0"/>
                <a:cs typeface="Arial" panose="020B0604020202020204" pitchFamily="34" charset="0"/>
              </a:rPr>
              <a:t>Chapter 6 – Alternative Technology – Draft Findings</a:t>
            </a:r>
          </a:p>
          <a:p>
            <a:r>
              <a:rPr lang="en-US" sz="3600" b="1" dirty="0">
                <a:solidFill>
                  <a:schemeClr val="accent1">
                    <a:lumMod val="75000"/>
                  </a:schemeClr>
                </a:solidFill>
                <a:latin typeface="Arial" panose="020B0604020202020204" pitchFamily="34" charset="0"/>
                <a:cs typeface="Arial" panose="020B0604020202020204" pitchFamily="34" charset="0"/>
              </a:rPr>
              <a:t> </a:t>
            </a:r>
            <a:endParaRPr lang="en-US" sz="2800" b="1" dirty="0">
              <a:solidFill>
                <a:schemeClr val="accent1">
                  <a:lumMod val="75000"/>
                </a:schemeClr>
              </a:solidFill>
              <a:latin typeface="Arial" panose="020B0604020202020204" pitchFamily="34" charset="0"/>
              <a:cs typeface="Arial" panose="020B0604020202020204" pitchFamily="34" charset="0"/>
            </a:endParaRPr>
          </a:p>
          <a:p>
            <a:r>
              <a:rPr lang="en-US" sz="2800" b="1" dirty="0">
                <a:solidFill>
                  <a:schemeClr val="accent1">
                    <a:lumMod val="75000"/>
                  </a:schemeClr>
                </a:solidFill>
                <a:latin typeface="Arial" panose="020B0604020202020204" pitchFamily="34" charset="0"/>
                <a:cs typeface="Arial" panose="020B0604020202020204" pitchFamily="34" charset="0"/>
              </a:rPr>
              <a:t>2.	Chapter 7 – Draft Landfill Disposal</a:t>
            </a:r>
          </a:p>
          <a:p>
            <a:pPr marL="1828800" lvl="3" indent="-457200">
              <a:buFont typeface="Wingdings" panose="05000000000000000000" pitchFamily="2" charset="2"/>
              <a:buChar char="Ø"/>
            </a:pPr>
            <a:r>
              <a:rPr lang="en-US" sz="2800" dirty="0">
                <a:solidFill>
                  <a:schemeClr val="accent1">
                    <a:lumMod val="75000"/>
                  </a:schemeClr>
                </a:solidFill>
                <a:latin typeface="Arial" panose="020B0604020202020204" pitchFamily="34" charset="0"/>
                <a:cs typeface="Arial" panose="020B0604020202020204" pitchFamily="34" charset="0"/>
              </a:rPr>
              <a:t>Existing Disposal System</a:t>
            </a:r>
          </a:p>
          <a:p>
            <a:pPr marL="1828800" lvl="3" indent="-457200">
              <a:buFont typeface="Wingdings" panose="05000000000000000000" pitchFamily="2" charset="2"/>
              <a:buChar char="Ø"/>
            </a:pPr>
            <a:r>
              <a:rPr lang="en-US" sz="2800" dirty="0">
                <a:solidFill>
                  <a:schemeClr val="accent1">
                    <a:lumMod val="75000"/>
                  </a:schemeClr>
                </a:solidFill>
                <a:latin typeface="Arial" panose="020B0604020202020204" pitchFamily="34" charset="0"/>
                <a:cs typeface="Arial" panose="020B0604020202020204" pitchFamily="34" charset="0"/>
              </a:rPr>
              <a:t>Disposal Options</a:t>
            </a:r>
          </a:p>
          <a:p>
            <a:pPr lvl="3"/>
            <a:r>
              <a:rPr lang="en-US" sz="2800" dirty="0">
                <a:solidFill>
                  <a:schemeClr val="accent1">
                    <a:lumMod val="75000"/>
                  </a:schemeClr>
                </a:solidFill>
                <a:latin typeface="Arial" panose="020B0604020202020204" pitchFamily="34" charset="0"/>
                <a:cs typeface="Arial" panose="020B0604020202020204" pitchFamily="34" charset="0"/>
              </a:rPr>
              <a:t>		- Transport to Out of County Landfill</a:t>
            </a:r>
          </a:p>
          <a:p>
            <a:pPr lvl="3"/>
            <a:r>
              <a:rPr lang="en-US" sz="2800" dirty="0">
                <a:solidFill>
                  <a:schemeClr val="accent1">
                    <a:lumMod val="75000"/>
                  </a:schemeClr>
                </a:solidFill>
                <a:latin typeface="Arial" panose="020B0604020202020204" pitchFamily="34" charset="0"/>
                <a:cs typeface="Arial" panose="020B0604020202020204" pitchFamily="34" charset="0"/>
              </a:rPr>
              <a:t>			Crook County </a:t>
            </a:r>
          </a:p>
          <a:p>
            <a:pPr lvl="3"/>
            <a:r>
              <a:rPr lang="en-US" sz="2800" dirty="0">
                <a:solidFill>
                  <a:schemeClr val="accent1">
                    <a:lumMod val="75000"/>
                  </a:schemeClr>
                </a:solidFill>
                <a:latin typeface="Arial" panose="020B0604020202020204" pitchFamily="34" charset="0"/>
                <a:cs typeface="Arial" panose="020B0604020202020204" pitchFamily="34" charset="0"/>
              </a:rPr>
              <a:t>		- Site new In-County Landfill  </a:t>
            </a:r>
          </a:p>
          <a:p>
            <a:pPr marL="1828800" lvl="3" indent="-457200">
              <a:buFont typeface="Wingdings" panose="05000000000000000000" pitchFamily="2" charset="2"/>
              <a:buChar char="Ø"/>
            </a:pPr>
            <a:r>
              <a:rPr lang="en-US" sz="2800" dirty="0">
                <a:solidFill>
                  <a:schemeClr val="accent1">
                    <a:lumMod val="75000"/>
                  </a:schemeClr>
                </a:solidFill>
                <a:latin typeface="Arial" panose="020B0604020202020204" pitchFamily="34" charset="0"/>
                <a:cs typeface="Arial" panose="020B0604020202020204" pitchFamily="34" charset="0"/>
              </a:rPr>
              <a:t>Evaluation of Options </a:t>
            </a:r>
          </a:p>
          <a:p>
            <a:r>
              <a:rPr lang="en-US" sz="2800" b="1" dirty="0">
                <a:solidFill>
                  <a:schemeClr val="accent1">
                    <a:lumMod val="75000"/>
                  </a:schemeClr>
                </a:solidFill>
                <a:latin typeface="Arial" panose="020B0604020202020204" pitchFamily="34" charset="0"/>
                <a:cs typeface="Arial" panose="020B0604020202020204" pitchFamily="34" charset="0"/>
              </a:rPr>
              <a:t>3.	Schedule of Meetings </a:t>
            </a:r>
            <a:r>
              <a:rPr lang="en-US" sz="2800" dirty="0">
                <a:solidFill>
                  <a:schemeClr val="accent1">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76524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Site and Build a New In-County Landfill </a:t>
            </a:r>
          </a:p>
        </p:txBody>
      </p:sp>
      <p:sp>
        <p:nvSpPr>
          <p:cNvPr id="6" name="TextBox 5">
            <a:extLst>
              <a:ext uri="{FF2B5EF4-FFF2-40B4-BE49-F238E27FC236}">
                <a16:creationId xmlns:a16="http://schemas.microsoft.com/office/drawing/2014/main" id="{B39FBD02-3117-43F5-AE4E-DC46C03E0EA5}"/>
              </a:ext>
            </a:extLst>
          </p:cNvPr>
          <p:cNvSpPr txBox="1"/>
          <p:nvPr/>
        </p:nvSpPr>
        <p:spPr>
          <a:xfrm>
            <a:off x="1524000" y="1999731"/>
            <a:ext cx="7296150" cy="523220"/>
          </a:xfrm>
          <a:prstGeom prst="rect">
            <a:avLst/>
          </a:prstGeom>
          <a:noFill/>
        </p:spPr>
        <p:txBody>
          <a:bodyPr wrap="square" rtlCol="0">
            <a:spAutoFit/>
          </a:bodyPr>
          <a:lstStyle/>
          <a:p>
            <a:r>
              <a:rPr lang="en-US" sz="2800" b="1" u="sng" dirty="0">
                <a:solidFill>
                  <a:schemeClr val="accent1">
                    <a:lumMod val="75000"/>
                  </a:schemeClr>
                </a:solidFill>
                <a:latin typeface="Arial" panose="020B0604020202020204" pitchFamily="34" charset="0"/>
                <a:cs typeface="Arial" panose="020B0604020202020204" pitchFamily="34" charset="0"/>
              </a:rPr>
              <a:t>Siting a New Landfill </a:t>
            </a:r>
          </a:p>
        </p:txBody>
      </p:sp>
      <p:sp>
        <p:nvSpPr>
          <p:cNvPr id="11" name="TextBox 10">
            <a:extLst>
              <a:ext uri="{FF2B5EF4-FFF2-40B4-BE49-F238E27FC236}">
                <a16:creationId xmlns:a16="http://schemas.microsoft.com/office/drawing/2014/main" id="{B519041C-C1A5-4899-93AD-162AA399C547}"/>
              </a:ext>
            </a:extLst>
          </p:cNvPr>
          <p:cNvSpPr txBox="1"/>
          <p:nvPr/>
        </p:nvSpPr>
        <p:spPr>
          <a:xfrm>
            <a:off x="1274707" y="2539546"/>
            <a:ext cx="10612600" cy="3671005"/>
          </a:xfrm>
          <a:prstGeom prst="rect">
            <a:avLst/>
          </a:prstGeom>
          <a:noFill/>
        </p:spPr>
        <p:txBody>
          <a:bodyPr wrap="square" rtlCol="0">
            <a:spAutoFit/>
          </a:bodyPr>
          <a:lstStyle/>
          <a:p>
            <a:pPr>
              <a:lnSpc>
                <a:spcPct val="200000"/>
              </a:lnSpc>
            </a:pPr>
            <a:r>
              <a:rPr lang="en-US" sz="2400" dirty="0">
                <a:solidFill>
                  <a:schemeClr val="accent1">
                    <a:lumMod val="75000"/>
                  </a:schemeClr>
                </a:solidFill>
                <a:latin typeface="Arial" panose="020B0604020202020204" pitchFamily="34" charset="0"/>
                <a:cs typeface="Arial" panose="020B0604020202020204" pitchFamily="34" charset="0"/>
              </a:rPr>
              <a:t>Step 1 – Establish a Need for the New Landfill</a:t>
            </a:r>
          </a:p>
          <a:p>
            <a:pPr>
              <a:lnSpc>
                <a:spcPct val="200000"/>
              </a:lnSpc>
            </a:pPr>
            <a:r>
              <a:rPr lang="en-US" sz="2400" dirty="0">
                <a:solidFill>
                  <a:schemeClr val="accent1">
                    <a:lumMod val="75000"/>
                  </a:schemeClr>
                </a:solidFill>
                <a:latin typeface="Arial" panose="020B0604020202020204" pitchFamily="34" charset="0"/>
                <a:cs typeface="Arial" panose="020B0604020202020204" pitchFamily="34" charset="0"/>
              </a:rPr>
              <a:t>Step 2 – Identify Potential Areas/ Sites that Meet Locational Criteria </a:t>
            </a:r>
          </a:p>
          <a:p>
            <a:r>
              <a:rPr lang="en-US" sz="2400" dirty="0">
                <a:solidFill>
                  <a:schemeClr val="accent1">
                    <a:lumMod val="75000"/>
                  </a:schemeClr>
                </a:solidFill>
                <a:latin typeface="Arial" panose="020B0604020202020204" pitchFamily="34" charset="0"/>
                <a:cs typeface="Arial" panose="020B0604020202020204" pitchFamily="34" charset="0"/>
              </a:rPr>
              <a:t>Step 3 – Complete Siting Process and Site Characterizations Consistent 		w/ DEQ Permitting Requirements on the Preferred Site(s) </a:t>
            </a:r>
          </a:p>
          <a:p>
            <a:pPr>
              <a:lnSpc>
                <a:spcPct val="200000"/>
              </a:lnSpc>
            </a:pPr>
            <a:r>
              <a:rPr lang="en-US" sz="2400" dirty="0">
                <a:solidFill>
                  <a:schemeClr val="accent1">
                    <a:lumMod val="75000"/>
                  </a:schemeClr>
                </a:solidFill>
                <a:latin typeface="Arial" panose="020B0604020202020204" pitchFamily="34" charset="0"/>
                <a:cs typeface="Arial" panose="020B0604020202020204" pitchFamily="34" charset="0"/>
              </a:rPr>
              <a:t>Step 4 – Complete Permit Documents and DEQ Application </a:t>
            </a:r>
          </a:p>
          <a:p>
            <a:pPr>
              <a:lnSpc>
                <a:spcPct val="200000"/>
              </a:lnSpc>
            </a:pPr>
            <a:r>
              <a:rPr lang="en-US" sz="2400" dirty="0">
                <a:solidFill>
                  <a:schemeClr val="accent1">
                    <a:lumMod val="75000"/>
                  </a:schemeClr>
                </a:solidFill>
                <a:latin typeface="Arial" panose="020B0604020202020204" pitchFamily="34" charset="0"/>
                <a:cs typeface="Arial" panose="020B0604020202020204" pitchFamily="34" charset="0"/>
              </a:rPr>
              <a:t>Step 5 – Complete Permit Application Process</a:t>
            </a:r>
          </a:p>
        </p:txBody>
      </p:sp>
    </p:spTree>
    <p:extLst>
      <p:ext uri="{BB962C8B-B14F-4D97-AF65-F5344CB8AC3E}">
        <p14:creationId xmlns:p14="http://schemas.microsoft.com/office/powerpoint/2010/main" val="925444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Site and Build a New In-County Landfill </a:t>
            </a:r>
          </a:p>
        </p:txBody>
      </p:sp>
      <p:graphicFrame>
        <p:nvGraphicFramePr>
          <p:cNvPr id="4" name="Table 3">
            <a:extLst>
              <a:ext uri="{FF2B5EF4-FFF2-40B4-BE49-F238E27FC236}">
                <a16:creationId xmlns:a16="http://schemas.microsoft.com/office/drawing/2014/main" id="{9C0EAA7F-4036-456D-A725-3A2BECFF5318}"/>
              </a:ext>
            </a:extLst>
          </p:cNvPr>
          <p:cNvGraphicFramePr>
            <a:graphicFrameLocks noGrp="1"/>
          </p:cNvGraphicFramePr>
          <p:nvPr>
            <p:extLst>
              <p:ext uri="{D42A27DB-BD31-4B8C-83A1-F6EECF244321}">
                <p14:modId xmlns:p14="http://schemas.microsoft.com/office/powerpoint/2010/main" val="3849060959"/>
              </p:ext>
            </p:extLst>
          </p:nvPr>
        </p:nvGraphicFramePr>
        <p:xfrm>
          <a:off x="2070100" y="2316480"/>
          <a:ext cx="7823200" cy="3855722"/>
        </p:xfrm>
        <a:graphic>
          <a:graphicData uri="http://schemas.openxmlformats.org/drawingml/2006/table">
            <a:tbl>
              <a:tblPr firstRow="1" bandRow="1">
                <a:tableStyleId>{5940675A-B579-460E-94D1-54222C63F5DA}</a:tableStyleId>
              </a:tblPr>
              <a:tblGrid>
                <a:gridCol w="5577114">
                  <a:extLst>
                    <a:ext uri="{9D8B030D-6E8A-4147-A177-3AD203B41FA5}">
                      <a16:colId xmlns:a16="http://schemas.microsoft.com/office/drawing/2014/main" val="1073858371"/>
                    </a:ext>
                  </a:extLst>
                </a:gridCol>
                <a:gridCol w="2246086">
                  <a:extLst>
                    <a:ext uri="{9D8B030D-6E8A-4147-A177-3AD203B41FA5}">
                      <a16:colId xmlns:a16="http://schemas.microsoft.com/office/drawing/2014/main" val="3560637737"/>
                    </a:ext>
                  </a:extLst>
                </a:gridCol>
              </a:tblGrid>
              <a:tr h="517404">
                <a:tc gridSpan="2">
                  <a:txBody>
                    <a:bodyPr/>
                    <a:lstStyle/>
                    <a:p>
                      <a:pPr algn="ctr"/>
                      <a:r>
                        <a:rPr lang="en-US" sz="2400" b="1" dirty="0">
                          <a:solidFill>
                            <a:schemeClr val="accent5">
                              <a:lumMod val="50000"/>
                            </a:schemeClr>
                          </a:solidFill>
                          <a:latin typeface="Arial" panose="020B0604020202020204" pitchFamily="34" charset="0"/>
                          <a:cs typeface="Arial" panose="020B0604020202020204" pitchFamily="34" charset="0"/>
                        </a:rPr>
                        <a:t>Siting a New Public Landfill </a:t>
                      </a:r>
                    </a:p>
                  </a:txBody>
                  <a:tcPr anchor="ctr">
                    <a:solidFill>
                      <a:schemeClr val="tx2">
                        <a:lumMod val="20000"/>
                        <a:lumOff val="80000"/>
                      </a:schemeClr>
                    </a:solidFill>
                  </a:tcPr>
                </a:tc>
                <a:tc hMerge="1">
                  <a:txBody>
                    <a:bodyPr/>
                    <a:lstStyle/>
                    <a:p>
                      <a:endParaRPr lang="en-US" dirty="0"/>
                    </a:p>
                  </a:txBody>
                  <a:tcPr/>
                </a:tc>
                <a:extLst>
                  <a:ext uri="{0D108BD9-81ED-4DB2-BD59-A6C34878D82A}">
                    <a16:rowId xmlns:a16="http://schemas.microsoft.com/office/drawing/2014/main" val="104283783"/>
                  </a:ext>
                </a:extLst>
              </a:tr>
              <a:tr h="893053">
                <a:tc>
                  <a:txBody>
                    <a:bodyPr/>
                    <a:lstStyle/>
                    <a:p>
                      <a:r>
                        <a:rPr lang="en-US" sz="2000" kern="1200" dirty="0">
                          <a:solidFill>
                            <a:schemeClr val="accent5">
                              <a:lumMod val="50000"/>
                            </a:schemeClr>
                          </a:solidFill>
                          <a:effectLst/>
                          <a:latin typeface="Arial" panose="020B0604020202020204" pitchFamily="34" charset="0"/>
                          <a:ea typeface="+mn-ea"/>
                          <a:cs typeface="Arial" panose="020B0604020202020204" pitchFamily="34" charset="0"/>
                        </a:rPr>
                        <a:t>Landfill Siting Process (Public Meetings) </a:t>
                      </a:r>
                      <a:endParaRPr lang="en-US" sz="2000" dirty="0">
                        <a:solidFill>
                          <a:schemeClr val="accent5">
                            <a:lumMod val="50000"/>
                          </a:schemeClr>
                        </a:solidFill>
                        <a:latin typeface="Arial" panose="020B0604020202020204" pitchFamily="34" charset="0"/>
                        <a:cs typeface="Arial" panose="020B0604020202020204" pitchFamily="34" charset="0"/>
                      </a:endParaRPr>
                    </a:p>
                  </a:txBody>
                  <a:tcPr anchor="ctr"/>
                </a:tc>
                <a:tc>
                  <a:txBody>
                    <a:bodyPr/>
                    <a:lstStyle/>
                    <a:p>
                      <a:r>
                        <a:rPr lang="en-US" sz="2000" dirty="0">
                          <a:solidFill>
                            <a:schemeClr val="accent5">
                              <a:lumMod val="50000"/>
                            </a:schemeClr>
                          </a:solidFill>
                          <a:latin typeface="Arial" panose="020B0604020202020204" pitchFamily="34" charset="0"/>
                          <a:cs typeface="Arial" panose="020B0604020202020204" pitchFamily="34" charset="0"/>
                        </a:rPr>
                        <a:t>$ 300,000</a:t>
                      </a:r>
                    </a:p>
                  </a:txBody>
                  <a:tcPr anchor="ctr"/>
                </a:tc>
                <a:extLst>
                  <a:ext uri="{0D108BD9-81ED-4DB2-BD59-A6C34878D82A}">
                    <a16:rowId xmlns:a16="http://schemas.microsoft.com/office/drawing/2014/main" val="2409934493"/>
                  </a:ext>
                </a:extLst>
              </a:tr>
              <a:tr h="517404">
                <a:tc>
                  <a:txBody>
                    <a:bodyPr/>
                    <a:lstStyle/>
                    <a:p>
                      <a:r>
                        <a:rPr lang="en-US" sz="2000" kern="1200" dirty="0">
                          <a:solidFill>
                            <a:schemeClr val="accent5">
                              <a:lumMod val="50000"/>
                            </a:schemeClr>
                          </a:solidFill>
                          <a:effectLst/>
                          <a:latin typeface="Arial" panose="020B0604020202020204" pitchFamily="34" charset="0"/>
                          <a:ea typeface="+mn-ea"/>
                          <a:cs typeface="Arial" panose="020B0604020202020204" pitchFamily="34" charset="0"/>
                        </a:rPr>
                        <a:t>Site Characterization Reports </a:t>
                      </a:r>
                      <a:endParaRPr lang="en-US" sz="2000" dirty="0">
                        <a:solidFill>
                          <a:schemeClr val="accent5">
                            <a:lumMod val="50000"/>
                          </a:schemeClr>
                        </a:solidFill>
                        <a:latin typeface="Arial" panose="020B0604020202020204" pitchFamily="34" charset="0"/>
                        <a:cs typeface="Arial" panose="020B0604020202020204" pitchFamily="34" charset="0"/>
                      </a:endParaRPr>
                    </a:p>
                  </a:txBody>
                  <a:tcPr anchor="ctr"/>
                </a:tc>
                <a:tc>
                  <a:txBody>
                    <a:bodyPr/>
                    <a:lstStyle/>
                    <a:p>
                      <a:r>
                        <a:rPr lang="en-US" sz="2000" dirty="0">
                          <a:solidFill>
                            <a:schemeClr val="accent5">
                              <a:lumMod val="50000"/>
                            </a:schemeClr>
                          </a:solidFill>
                          <a:latin typeface="Arial" panose="020B0604020202020204" pitchFamily="34" charset="0"/>
                          <a:cs typeface="Arial" panose="020B0604020202020204" pitchFamily="34" charset="0"/>
                        </a:rPr>
                        <a:t>$ 1,000,000</a:t>
                      </a:r>
                    </a:p>
                  </a:txBody>
                  <a:tcPr anchor="ctr"/>
                </a:tc>
                <a:extLst>
                  <a:ext uri="{0D108BD9-81ED-4DB2-BD59-A6C34878D82A}">
                    <a16:rowId xmlns:a16="http://schemas.microsoft.com/office/drawing/2014/main" val="1756350595"/>
                  </a:ext>
                </a:extLst>
              </a:tr>
              <a:tr h="893053">
                <a:tc>
                  <a:txBody>
                    <a:bodyPr/>
                    <a:lstStyle/>
                    <a:p>
                      <a:r>
                        <a:rPr lang="en-US" sz="2000" kern="1200" dirty="0">
                          <a:solidFill>
                            <a:schemeClr val="accent5">
                              <a:lumMod val="50000"/>
                            </a:schemeClr>
                          </a:solidFill>
                          <a:effectLst/>
                          <a:latin typeface="Arial" panose="020B0604020202020204" pitchFamily="34" charset="0"/>
                          <a:ea typeface="+mn-ea"/>
                          <a:cs typeface="Arial" panose="020B0604020202020204" pitchFamily="34" charset="0"/>
                        </a:rPr>
                        <a:t>Preliminary Engineering and Permit Documents </a:t>
                      </a:r>
                      <a:endParaRPr lang="en-US" sz="2000" dirty="0">
                        <a:solidFill>
                          <a:schemeClr val="accent5">
                            <a:lumMod val="50000"/>
                          </a:schemeClr>
                        </a:solidFill>
                        <a:latin typeface="Arial" panose="020B0604020202020204" pitchFamily="34" charset="0"/>
                        <a:cs typeface="Arial" panose="020B0604020202020204" pitchFamily="34" charset="0"/>
                      </a:endParaRPr>
                    </a:p>
                  </a:txBody>
                  <a:tcPr anchor="ctr"/>
                </a:tc>
                <a:tc>
                  <a:txBody>
                    <a:bodyPr/>
                    <a:lstStyle/>
                    <a:p>
                      <a:r>
                        <a:rPr lang="en-US" sz="2000" dirty="0">
                          <a:solidFill>
                            <a:schemeClr val="accent5">
                              <a:lumMod val="50000"/>
                            </a:schemeClr>
                          </a:solidFill>
                          <a:latin typeface="Arial" panose="020B0604020202020204" pitchFamily="34" charset="0"/>
                          <a:cs typeface="Arial" panose="020B0604020202020204" pitchFamily="34" charset="0"/>
                        </a:rPr>
                        <a:t>$ 1,200,000</a:t>
                      </a:r>
                    </a:p>
                  </a:txBody>
                  <a:tcPr anchor="ctr"/>
                </a:tc>
                <a:extLst>
                  <a:ext uri="{0D108BD9-81ED-4DB2-BD59-A6C34878D82A}">
                    <a16:rowId xmlns:a16="http://schemas.microsoft.com/office/drawing/2014/main" val="1831011719"/>
                  </a:ext>
                </a:extLst>
              </a:tr>
              <a:tr h="517404">
                <a:tc>
                  <a:txBody>
                    <a:bodyPr/>
                    <a:lstStyle/>
                    <a:p>
                      <a:r>
                        <a:rPr lang="en-US" sz="2000" kern="1200" dirty="0">
                          <a:solidFill>
                            <a:schemeClr val="accent5">
                              <a:lumMod val="50000"/>
                            </a:schemeClr>
                          </a:solidFill>
                          <a:effectLst/>
                          <a:latin typeface="Arial" panose="020B0604020202020204" pitchFamily="34" charset="0"/>
                          <a:ea typeface="+mn-ea"/>
                          <a:cs typeface="Arial" panose="020B0604020202020204" pitchFamily="34" charset="0"/>
                        </a:rPr>
                        <a:t>Permitting Contingency (20%)</a:t>
                      </a:r>
                      <a:endParaRPr lang="en-US" sz="2000" dirty="0">
                        <a:solidFill>
                          <a:schemeClr val="accent5">
                            <a:lumMod val="50000"/>
                          </a:schemeClr>
                        </a:solidFill>
                        <a:latin typeface="Arial" panose="020B0604020202020204" pitchFamily="34" charset="0"/>
                        <a:cs typeface="Arial" panose="020B0604020202020204" pitchFamily="34" charset="0"/>
                      </a:endParaRPr>
                    </a:p>
                  </a:txBody>
                  <a:tcPr anchor="ctr"/>
                </a:tc>
                <a:tc>
                  <a:txBody>
                    <a:bodyPr/>
                    <a:lstStyle/>
                    <a:p>
                      <a:r>
                        <a:rPr lang="en-US" sz="2000" dirty="0">
                          <a:solidFill>
                            <a:schemeClr val="accent5">
                              <a:lumMod val="50000"/>
                            </a:schemeClr>
                          </a:solidFill>
                          <a:latin typeface="Arial" panose="020B0604020202020204" pitchFamily="34" charset="0"/>
                          <a:cs typeface="Arial" panose="020B0604020202020204" pitchFamily="34" charset="0"/>
                        </a:rPr>
                        <a:t>$ 500,000</a:t>
                      </a:r>
                    </a:p>
                  </a:txBody>
                  <a:tcPr anchor="ctr"/>
                </a:tc>
                <a:extLst>
                  <a:ext uri="{0D108BD9-81ED-4DB2-BD59-A6C34878D82A}">
                    <a16:rowId xmlns:a16="http://schemas.microsoft.com/office/drawing/2014/main" val="1641763392"/>
                  </a:ext>
                </a:extLst>
              </a:tr>
              <a:tr h="517404">
                <a:tc>
                  <a:txBody>
                    <a:bodyPr/>
                    <a:lstStyle/>
                    <a:p>
                      <a:pPr algn="ctr"/>
                      <a:r>
                        <a:rPr lang="en-US" sz="2000" b="1" kern="1200" dirty="0">
                          <a:solidFill>
                            <a:schemeClr val="accent5">
                              <a:lumMod val="50000"/>
                            </a:schemeClr>
                          </a:solidFill>
                          <a:effectLst/>
                          <a:latin typeface="Arial" panose="020B0604020202020204" pitchFamily="34" charset="0"/>
                          <a:ea typeface="+mn-ea"/>
                          <a:cs typeface="Arial" panose="020B0604020202020204" pitchFamily="34" charset="0"/>
                        </a:rPr>
                        <a:t>Total</a:t>
                      </a:r>
                      <a:endParaRPr lang="en-US" sz="2000" dirty="0">
                        <a:solidFill>
                          <a:schemeClr val="accent5">
                            <a:lumMod val="50000"/>
                          </a:schemeClr>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r>
                        <a:rPr lang="en-US" sz="2000" b="1" dirty="0">
                          <a:solidFill>
                            <a:schemeClr val="accent5">
                              <a:lumMod val="50000"/>
                            </a:schemeClr>
                          </a:solidFill>
                          <a:latin typeface="Arial" panose="020B0604020202020204" pitchFamily="34" charset="0"/>
                          <a:cs typeface="Arial" panose="020B0604020202020204" pitchFamily="34" charset="0"/>
                        </a:rPr>
                        <a:t>$ 3,000,000</a:t>
                      </a:r>
                    </a:p>
                  </a:txBody>
                  <a:tcPr anchor="ctr">
                    <a:solidFill>
                      <a:schemeClr val="tx2">
                        <a:lumMod val="20000"/>
                        <a:lumOff val="80000"/>
                      </a:schemeClr>
                    </a:solidFill>
                  </a:tcPr>
                </a:tc>
                <a:extLst>
                  <a:ext uri="{0D108BD9-81ED-4DB2-BD59-A6C34878D82A}">
                    <a16:rowId xmlns:a16="http://schemas.microsoft.com/office/drawing/2014/main" val="654252901"/>
                  </a:ext>
                </a:extLst>
              </a:tr>
            </a:tbl>
          </a:graphicData>
        </a:graphic>
      </p:graphicFrame>
    </p:spTree>
    <p:extLst>
      <p:ext uri="{BB962C8B-B14F-4D97-AF65-F5344CB8AC3E}">
        <p14:creationId xmlns:p14="http://schemas.microsoft.com/office/powerpoint/2010/main" val="184562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Site and Build a New In-County Landfill </a:t>
            </a:r>
          </a:p>
        </p:txBody>
      </p:sp>
      <p:graphicFrame>
        <p:nvGraphicFramePr>
          <p:cNvPr id="3" name="Table 2">
            <a:extLst>
              <a:ext uri="{FF2B5EF4-FFF2-40B4-BE49-F238E27FC236}">
                <a16:creationId xmlns:a16="http://schemas.microsoft.com/office/drawing/2014/main" id="{FA93AD45-E751-4B4E-9890-5EA04319AEC3}"/>
              </a:ext>
            </a:extLst>
          </p:cNvPr>
          <p:cNvGraphicFramePr>
            <a:graphicFrameLocks noGrp="1"/>
          </p:cNvGraphicFramePr>
          <p:nvPr>
            <p:extLst>
              <p:ext uri="{D42A27DB-BD31-4B8C-83A1-F6EECF244321}">
                <p14:modId xmlns:p14="http://schemas.microsoft.com/office/powerpoint/2010/main" val="1539289630"/>
              </p:ext>
            </p:extLst>
          </p:nvPr>
        </p:nvGraphicFramePr>
        <p:xfrm>
          <a:off x="2298700" y="1871561"/>
          <a:ext cx="7594600" cy="4808790"/>
        </p:xfrm>
        <a:graphic>
          <a:graphicData uri="http://schemas.openxmlformats.org/drawingml/2006/table">
            <a:tbl>
              <a:tblPr firstRow="1" bandRow="1">
                <a:tableStyleId>{5940675A-B579-460E-94D1-54222C63F5DA}</a:tableStyleId>
              </a:tblPr>
              <a:tblGrid>
                <a:gridCol w="5765800">
                  <a:extLst>
                    <a:ext uri="{9D8B030D-6E8A-4147-A177-3AD203B41FA5}">
                      <a16:colId xmlns:a16="http://schemas.microsoft.com/office/drawing/2014/main" val="3419832391"/>
                    </a:ext>
                  </a:extLst>
                </a:gridCol>
                <a:gridCol w="1828800">
                  <a:extLst>
                    <a:ext uri="{9D8B030D-6E8A-4147-A177-3AD203B41FA5}">
                      <a16:colId xmlns:a16="http://schemas.microsoft.com/office/drawing/2014/main" val="2703853248"/>
                    </a:ext>
                  </a:extLst>
                </a:gridCol>
              </a:tblGrid>
              <a:tr h="469367">
                <a:tc gridSpan="2">
                  <a:txBody>
                    <a:bodyPr/>
                    <a:lstStyle/>
                    <a:p>
                      <a:pPr algn="ctr"/>
                      <a:r>
                        <a:rPr lang="en-US" sz="1800" b="1" kern="1200" dirty="0">
                          <a:solidFill>
                            <a:schemeClr val="accent5">
                              <a:lumMod val="50000"/>
                            </a:schemeClr>
                          </a:solidFill>
                          <a:effectLst/>
                          <a:latin typeface="Arial" panose="020B0604020202020204" pitchFamily="34" charset="0"/>
                          <a:ea typeface="+mn-ea"/>
                          <a:cs typeface="Arial" panose="020B0604020202020204" pitchFamily="34" charset="0"/>
                        </a:rPr>
                        <a:t>Landfill Development / Construction Cost </a:t>
                      </a:r>
                    </a:p>
                  </a:txBody>
                  <a:tcPr anchor="ctr">
                    <a:solidFill>
                      <a:schemeClr val="tx2">
                        <a:lumMod val="20000"/>
                        <a:lumOff val="80000"/>
                      </a:schemeClr>
                    </a:solidFill>
                  </a:tcPr>
                </a:tc>
                <a:tc hMerge="1">
                  <a:txBody>
                    <a:bodyPr/>
                    <a:lstStyle/>
                    <a:p>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370858294"/>
                  </a:ext>
                </a:extLst>
              </a:tr>
              <a:tr h="1001649">
                <a:tc>
                  <a:txBody>
                    <a:bodyPr/>
                    <a:lstStyle/>
                    <a:p>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Support Facilities</a:t>
                      </a:r>
                    </a:p>
                    <a:p>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(Includes access roads; scales; employee center; Maintenance shops; utilities) </a:t>
                      </a:r>
                    </a:p>
                  </a:txBody>
                  <a:tcPr anchor="ctr"/>
                </a:tc>
                <a:tc>
                  <a:txBody>
                    <a:bodyPr/>
                    <a:lstStyle/>
                    <a:p>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$ 4,000,000</a:t>
                      </a:r>
                    </a:p>
                  </a:txBody>
                  <a:tcPr anchor="ctr"/>
                </a:tc>
                <a:extLst>
                  <a:ext uri="{0D108BD9-81ED-4DB2-BD59-A6C34878D82A}">
                    <a16:rowId xmlns:a16="http://schemas.microsoft.com/office/drawing/2014/main" val="3911401101"/>
                  </a:ext>
                </a:extLst>
              </a:tr>
              <a:tr h="514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Initial landfill cells / Leachate collection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$ 2,000,000</a:t>
                      </a:r>
                    </a:p>
                  </a:txBody>
                  <a:tcPr anchor="ctr"/>
                </a:tc>
                <a:extLst>
                  <a:ext uri="{0D108BD9-81ED-4DB2-BD59-A6C34878D82A}">
                    <a16:rowId xmlns:a16="http://schemas.microsoft.com/office/drawing/2014/main" val="830893040"/>
                  </a:ext>
                </a:extLst>
              </a:tr>
              <a:tr h="473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Leachate lagoon and controls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$ 1,000,000</a:t>
                      </a:r>
                    </a:p>
                  </a:txBody>
                  <a:tcPr anchor="ctr"/>
                </a:tc>
                <a:extLst>
                  <a:ext uri="{0D108BD9-81ED-4DB2-BD59-A6C34878D82A}">
                    <a16:rowId xmlns:a16="http://schemas.microsoft.com/office/drawing/2014/main" val="3504346624"/>
                  </a:ext>
                </a:extLst>
              </a:tr>
              <a:tr h="534639">
                <a:tc>
                  <a:txBody>
                    <a:bodyPr/>
                    <a:lstStyle/>
                    <a:p>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Environmental Monitoring systems	</a:t>
                      </a:r>
                      <a:endParaRPr lang="en-US" sz="1800" dirty="0">
                        <a:solidFill>
                          <a:schemeClr val="accent5">
                            <a:lumMod val="50000"/>
                          </a:schemeClr>
                        </a:solidFill>
                        <a:latin typeface="Arial" panose="020B0604020202020204" pitchFamily="34" charset="0"/>
                        <a:cs typeface="Arial" panose="020B0604020202020204" pitchFamily="34" charset="0"/>
                      </a:endParaRPr>
                    </a:p>
                  </a:txBody>
                  <a:tcPr anchor="ctr"/>
                </a:tc>
                <a:tc>
                  <a:txBody>
                    <a:bodyPr/>
                    <a:lstStyle/>
                    <a:p>
                      <a:r>
                        <a:rPr lang="en-US" sz="1800" dirty="0">
                          <a:solidFill>
                            <a:schemeClr val="accent5">
                              <a:lumMod val="50000"/>
                            </a:schemeClr>
                          </a:solidFill>
                          <a:latin typeface="Arial" panose="020B0604020202020204" pitchFamily="34" charset="0"/>
                          <a:cs typeface="Arial" panose="020B0604020202020204" pitchFamily="34" charset="0"/>
                        </a:rPr>
                        <a:t>$ 1,000,000</a:t>
                      </a:r>
                    </a:p>
                  </a:txBody>
                  <a:tcPr anchor="ctr"/>
                </a:tc>
                <a:extLst>
                  <a:ext uri="{0D108BD9-81ED-4DB2-BD59-A6C34878D82A}">
                    <a16:rowId xmlns:a16="http://schemas.microsoft.com/office/drawing/2014/main" val="2417567702"/>
                  </a:ext>
                </a:extLst>
              </a:tr>
              <a:tr h="401141">
                <a:tc>
                  <a:txBody>
                    <a:bodyPr/>
                    <a:lstStyle/>
                    <a:p>
                      <a:r>
                        <a:rPr lang="en-US" sz="1800" b="1" kern="1200" dirty="0">
                          <a:solidFill>
                            <a:schemeClr val="accent5">
                              <a:lumMod val="50000"/>
                            </a:schemeClr>
                          </a:solidFill>
                          <a:effectLst/>
                          <a:latin typeface="Arial" panose="020B0604020202020204" pitchFamily="34" charset="0"/>
                          <a:ea typeface="+mn-ea"/>
                          <a:cs typeface="Arial" panose="020B0604020202020204" pitchFamily="34" charset="0"/>
                        </a:rPr>
                        <a:t>Subtotal 	</a:t>
                      </a:r>
                    </a:p>
                  </a:txBody>
                  <a:tcPr anchor="ctr">
                    <a:solidFill>
                      <a:schemeClr val="bg2">
                        <a:lumMod val="90000"/>
                      </a:schemeClr>
                    </a:solidFill>
                  </a:tcPr>
                </a:tc>
                <a:tc>
                  <a:txBody>
                    <a:bodyPr/>
                    <a:lstStyle/>
                    <a:p>
                      <a:r>
                        <a:rPr lang="en-US" sz="1800" b="1" kern="1200" dirty="0">
                          <a:solidFill>
                            <a:schemeClr val="accent5">
                              <a:lumMod val="50000"/>
                            </a:schemeClr>
                          </a:solidFill>
                          <a:effectLst/>
                          <a:latin typeface="Arial" panose="020B0604020202020204" pitchFamily="34" charset="0"/>
                          <a:ea typeface="+mn-ea"/>
                          <a:cs typeface="Arial" panose="020B0604020202020204" pitchFamily="34" charset="0"/>
                        </a:rPr>
                        <a:t>$ 8,000,000</a:t>
                      </a:r>
                    </a:p>
                  </a:txBody>
                  <a:tcPr anchor="ctr">
                    <a:solidFill>
                      <a:schemeClr val="bg2">
                        <a:lumMod val="90000"/>
                      </a:schemeClr>
                    </a:solidFill>
                  </a:tcPr>
                </a:tc>
                <a:extLst>
                  <a:ext uri="{0D108BD9-81ED-4DB2-BD59-A6C34878D82A}">
                    <a16:rowId xmlns:a16="http://schemas.microsoft.com/office/drawing/2014/main" val="237228482"/>
                  </a:ext>
                </a:extLst>
              </a:tr>
              <a:tr h="507210">
                <a:tc>
                  <a:txBody>
                    <a:bodyPr/>
                    <a:lstStyle/>
                    <a:p>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Engineering/ Construction Services/ Administration	</a:t>
                      </a:r>
                      <a:endParaRPr lang="en-US" sz="1800" dirty="0">
                        <a:solidFill>
                          <a:schemeClr val="accent5">
                            <a:lumMod val="50000"/>
                          </a:schemeClr>
                        </a:solidFill>
                        <a:latin typeface="Arial" panose="020B0604020202020204" pitchFamily="34" charset="0"/>
                        <a:cs typeface="Arial" panose="020B0604020202020204" pitchFamily="34" charset="0"/>
                      </a:endParaRPr>
                    </a:p>
                  </a:txBody>
                  <a:tcPr anchor="ctr"/>
                </a:tc>
                <a:tc>
                  <a:txBody>
                    <a:bodyPr/>
                    <a:lstStyle/>
                    <a:p>
                      <a:r>
                        <a:rPr lang="en-US" sz="1800" dirty="0">
                          <a:solidFill>
                            <a:schemeClr val="accent5">
                              <a:lumMod val="50000"/>
                            </a:schemeClr>
                          </a:solidFill>
                          <a:latin typeface="Arial" panose="020B0604020202020204" pitchFamily="34" charset="0"/>
                          <a:cs typeface="Arial" panose="020B0604020202020204" pitchFamily="34" charset="0"/>
                        </a:rPr>
                        <a:t>$ 1,200,000</a:t>
                      </a:r>
                    </a:p>
                  </a:txBody>
                  <a:tcPr anchor="ctr"/>
                </a:tc>
                <a:extLst>
                  <a:ext uri="{0D108BD9-81ED-4DB2-BD59-A6C34878D82A}">
                    <a16:rowId xmlns:a16="http://schemas.microsoft.com/office/drawing/2014/main" val="2882261525"/>
                  </a:ext>
                </a:extLst>
              </a:tr>
              <a:tr h="453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Contingency (15%)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5">
                              <a:lumMod val="50000"/>
                            </a:schemeClr>
                          </a:solidFill>
                          <a:effectLst/>
                          <a:latin typeface="Arial" panose="020B0604020202020204" pitchFamily="34" charset="0"/>
                          <a:ea typeface="+mn-ea"/>
                          <a:cs typeface="Arial" panose="020B0604020202020204" pitchFamily="34" charset="0"/>
                        </a:rPr>
                        <a:t>$ 1,600,000</a:t>
                      </a:r>
                    </a:p>
                  </a:txBody>
                  <a:tcPr anchor="ctr"/>
                </a:tc>
                <a:extLst>
                  <a:ext uri="{0D108BD9-81ED-4DB2-BD59-A6C34878D82A}">
                    <a16:rowId xmlns:a16="http://schemas.microsoft.com/office/drawing/2014/main" val="3671053222"/>
                  </a:ext>
                </a:extLst>
              </a:tr>
              <a:tr h="453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accent5">
                              <a:lumMod val="50000"/>
                            </a:schemeClr>
                          </a:solidFill>
                          <a:effectLst/>
                          <a:latin typeface="Arial" panose="020B0604020202020204" pitchFamily="34" charset="0"/>
                          <a:ea typeface="+mn-ea"/>
                          <a:cs typeface="Arial" panose="020B0604020202020204" pitchFamily="34" charset="0"/>
                        </a:rPr>
                        <a:t>Total Estimated Construction Cost </a:t>
                      </a:r>
                    </a:p>
                  </a:txBody>
                  <a:tcPr anchor="ct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accent5">
                              <a:lumMod val="50000"/>
                            </a:schemeClr>
                          </a:solidFill>
                          <a:effectLst/>
                          <a:latin typeface="Arial" panose="020B0604020202020204" pitchFamily="34" charset="0"/>
                          <a:ea typeface="+mn-ea"/>
                          <a:cs typeface="Arial" panose="020B0604020202020204" pitchFamily="34" charset="0"/>
                        </a:rPr>
                        <a:t>$ 11,000,000</a:t>
                      </a:r>
                    </a:p>
                  </a:txBody>
                  <a:tcPr anchor="ctr">
                    <a:solidFill>
                      <a:schemeClr val="bg2">
                        <a:lumMod val="90000"/>
                      </a:schemeClr>
                    </a:solidFill>
                  </a:tcPr>
                </a:tc>
                <a:extLst>
                  <a:ext uri="{0D108BD9-81ED-4DB2-BD59-A6C34878D82A}">
                    <a16:rowId xmlns:a16="http://schemas.microsoft.com/office/drawing/2014/main" val="713632758"/>
                  </a:ext>
                </a:extLst>
              </a:tr>
            </a:tbl>
          </a:graphicData>
        </a:graphic>
      </p:graphicFrame>
    </p:spTree>
    <p:extLst>
      <p:ext uri="{BB962C8B-B14F-4D97-AF65-F5344CB8AC3E}">
        <p14:creationId xmlns:p14="http://schemas.microsoft.com/office/powerpoint/2010/main" val="1231795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11065862"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Site and Build a New In-County Landfill </a:t>
            </a:r>
          </a:p>
          <a:p>
            <a:pPr algn="ctr"/>
            <a:r>
              <a:rPr lang="en-US" sz="4000" b="1" dirty="0">
                <a:solidFill>
                  <a:schemeClr val="bg1"/>
                </a:solidFill>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40F713AF-A05D-4F5F-A691-515D0C3F7273}"/>
              </a:ext>
            </a:extLst>
          </p:cNvPr>
          <p:cNvSpPr txBox="1"/>
          <p:nvPr/>
        </p:nvSpPr>
        <p:spPr>
          <a:xfrm>
            <a:off x="877613" y="1859621"/>
            <a:ext cx="10436773" cy="5755422"/>
          </a:xfrm>
          <a:prstGeom prst="rect">
            <a:avLst/>
          </a:prstGeom>
          <a:noFill/>
        </p:spPr>
        <p:txBody>
          <a:bodyPr wrap="square" rtlCol="0">
            <a:spAutoFit/>
          </a:bodyPr>
          <a:lstStyle/>
          <a:p>
            <a:r>
              <a:rPr lang="en-US" sz="3200" b="1" u="sng" dirty="0">
                <a:solidFill>
                  <a:schemeClr val="accent1">
                    <a:lumMod val="50000"/>
                  </a:schemeClr>
                </a:solidFill>
                <a:latin typeface="Arial" panose="020B0604020202020204" pitchFamily="34" charset="0"/>
                <a:cs typeface="Arial" panose="020B0604020202020204" pitchFamily="34" charset="0"/>
              </a:rPr>
              <a:t>Implementation and Schedule</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Complete Siting studies and permitting  - 5 to 6 Yrs.</a:t>
            </a:r>
          </a:p>
          <a:p>
            <a:r>
              <a:rPr lang="en-US" sz="2800" dirty="0">
                <a:solidFill>
                  <a:schemeClr val="accent1">
                    <a:lumMod val="50000"/>
                  </a:schemeClr>
                </a:solidFill>
                <a:latin typeface="Arial" panose="020B0604020202020204" pitchFamily="34" charset="0"/>
                <a:cs typeface="Arial" panose="020B0604020202020204" pitchFamily="34" charset="0"/>
              </a:rPr>
              <a:t>	(assumes potential legal challenges)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2. County has some risk exposure for obtaining permits based 	on past experience in state </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3. Requires capital Investment to site and build (2 -3 Yrs.)</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	</a:t>
            </a:r>
          </a:p>
          <a:p>
            <a:r>
              <a:rPr lang="en-US" sz="28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6860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pic>
        <p:nvPicPr>
          <p:cNvPr id="4" name="Picture 3">
            <a:extLst>
              <a:ext uri="{FF2B5EF4-FFF2-40B4-BE49-F238E27FC236}">
                <a16:creationId xmlns:a16="http://schemas.microsoft.com/office/drawing/2014/main" id="{67516805-596E-4888-ABD6-A4B43E714166}"/>
              </a:ext>
            </a:extLst>
          </p:cNvPr>
          <p:cNvPicPr>
            <a:picLocks noChangeAspect="1"/>
          </p:cNvPicPr>
          <p:nvPr/>
        </p:nvPicPr>
        <p:blipFill>
          <a:blip r:embed="rId3"/>
          <a:stretch>
            <a:fillRect/>
          </a:stretch>
        </p:blipFill>
        <p:spPr>
          <a:xfrm>
            <a:off x="698500" y="1306446"/>
            <a:ext cx="10968200" cy="5548155"/>
          </a:xfrm>
          <a:prstGeom prst="rect">
            <a:avLst/>
          </a:prstGeom>
        </p:spPr>
      </p:pic>
    </p:spTree>
    <p:extLst>
      <p:ext uri="{BB962C8B-B14F-4D97-AF65-F5344CB8AC3E}">
        <p14:creationId xmlns:p14="http://schemas.microsoft.com/office/powerpoint/2010/main" val="142041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pic>
        <p:nvPicPr>
          <p:cNvPr id="3" name="Picture 2">
            <a:extLst>
              <a:ext uri="{FF2B5EF4-FFF2-40B4-BE49-F238E27FC236}">
                <a16:creationId xmlns:a16="http://schemas.microsoft.com/office/drawing/2014/main" id="{E8B0B476-99CC-4101-8EF0-F4410B0E60BF}"/>
              </a:ext>
            </a:extLst>
          </p:cNvPr>
          <p:cNvPicPr>
            <a:picLocks noChangeAspect="1"/>
          </p:cNvPicPr>
          <p:nvPr/>
        </p:nvPicPr>
        <p:blipFill>
          <a:blip r:embed="rId3"/>
          <a:stretch>
            <a:fillRect/>
          </a:stretch>
        </p:blipFill>
        <p:spPr>
          <a:xfrm>
            <a:off x="533399" y="1481284"/>
            <a:ext cx="11329926" cy="5373317"/>
          </a:xfrm>
          <a:prstGeom prst="rect">
            <a:avLst/>
          </a:prstGeom>
        </p:spPr>
      </p:pic>
    </p:spTree>
    <p:extLst>
      <p:ext uri="{BB962C8B-B14F-4D97-AF65-F5344CB8AC3E}">
        <p14:creationId xmlns:p14="http://schemas.microsoft.com/office/powerpoint/2010/main" val="1220568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grpSp>
        <p:nvGrpSpPr>
          <p:cNvPr id="12" name="Group 11">
            <a:extLst>
              <a:ext uri="{FF2B5EF4-FFF2-40B4-BE49-F238E27FC236}">
                <a16:creationId xmlns:a16="http://schemas.microsoft.com/office/drawing/2014/main" id="{AE7FD905-45E9-455D-8CCE-E238D6331AB4}"/>
              </a:ext>
            </a:extLst>
          </p:cNvPr>
          <p:cNvGrpSpPr/>
          <p:nvPr/>
        </p:nvGrpSpPr>
        <p:grpSpPr>
          <a:xfrm>
            <a:off x="667262" y="1106757"/>
            <a:ext cx="10857475" cy="5722593"/>
            <a:chOff x="667261" y="1039203"/>
            <a:chExt cx="10857475" cy="5722593"/>
          </a:xfrm>
        </p:grpSpPr>
        <p:pic>
          <p:nvPicPr>
            <p:cNvPr id="5" name="Picture 4">
              <a:extLst>
                <a:ext uri="{FF2B5EF4-FFF2-40B4-BE49-F238E27FC236}">
                  <a16:creationId xmlns:a16="http://schemas.microsoft.com/office/drawing/2014/main" id="{8EE0F24E-42A7-4B3C-9B20-46B6FC71AEBB}"/>
                </a:ext>
              </a:extLst>
            </p:cNvPr>
            <p:cNvPicPr>
              <a:picLocks noChangeAspect="1"/>
            </p:cNvPicPr>
            <p:nvPr/>
          </p:nvPicPr>
          <p:blipFill rotWithShape="1">
            <a:blip r:embed="rId3"/>
            <a:srcRect l="253" t="-266" r="253" b="1988"/>
            <a:stretch/>
          </p:blipFill>
          <p:spPr>
            <a:xfrm>
              <a:off x="667261" y="2556076"/>
              <a:ext cx="10857475" cy="4205720"/>
            </a:xfrm>
            <a:prstGeom prst="rect">
              <a:avLst/>
            </a:prstGeom>
            <a:ln w="19050">
              <a:solidFill>
                <a:schemeClr val="tx1"/>
              </a:solidFill>
            </a:ln>
          </p:spPr>
        </p:pic>
        <p:pic>
          <p:nvPicPr>
            <p:cNvPr id="6" name="Picture 5">
              <a:extLst>
                <a:ext uri="{FF2B5EF4-FFF2-40B4-BE49-F238E27FC236}">
                  <a16:creationId xmlns:a16="http://schemas.microsoft.com/office/drawing/2014/main" id="{1AE8AE7E-B0E6-476E-BD6E-B56FC66D6C07}"/>
                </a:ext>
              </a:extLst>
            </p:cNvPr>
            <p:cNvPicPr>
              <a:picLocks noChangeAspect="1"/>
            </p:cNvPicPr>
            <p:nvPr/>
          </p:nvPicPr>
          <p:blipFill>
            <a:blip r:embed="rId4"/>
            <a:stretch>
              <a:fillRect/>
            </a:stretch>
          </p:blipFill>
          <p:spPr>
            <a:xfrm>
              <a:off x="667261" y="1039203"/>
              <a:ext cx="10857475" cy="1554491"/>
            </a:xfrm>
            <a:prstGeom prst="rect">
              <a:avLst/>
            </a:prstGeom>
            <a:ln w="28575">
              <a:solidFill>
                <a:schemeClr val="tx1"/>
              </a:solidFill>
            </a:ln>
          </p:spPr>
        </p:pic>
      </p:grpSp>
    </p:spTree>
    <p:extLst>
      <p:ext uri="{BB962C8B-B14F-4D97-AF65-F5344CB8AC3E}">
        <p14:creationId xmlns:p14="http://schemas.microsoft.com/office/powerpoint/2010/main" val="3061251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Upcoming Schedule </a:t>
            </a:r>
          </a:p>
        </p:txBody>
      </p:sp>
      <p:sp>
        <p:nvSpPr>
          <p:cNvPr id="3" name="Rectangle 2">
            <a:extLst>
              <a:ext uri="{FF2B5EF4-FFF2-40B4-BE49-F238E27FC236}">
                <a16:creationId xmlns:a16="http://schemas.microsoft.com/office/drawing/2014/main" id="{A6086CD0-D961-4CC1-B672-8CAB7B2DE141}"/>
              </a:ext>
            </a:extLst>
          </p:cNvPr>
          <p:cNvSpPr/>
          <p:nvPr/>
        </p:nvSpPr>
        <p:spPr>
          <a:xfrm>
            <a:off x="1334528" y="2290030"/>
            <a:ext cx="10217872" cy="4524315"/>
          </a:xfrm>
          <a:prstGeom prst="rect">
            <a:avLst/>
          </a:prstGeom>
        </p:spPr>
        <p:txBody>
          <a:bodyPr wrap="square">
            <a:spAutoFit/>
          </a:bodyPr>
          <a:lstStyle/>
          <a:p>
            <a:pPr marL="342900" marR="0" lvl="0" indent="-342900">
              <a:lnSpc>
                <a:spcPct val="90000"/>
              </a:lnSpc>
              <a:spcBef>
                <a:spcPts val="0"/>
              </a:spcBef>
              <a:spcAft>
                <a:spcPts val="0"/>
              </a:spcAft>
              <a:buFont typeface="Symbol" panose="05050102010706020507" pitchFamily="18" charset="2"/>
              <a:buChar char=""/>
            </a:pPr>
            <a:r>
              <a:rPr lang="en-US" sz="3200" dirty="0">
                <a:solidFill>
                  <a:schemeClr val="accent5">
                    <a:lumMod val="50000"/>
                  </a:schemeClr>
                </a:solidFill>
                <a:latin typeface="Arial" panose="020B0604020202020204" pitchFamily="34" charset="0"/>
                <a:cs typeface="Arial" panose="020B0604020202020204" pitchFamily="34" charset="0"/>
              </a:rPr>
              <a:t>November  27</a:t>
            </a:r>
            <a:r>
              <a:rPr lang="en-US" sz="3200" baseline="30000" dirty="0">
                <a:solidFill>
                  <a:schemeClr val="accent5">
                    <a:lumMod val="50000"/>
                  </a:schemeClr>
                </a:solidFill>
                <a:latin typeface="Arial" panose="020B0604020202020204" pitchFamily="34" charset="0"/>
                <a:cs typeface="Arial" panose="020B0604020202020204" pitchFamily="34" charset="0"/>
              </a:rPr>
              <a:t>th</a:t>
            </a:r>
            <a:r>
              <a:rPr lang="en-US" sz="3200" dirty="0">
                <a:solidFill>
                  <a:schemeClr val="accent5">
                    <a:lumMod val="50000"/>
                  </a:schemeClr>
                </a:solidFill>
                <a:latin typeface="Arial" panose="020B0604020202020204" pitchFamily="34" charset="0"/>
                <a:cs typeface="Arial" panose="020B0604020202020204" pitchFamily="34" charset="0"/>
              </a:rPr>
              <a:t> SWAC – Continue Discussion of Landfill Options </a:t>
            </a:r>
          </a:p>
          <a:p>
            <a:pPr marR="0" lvl="0">
              <a:lnSpc>
                <a:spcPct val="90000"/>
              </a:lnSpc>
              <a:spcBef>
                <a:spcPts val="0"/>
              </a:spcBef>
              <a:spcAft>
                <a:spcPts val="0"/>
              </a:spcAft>
            </a:pPr>
            <a:r>
              <a:rPr lang="en-US" sz="3200" dirty="0">
                <a:solidFill>
                  <a:schemeClr val="accent5">
                    <a:lumMod val="50000"/>
                  </a:schemeClr>
                </a:solidFill>
                <a:latin typeface="Arial" panose="020B0604020202020204" pitchFamily="34" charset="0"/>
                <a:cs typeface="Arial" panose="020B0604020202020204" pitchFamily="34" charset="0"/>
              </a:rPr>
              <a:t>				</a:t>
            </a:r>
            <a:endParaRPr lang="en-US" sz="32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3200" dirty="0">
                <a:solidFill>
                  <a:schemeClr val="accent5">
                    <a:lumMod val="50000"/>
                  </a:schemeClr>
                </a:solidFill>
                <a:latin typeface="Arial" panose="020B0604020202020204" pitchFamily="34" charset="0"/>
                <a:cs typeface="Arial" panose="020B0604020202020204" pitchFamily="34" charset="0"/>
              </a:rPr>
              <a:t>Public Meeting Dates  </a:t>
            </a:r>
            <a:endParaRPr lang="en-US" sz="32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685800" marR="0" indent="228600">
              <a:lnSpc>
                <a:spcPct val="90000"/>
              </a:lnSpc>
              <a:spcBef>
                <a:spcPts val="0"/>
              </a:spcBef>
              <a:spcAft>
                <a:spcPts val="0"/>
              </a:spcAft>
            </a:pPr>
            <a:r>
              <a:rPr lang="en-US" sz="3200" dirty="0">
                <a:solidFill>
                  <a:schemeClr val="accent5">
                    <a:lumMod val="50000"/>
                  </a:schemeClr>
                </a:solidFill>
                <a:latin typeface="Arial" panose="020B0604020202020204" pitchFamily="34" charset="0"/>
                <a:cs typeface="Arial" panose="020B0604020202020204" pitchFamily="34" charset="0"/>
              </a:rPr>
              <a:t> </a:t>
            </a:r>
            <a:endParaRPr lang="en-US" sz="32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3200" dirty="0">
                <a:solidFill>
                  <a:schemeClr val="accent5">
                    <a:lumMod val="50000"/>
                  </a:schemeClr>
                </a:solidFill>
                <a:latin typeface="Arial" panose="020B0604020202020204" pitchFamily="34" charset="0"/>
                <a:cs typeface="Arial" panose="020B0604020202020204" pitchFamily="34" charset="0"/>
              </a:rPr>
              <a:t>December Meeting – Chapter 8 – Administration / Financial   </a:t>
            </a:r>
          </a:p>
          <a:p>
            <a:pPr marL="342900" marR="0" lvl="0" indent="-342900">
              <a:lnSpc>
                <a:spcPct val="90000"/>
              </a:lnSpc>
              <a:spcBef>
                <a:spcPts val="0"/>
              </a:spcBef>
              <a:spcAft>
                <a:spcPts val="0"/>
              </a:spcAft>
              <a:buFont typeface="Symbol" panose="05050102010706020507" pitchFamily="18" charset="2"/>
              <a:buChar char=""/>
            </a:pPr>
            <a:endParaRPr lang="en-US" sz="3200" dirty="0">
              <a:solidFill>
                <a:schemeClr val="accent5">
                  <a:lumMod val="50000"/>
                </a:schemeClr>
              </a:solidFill>
              <a:latin typeface="Arial" panose="020B0604020202020204" pitchFamily="34" charset="0"/>
              <a:cs typeface="Arial" panose="020B060402020202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3200" dirty="0">
                <a:solidFill>
                  <a:schemeClr val="accent5">
                    <a:lumMod val="50000"/>
                  </a:schemeClr>
                </a:solidFill>
                <a:latin typeface="Arial" panose="020B0604020202020204" pitchFamily="34" charset="0"/>
                <a:cs typeface="Arial" panose="020B0604020202020204" pitchFamily="34" charset="0"/>
              </a:rPr>
              <a:t>January Draft SWMP – Implementation Schedule  </a:t>
            </a:r>
            <a:r>
              <a:rPr lang="en-US" sz="3200" b="1" dirty="0">
                <a:solidFill>
                  <a:srgbClr val="2E75B6"/>
                </a:solidFill>
                <a:latin typeface="Arial" panose="020B060402020202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103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6 – Alternative Technology</a:t>
            </a:r>
          </a:p>
        </p:txBody>
      </p:sp>
      <p:graphicFrame>
        <p:nvGraphicFramePr>
          <p:cNvPr id="3" name="Table 2">
            <a:extLst>
              <a:ext uri="{FF2B5EF4-FFF2-40B4-BE49-F238E27FC236}">
                <a16:creationId xmlns:a16="http://schemas.microsoft.com/office/drawing/2014/main" id="{E00E36DA-D466-41FC-A100-8B98CCF30492}"/>
              </a:ext>
            </a:extLst>
          </p:cNvPr>
          <p:cNvGraphicFramePr>
            <a:graphicFrameLocks noGrp="1"/>
          </p:cNvGraphicFramePr>
          <p:nvPr>
            <p:extLst>
              <p:ext uri="{D42A27DB-BD31-4B8C-83A1-F6EECF244321}">
                <p14:modId xmlns:p14="http://schemas.microsoft.com/office/powerpoint/2010/main" val="2254101614"/>
              </p:ext>
            </p:extLst>
          </p:nvPr>
        </p:nvGraphicFramePr>
        <p:xfrm>
          <a:off x="751490" y="2155395"/>
          <a:ext cx="7456487" cy="4131963"/>
        </p:xfrm>
        <a:graphic>
          <a:graphicData uri="http://schemas.openxmlformats.org/drawingml/2006/table">
            <a:tbl>
              <a:tblPr firstRow="1" firstCol="1" bandRow="1">
                <a:tableStyleId>{5C22544A-7EE6-4342-B048-85BDC9FD1C3A}</a:tableStyleId>
              </a:tblPr>
              <a:tblGrid>
                <a:gridCol w="2433515">
                  <a:extLst>
                    <a:ext uri="{9D8B030D-6E8A-4147-A177-3AD203B41FA5}">
                      <a16:colId xmlns:a16="http://schemas.microsoft.com/office/drawing/2014/main" val="1582483466"/>
                    </a:ext>
                  </a:extLst>
                </a:gridCol>
                <a:gridCol w="3373451">
                  <a:extLst>
                    <a:ext uri="{9D8B030D-6E8A-4147-A177-3AD203B41FA5}">
                      <a16:colId xmlns:a16="http://schemas.microsoft.com/office/drawing/2014/main" val="3220075079"/>
                    </a:ext>
                  </a:extLst>
                </a:gridCol>
                <a:gridCol w="1649521">
                  <a:extLst>
                    <a:ext uri="{9D8B030D-6E8A-4147-A177-3AD203B41FA5}">
                      <a16:colId xmlns:a16="http://schemas.microsoft.com/office/drawing/2014/main" val="359129036"/>
                    </a:ext>
                  </a:extLst>
                </a:gridCol>
              </a:tblGrid>
              <a:tr h="895831">
                <a:tc>
                  <a:txBody>
                    <a:bodyPr/>
                    <a:lstStyle/>
                    <a:p>
                      <a:pPr marL="0" marR="0" algn="just">
                        <a:spcBef>
                          <a:spcPts val="0"/>
                        </a:spcBef>
                        <a:spcAft>
                          <a:spcPts val="1000"/>
                        </a:spcAft>
                      </a:pPr>
                      <a:r>
                        <a:rPr lang="en-US" sz="1800" dirty="0">
                          <a:effectLst/>
                          <a:latin typeface="Arial" panose="020B0604020202020204" pitchFamily="34" charset="0"/>
                          <a:cs typeface="Arial" panose="020B0604020202020204" pitchFamily="34" charset="0"/>
                        </a:rPr>
                        <a:t>Alternative Technology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spcBef>
                          <a:spcPts val="0"/>
                        </a:spcBef>
                        <a:spcAft>
                          <a:spcPts val="1000"/>
                        </a:spcAft>
                      </a:pPr>
                      <a:r>
                        <a:rPr lang="en-US" sz="1800" dirty="0">
                          <a:effectLst/>
                          <a:latin typeface="Arial" panose="020B0604020202020204" pitchFamily="34" charset="0"/>
                          <a:cs typeface="Arial" panose="020B0604020202020204" pitchFamily="34" charset="0"/>
                        </a:rPr>
                        <a:t>Capital Cost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spcBef>
                          <a:spcPts val="0"/>
                        </a:spcBef>
                        <a:spcAft>
                          <a:spcPts val="1000"/>
                        </a:spcAft>
                      </a:pPr>
                      <a:r>
                        <a:rPr lang="en-US" sz="1800" dirty="0">
                          <a:effectLst/>
                          <a:latin typeface="Arial" panose="020B0604020202020204" pitchFamily="34" charset="0"/>
                          <a:cs typeface="Arial" panose="020B0604020202020204" pitchFamily="34" charset="0"/>
                        </a:rPr>
                        <a:t>Approximate Tipping Fee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41273431"/>
                  </a:ext>
                </a:extLst>
              </a:tr>
              <a:tr h="1791661">
                <a:tc>
                  <a:txBody>
                    <a:bodyPr/>
                    <a:lstStyle/>
                    <a:p>
                      <a:pPr marL="0" marR="0" algn="l">
                        <a:spcBef>
                          <a:spcPts val="0"/>
                        </a:spcBef>
                        <a:spcAft>
                          <a:spcPts val="1000"/>
                        </a:spcAft>
                      </a:pPr>
                      <a:r>
                        <a:rPr lang="en-US" sz="1800" dirty="0">
                          <a:effectLst/>
                          <a:latin typeface="Arial" panose="020B0604020202020204" pitchFamily="34" charset="0"/>
                          <a:cs typeface="Arial" panose="020B0604020202020204" pitchFamily="34" charset="0"/>
                        </a:rPr>
                        <a:t>Organics (AD with ASP)</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$45 Million</a:t>
                      </a:r>
                    </a:p>
                    <a:p>
                      <a:pPr marL="457200" marR="0" algn="l">
                        <a:spcBef>
                          <a:spcPts val="0"/>
                        </a:spcBef>
                        <a:spcAft>
                          <a:spcPts val="0"/>
                        </a:spcAft>
                      </a:pPr>
                      <a:r>
                        <a:rPr lang="en-US" sz="1800" dirty="0">
                          <a:effectLst/>
                          <a:latin typeface="Arial" panose="020B0604020202020204" pitchFamily="34" charset="0"/>
                          <a:cs typeface="Arial" panose="020B0604020202020204" pitchFamily="34" charset="0"/>
                        </a:rPr>
                        <a:t>$5 Million pre-processing</a:t>
                      </a:r>
                    </a:p>
                    <a:p>
                      <a:pPr marL="457200" marR="0" algn="l">
                        <a:spcBef>
                          <a:spcPts val="0"/>
                        </a:spcBef>
                        <a:spcAft>
                          <a:spcPts val="0"/>
                        </a:spcAft>
                      </a:pPr>
                      <a:r>
                        <a:rPr lang="en-US" sz="1800" dirty="0">
                          <a:effectLst/>
                          <a:latin typeface="Arial" panose="020B0604020202020204" pitchFamily="34" charset="0"/>
                          <a:cs typeface="Arial" panose="020B0604020202020204" pitchFamily="34" charset="0"/>
                        </a:rPr>
                        <a:t>$35 Million facility–(80,000tpy)</a:t>
                      </a:r>
                    </a:p>
                    <a:p>
                      <a:pPr marL="457200" marR="0" algn="l">
                        <a:spcBef>
                          <a:spcPts val="0"/>
                        </a:spcBef>
                        <a:spcAft>
                          <a:spcPts val="0"/>
                        </a:spcAft>
                      </a:pPr>
                      <a:r>
                        <a:rPr lang="en-US" sz="1800" dirty="0">
                          <a:effectLst/>
                          <a:latin typeface="Arial" panose="020B0604020202020204" pitchFamily="34" charset="0"/>
                          <a:cs typeface="Arial" panose="020B0604020202020204" pitchFamily="34" charset="0"/>
                        </a:rPr>
                        <a:t>$5 Million post-processing</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1000"/>
                        </a:spcAft>
                      </a:pPr>
                      <a:r>
                        <a:rPr lang="en-US" sz="1800" dirty="0">
                          <a:effectLst/>
                          <a:latin typeface="Arial" panose="020B0604020202020204" pitchFamily="34" charset="0"/>
                          <a:cs typeface="Arial" panose="020B0604020202020204" pitchFamily="34" charset="0"/>
                        </a:rPr>
                        <a:t>$50-$70/ton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01366172"/>
                  </a:ext>
                </a:extLst>
              </a:tr>
              <a:tr h="447916">
                <a:tc>
                  <a:txBody>
                    <a:bodyPr/>
                    <a:lstStyle/>
                    <a:p>
                      <a:pPr marL="0" marR="0" algn="l">
                        <a:spcBef>
                          <a:spcPts val="0"/>
                        </a:spcBef>
                        <a:spcAft>
                          <a:spcPts val="1000"/>
                        </a:spcAft>
                      </a:pPr>
                      <a:r>
                        <a:rPr lang="en-US" sz="1800" dirty="0">
                          <a:effectLst/>
                          <a:latin typeface="Arial" panose="020B0604020202020204" pitchFamily="34" charset="0"/>
                          <a:cs typeface="Arial" panose="020B0604020202020204" pitchFamily="34" charset="0"/>
                        </a:rPr>
                        <a:t>MWP/Engineered Fuel (EF)</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spcBef>
                          <a:spcPts val="0"/>
                        </a:spcBef>
                        <a:spcAft>
                          <a:spcPts val="1000"/>
                        </a:spcAft>
                      </a:pPr>
                      <a:r>
                        <a:rPr lang="en-US" sz="1800" dirty="0">
                          <a:effectLst/>
                          <a:latin typeface="Arial" panose="020B0604020202020204" pitchFamily="34" charset="0"/>
                          <a:cs typeface="Arial" panose="020B0604020202020204" pitchFamily="34" charset="0"/>
                        </a:rPr>
                        <a:t>$50 - $100 million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1000"/>
                        </a:spcAft>
                      </a:pPr>
                      <a:r>
                        <a:rPr lang="en-US" sz="1800" dirty="0">
                          <a:effectLst/>
                          <a:latin typeface="Arial" panose="020B0604020202020204" pitchFamily="34" charset="0"/>
                          <a:cs typeface="Arial" panose="020B0604020202020204" pitchFamily="34" charset="0"/>
                        </a:rPr>
                        <a:t>$60-$70/ton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03319951"/>
                  </a:ext>
                </a:extLst>
              </a:tr>
              <a:tr h="895831">
                <a:tc>
                  <a:txBody>
                    <a:bodyPr/>
                    <a:lstStyle/>
                    <a:p>
                      <a:pPr marL="0" marR="0" algn="l">
                        <a:spcBef>
                          <a:spcPts val="0"/>
                        </a:spcBef>
                        <a:spcAft>
                          <a:spcPts val="1000"/>
                        </a:spcAft>
                      </a:pPr>
                      <a:r>
                        <a:rPr lang="en-US" sz="1800" dirty="0">
                          <a:effectLst/>
                          <a:latin typeface="Arial" panose="020B0604020202020204" pitchFamily="34" charset="0"/>
                          <a:cs typeface="Arial" panose="020B0604020202020204" pitchFamily="34" charset="0"/>
                        </a:rPr>
                        <a:t>MWP/Energy Recovery (Biofuels)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spcBef>
                          <a:spcPts val="0"/>
                        </a:spcBef>
                        <a:spcAft>
                          <a:spcPts val="1000"/>
                        </a:spcAft>
                      </a:pPr>
                      <a:r>
                        <a:rPr lang="en-US" sz="1800" dirty="0">
                          <a:effectLst/>
                          <a:latin typeface="Arial" panose="020B0604020202020204" pitchFamily="34" charset="0"/>
                          <a:cs typeface="Arial" panose="020B0604020202020204" pitchFamily="34" charset="0"/>
                        </a:rPr>
                        <a:t>$250 - $300 million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1000"/>
                        </a:spcAft>
                      </a:pPr>
                      <a:r>
                        <a:rPr lang="en-US" sz="1800" dirty="0">
                          <a:effectLst/>
                          <a:latin typeface="Arial" panose="020B0604020202020204" pitchFamily="34" charset="0"/>
                          <a:cs typeface="Arial" panose="020B0604020202020204" pitchFamily="34" charset="0"/>
                        </a:rPr>
                        <a:t>$60-$70/ton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81774044"/>
                  </a:ext>
                </a:extLst>
              </a:tr>
            </a:tbl>
          </a:graphicData>
        </a:graphic>
      </p:graphicFrame>
      <p:sp>
        <p:nvSpPr>
          <p:cNvPr id="4" name="TextBox 3">
            <a:extLst>
              <a:ext uri="{FF2B5EF4-FFF2-40B4-BE49-F238E27FC236}">
                <a16:creationId xmlns:a16="http://schemas.microsoft.com/office/drawing/2014/main" id="{CC41879C-A371-4B9D-9898-C3B46002E68B}"/>
              </a:ext>
            </a:extLst>
          </p:cNvPr>
          <p:cNvSpPr txBox="1"/>
          <p:nvPr/>
        </p:nvSpPr>
        <p:spPr>
          <a:xfrm>
            <a:off x="8576441" y="2211921"/>
            <a:ext cx="2475187" cy="397031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Recovery Rates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30% - 40%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30% - 50% RDF</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30%</a:t>
            </a:r>
          </a:p>
          <a:p>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EB83C14-1392-4D20-98FF-DA4009040453}"/>
              </a:ext>
            </a:extLst>
          </p:cNvPr>
          <p:cNvSpPr/>
          <p:nvPr/>
        </p:nvSpPr>
        <p:spPr>
          <a:xfrm>
            <a:off x="8207977" y="2155395"/>
            <a:ext cx="2475187" cy="8558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55373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6 – Alternative Technology  </a:t>
            </a:r>
          </a:p>
        </p:txBody>
      </p:sp>
      <p:sp>
        <p:nvSpPr>
          <p:cNvPr id="3" name="Rectangle 2">
            <a:extLst>
              <a:ext uri="{FF2B5EF4-FFF2-40B4-BE49-F238E27FC236}">
                <a16:creationId xmlns:a16="http://schemas.microsoft.com/office/drawing/2014/main" id="{A52BD931-C569-4991-82B3-A3C4BBCE3B91}"/>
              </a:ext>
            </a:extLst>
          </p:cNvPr>
          <p:cNvSpPr/>
          <p:nvPr/>
        </p:nvSpPr>
        <p:spPr>
          <a:xfrm>
            <a:off x="630622" y="2211921"/>
            <a:ext cx="11035862" cy="4524315"/>
          </a:xfrm>
          <a:prstGeom prst="rect">
            <a:avLst/>
          </a:prstGeom>
        </p:spPr>
        <p:txBody>
          <a:bodyPr wrap="square">
            <a:spAutoFit/>
          </a:bodyPr>
          <a:lstStyle/>
          <a:p>
            <a:pPr marL="342900" marR="0" lvl="0" indent="-342900" algn="just">
              <a:spcBef>
                <a:spcPts val="0"/>
              </a:spcBef>
              <a:spcAft>
                <a:spcPts val="0"/>
              </a:spcAft>
              <a:buFont typeface="+mj-lt"/>
              <a:buAutoNum type="arabicPeriod"/>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Alternative technology for managing waste in Deschutes County does not appear feasible at this time. </a:t>
            </a:r>
          </a:p>
          <a:p>
            <a:pPr marL="342900" indent="-342900" algn="just">
              <a:buFont typeface="+mj-lt"/>
              <a:buAutoNum type="arabicPeriod"/>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mj-lt"/>
              <a:buAutoNum type="arabicPeriod"/>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Markets for the renewable energy or fuel products are not readily available at this time.</a:t>
            </a:r>
          </a:p>
          <a:p>
            <a:pPr marL="342900" marR="0" lvl="0" indent="-342900" algn="just">
              <a:spcBef>
                <a:spcPts val="0"/>
              </a:spcBef>
              <a:spcAft>
                <a:spcPts val="0"/>
              </a:spcAft>
              <a:buFont typeface="+mj-lt"/>
              <a:buAutoNum type="arabicPeriod"/>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mj-lt"/>
              <a:buAutoNum type="arabicPeriod"/>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The Knott Landfill is expected to operate 10 or 11 years. This provides the opportunity for the County to monitor conditions and to reassess the potential of implementing an alternative technology in 3 to 5 years.</a:t>
            </a:r>
          </a:p>
          <a:p>
            <a:pPr marR="0" lvl="0" algn="just">
              <a:spcBef>
                <a:spcPts val="0"/>
              </a:spcBef>
              <a:spcAft>
                <a:spcPts val="0"/>
              </a:spcAft>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4. Only consider those technologies/ vendors that have a proven record of 		successfully operating a commercial scale facility.</a:t>
            </a:r>
          </a:p>
        </p:txBody>
      </p:sp>
      <p:sp>
        <p:nvSpPr>
          <p:cNvPr id="11" name="TextBox 10">
            <a:extLst>
              <a:ext uri="{FF2B5EF4-FFF2-40B4-BE49-F238E27FC236}">
                <a16:creationId xmlns:a16="http://schemas.microsoft.com/office/drawing/2014/main" id="{CB029745-2509-49D3-8050-F7D98B37EFAA}"/>
              </a:ext>
            </a:extLst>
          </p:cNvPr>
          <p:cNvSpPr txBox="1"/>
          <p:nvPr/>
        </p:nvSpPr>
        <p:spPr>
          <a:xfrm>
            <a:off x="1177155" y="1668917"/>
            <a:ext cx="8370967" cy="523220"/>
          </a:xfrm>
          <a:prstGeom prst="rect">
            <a:avLst/>
          </a:prstGeom>
          <a:noFill/>
        </p:spPr>
        <p:txBody>
          <a:bodyPr wrap="square" rtlCol="0">
            <a:spAutoFit/>
          </a:bodyPr>
          <a:lstStyle/>
          <a:p>
            <a:r>
              <a:rPr lang="en-US" sz="2800" b="1" u="sng" dirty="0">
                <a:solidFill>
                  <a:schemeClr val="accent1">
                    <a:lumMod val="75000"/>
                  </a:schemeClr>
                </a:solidFill>
                <a:latin typeface="Arial" panose="020B0604020202020204" pitchFamily="34" charset="0"/>
                <a:cs typeface="Arial" panose="020B0604020202020204" pitchFamily="34" charset="0"/>
              </a:rPr>
              <a:t>Findings </a:t>
            </a:r>
            <a:r>
              <a:rPr lang="en-US" sz="2400" b="1" u="sng" dirty="0">
                <a:solidFill>
                  <a:schemeClr val="accent1">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0042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a:t>
            </a:r>
            <a:r>
              <a:rPr lang="en-US" sz="3600" b="1" dirty="0">
                <a:solidFill>
                  <a:schemeClr val="bg1"/>
                </a:solidFill>
                <a:latin typeface="Arial" panose="020B0604020202020204" pitchFamily="34" charset="0"/>
                <a:cs typeface="Arial" panose="020B0604020202020204" pitchFamily="34" charset="0"/>
              </a:rPr>
              <a:t>l  </a:t>
            </a:r>
          </a:p>
        </p:txBody>
      </p:sp>
      <p:sp>
        <p:nvSpPr>
          <p:cNvPr id="11"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C55B2FD1-82E8-4480-A42E-DAA2DAACBB08}"/>
              </a:ext>
            </a:extLst>
          </p:cNvPr>
          <p:cNvSpPr>
            <a:spLocks noChangeAspect="1" noChangeArrowheads="1"/>
          </p:cNvSpPr>
          <p:nvPr/>
        </p:nvSpPr>
        <p:spPr bwMode="auto">
          <a:xfrm>
            <a:off x="5859690" y="331281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7FC46A1C-A6C6-455C-9FD0-69FD43503AC5}"/>
              </a:ext>
            </a:extLst>
          </p:cNvPr>
          <p:cNvSpPr>
            <a:spLocks noChangeAspect="1" noChangeArrowheads="1"/>
          </p:cNvSpPr>
          <p:nvPr/>
        </p:nvSpPr>
        <p:spPr bwMode="auto">
          <a:xfrm>
            <a:off x="6012090" y="346521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273CEA4B-DEE6-45FF-8516-620615FCC361}"/>
              </a:ext>
            </a:extLst>
          </p:cNvPr>
          <p:cNvSpPr>
            <a:spLocks noChangeAspect="1" noChangeArrowheads="1"/>
          </p:cNvSpPr>
          <p:nvPr/>
        </p:nvSpPr>
        <p:spPr bwMode="auto">
          <a:xfrm>
            <a:off x="6164490" y="361761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 descr="image005">
            <a:extLst>
              <a:ext uri="{FF2B5EF4-FFF2-40B4-BE49-F238E27FC236}">
                <a16:creationId xmlns:a16="http://schemas.microsoft.com/office/drawing/2014/main" id="{5F33A3F4-F00C-4723-B68D-7A175EDEB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204" y="2549957"/>
            <a:ext cx="5820572" cy="399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3F616376-D2B8-48FE-AEB1-2988BA8B6B93}"/>
              </a:ext>
            </a:extLst>
          </p:cNvPr>
          <p:cNvSpPr/>
          <p:nvPr/>
        </p:nvSpPr>
        <p:spPr>
          <a:xfrm>
            <a:off x="5155229" y="6441474"/>
            <a:ext cx="188154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4"/>
              </a:rPr>
              <a:t>From Oregon DEQ</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8557E2C-1D39-4ECB-9D9C-11FC6F6F1DA9}"/>
              </a:ext>
            </a:extLst>
          </p:cNvPr>
          <p:cNvSpPr txBox="1"/>
          <p:nvPr/>
        </p:nvSpPr>
        <p:spPr>
          <a:xfrm>
            <a:off x="110152" y="2549957"/>
            <a:ext cx="322357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First Step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Arial" panose="020B0604020202020204" pitchFamily="34" charset="0"/>
                <a:cs typeface="Arial" panose="020B0604020202020204" pitchFamily="34" charset="0"/>
              </a:rPr>
              <a:t>Reduce Waste and Recycle (Chapters 3 &amp; 4)</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4AD3DDE-8B3D-4FE7-BD53-3B8D58697D17}"/>
              </a:ext>
            </a:extLst>
          </p:cNvPr>
          <p:cNvSpPr txBox="1"/>
          <p:nvPr/>
        </p:nvSpPr>
        <p:spPr>
          <a:xfrm>
            <a:off x="8755289" y="3922416"/>
            <a:ext cx="3156518" cy="1015663"/>
          </a:xfrm>
          <a:prstGeom prst="rect">
            <a:avLst/>
          </a:prstGeom>
          <a:noFill/>
        </p:spPr>
        <p:txBody>
          <a:bodyPr wrap="square" rtlCol="0">
            <a:spAutoFit/>
          </a:bodyPr>
          <a:lstStyle/>
          <a:p>
            <a:pPr lvl="0" algn="ctr">
              <a:defRPr/>
            </a:pPr>
            <a:r>
              <a:rPr lang="en-US" sz="2000" b="1" dirty="0">
                <a:solidFill>
                  <a:schemeClr val="accent6">
                    <a:lumMod val="75000"/>
                  </a:schemeClr>
                </a:solidFill>
                <a:latin typeface="Arial" panose="020B0604020202020204" pitchFamily="34" charset="0"/>
                <a:cs typeface="Arial" panose="020B0604020202020204" pitchFamily="34" charset="0"/>
              </a:rPr>
              <a:t>Alternative Technologies/ Resource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latin typeface="Arial" panose="020B0604020202020204" pitchFamily="34" charset="0"/>
                <a:cs typeface="Arial" panose="020B0604020202020204" pitchFamily="34" charset="0"/>
              </a:rPr>
              <a:t>Recovery</a:t>
            </a:r>
            <a:endParaRPr kumimoji="0" lang="en-US" sz="2000" b="1" i="0"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73F588A8-3A01-4C2F-B04A-D9B969B7794C}"/>
              </a:ext>
            </a:extLst>
          </p:cNvPr>
          <p:cNvGrpSpPr/>
          <p:nvPr/>
        </p:nvGrpSpPr>
        <p:grpSpPr>
          <a:xfrm>
            <a:off x="3515633" y="2714559"/>
            <a:ext cx="5297714" cy="2409372"/>
            <a:chOff x="527026" y="2151872"/>
            <a:chExt cx="5297714" cy="2409372"/>
          </a:xfrm>
        </p:grpSpPr>
        <p:cxnSp>
          <p:nvCxnSpPr>
            <p:cNvPr id="26" name="Straight Connector 25">
              <a:extLst>
                <a:ext uri="{FF2B5EF4-FFF2-40B4-BE49-F238E27FC236}">
                  <a16:creationId xmlns:a16="http://schemas.microsoft.com/office/drawing/2014/main" id="{A1CA761E-DD79-4FFB-9094-FF8532D541D0}"/>
                </a:ext>
              </a:extLst>
            </p:cNvPr>
            <p:cNvCxnSpPr>
              <a:cxnSpLocks/>
            </p:cNvCxnSpPr>
            <p:nvPr/>
          </p:nvCxnSpPr>
          <p:spPr>
            <a:xfrm>
              <a:off x="527026" y="2151872"/>
              <a:ext cx="52977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7F7DFC4-628E-4AD1-A7E4-A6D1E62566C6}"/>
                </a:ext>
              </a:extLst>
            </p:cNvPr>
            <p:cNvCxnSpPr>
              <a:cxnSpLocks/>
            </p:cNvCxnSpPr>
            <p:nvPr/>
          </p:nvCxnSpPr>
          <p:spPr>
            <a:xfrm>
              <a:off x="527026" y="2151872"/>
              <a:ext cx="1799771" cy="24093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126934D-565C-41DD-899B-B8094C69EE18}"/>
                </a:ext>
              </a:extLst>
            </p:cNvPr>
            <p:cNvCxnSpPr>
              <a:cxnSpLocks/>
            </p:cNvCxnSpPr>
            <p:nvPr/>
          </p:nvCxnSpPr>
          <p:spPr>
            <a:xfrm flipV="1">
              <a:off x="3966911" y="2151873"/>
              <a:ext cx="1857829" cy="24093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40E7ED-046A-4943-B945-26F68EAF47D6}"/>
                </a:ext>
              </a:extLst>
            </p:cNvPr>
            <p:cNvCxnSpPr>
              <a:cxnSpLocks/>
            </p:cNvCxnSpPr>
            <p:nvPr/>
          </p:nvCxnSpPr>
          <p:spPr>
            <a:xfrm>
              <a:off x="2326797" y="4561244"/>
              <a:ext cx="16401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D0E41F8A-14B4-4C8C-A2C6-FB54ACE28E43}"/>
              </a:ext>
            </a:extLst>
          </p:cNvPr>
          <p:cNvSpPr txBox="1"/>
          <p:nvPr/>
        </p:nvSpPr>
        <p:spPr>
          <a:xfrm>
            <a:off x="3449039" y="1878694"/>
            <a:ext cx="5625737" cy="461665"/>
          </a:xfrm>
          <a:prstGeom prst="rect">
            <a:avLst/>
          </a:prstGeom>
          <a:noFill/>
        </p:spPr>
        <p:txBody>
          <a:bodyPr wrap="square" rtlCol="0">
            <a:spAutoFit/>
          </a:bodyPr>
          <a:lstStyle/>
          <a:p>
            <a:pPr algn="ctr"/>
            <a:r>
              <a:rPr lang="en-US" sz="2400" b="1" u="sng" dirty="0">
                <a:solidFill>
                  <a:schemeClr val="accent5">
                    <a:lumMod val="50000"/>
                  </a:schemeClr>
                </a:solidFill>
                <a:latin typeface="Arial" panose="020B0604020202020204" pitchFamily="34" charset="0"/>
                <a:cs typeface="Arial" panose="020B0604020202020204" pitchFamily="34" charset="0"/>
              </a:rPr>
              <a:t>State Hierarchy for Managing Waste </a:t>
            </a:r>
          </a:p>
        </p:txBody>
      </p:sp>
      <p:grpSp>
        <p:nvGrpSpPr>
          <p:cNvPr id="34" name="Group 33">
            <a:extLst>
              <a:ext uri="{FF2B5EF4-FFF2-40B4-BE49-F238E27FC236}">
                <a16:creationId xmlns:a16="http://schemas.microsoft.com/office/drawing/2014/main" id="{A9EDD6A2-4BDA-4311-A8E7-0F4862244D12}"/>
              </a:ext>
            </a:extLst>
          </p:cNvPr>
          <p:cNvGrpSpPr/>
          <p:nvPr/>
        </p:nvGrpSpPr>
        <p:grpSpPr>
          <a:xfrm>
            <a:off x="5303975" y="5180359"/>
            <a:ext cx="1732795" cy="626066"/>
            <a:chOff x="5303975" y="5180359"/>
            <a:chExt cx="1732795" cy="626066"/>
          </a:xfrm>
        </p:grpSpPr>
        <p:cxnSp>
          <p:nvCxnSpPr>
            <p:cNvPr id="4" name="Straight Connector 3">
              <a:extLst>
                <a:ext uri="{FF2B5EF4-FFF2-40B4-BE49-F238E27FC236}">
                  <a16:creationId xmlns:a16="http://schemas.microsoft.com/office/drawing/2014/main" id="{0A967BDC-86DB-4988-AF50-50B1DF66859C}"/>
                </a:ext>
              </a:extLst>
            </p:cNvPr>
            <p:cNvCxnSpPr>
              <a:cxnSpLocks/>
            </p:cNvCxnSpPr>
            <p:nvPr/>
          </p:nvCxnSpPr>
          <p:spPr>
            <a:xfrm flipV="1">
              <a:off x="5303975" y="5180359"/>
              <a:ext cx="1732795" cy="1"/>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C236D6-B600-4102-A083-0BB8E15551C2}"/>
                </a:ext>
              </a:extLst>
            </p:cNvPr>
            <p:cNvCxnSpPr>
              <a:cxnSpLocks/>
            </p:cNvCxnSpPr>
            <p:nvPr/>
          </p:nvCxnSpPr>
          <p:spPr>
            <a:xfrm flipH="1">
              <a:off x="6581007" y="5210197"/>
              <a:ext cx="442466" cy="59622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17D6330-29C7-4A3E-9AC5-039FD0622953}"/>
                </a:ext>
              </a:extLst>
            </p:cNvPr>
            <p:cNvCxnSpPr>
              <a:cxnSpLocks/>
            </p:cNvCxnSpPr>
            <p:nvPr/>
          </p:nvCxnSpPr>
          <p:spPr>
            <a:xfrm>
              <a:off x="5726675" y="5776586"/>
              <a:ext cx="887067"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E278FE-A946-438D-B866-C76DC61B0E11}"/>
                </a:ext>
              </a:extLst>
            </p:cNvPr>
            <p:cNvCxnSpPr>
              <a:cxnSpLocks/>
            </p:cNvCxnSpPr>
            <p:nvPr/>
          </p:nvCxnSpPr>
          <p:spPr>
            <a:xfrm>
              <a:off x="5315403" y="5210197"/>
              <a:ext cx="434044" cy="566389"/>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B9CB26E9-7663-43EE-96F2-9498659C1BB8}"/>
              </a:ext>
            </a:extLst>
          </p:cNvPr>
          <p:cNvCxnSpPr>
            <a:cxnSpLocks/>
          </p:cNvCxnSpPr>
          <p:nvPr/>
        </p:nvCxnSpPr>
        <p:spPr>
          <a:xfrm flipH="1">
            <a:off x="6955517" y="4702955"/>
            <a:ext cx="2119259" cy="805356"/>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9215790-8E99-4CAD-BC4D-8422B44B454D}"/>
              </a:ext>
            </a:extLst>
          </p:cNvPr>
          <p:cNvSpPr txBox="1"/>
          <p:nvPr/>
        </p:nvSpPr>
        <p:spPr>
          <a:xfrm>
            <a:off x="8328756" y="5629015"/>
            <a:ext cx="3223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srgbClr val="953187"/>
                </a:solidFill>
                <a:effectLst/>
                <a:uLnTx/>
                <a:uFillTx/>
                <a:latin typeface="Arial" panose="020B0604020202020204" pitchFamily="34" charset="0"/>
                <a:cs typeface="Arial" panose="020B0604020202020204" pitchFamily="34" charset="0"/>
              </a:rPr>
              <a:t>Landfill Disposal</a:t>
            </a:r>
          </a:p>
        </p:txBody>
      </p:sp>
      <p:cxnSp>
        <p:nvCxnSpPr>
          <p:cNvPr id="31" name="Straight Arrow Connector 30">
            <a:extLst>
              <a:ext uri="{FF2B5EF4-FFF2-40B4-BE49-F238E27FC236}">
                <a16:creationId xmlns:a16="http://schemas.microsoft.com/office/drawing/2014/main" id="{09B6ED9B-387D-41D8-A92A-D108AF881C9D}"/>
              </a:ext>
            </a:extLst>
          </p:cNvPr>
          <p:cNvCxnSpPr>
            <a:cxnSpLocks/>
          </p:cNvCxnSpPr>
          <p:nvPr/>
        </p:nvCxnSpPr>
        <p:spPr>
          <a:xfrm flipH="1">
            <a:off x="6694089" y="5871242"/>
            <a:ext cx="1980926" cy="309366"/>
          </a:xfrm>
          <a:prstGeom prst="straightConnector1">
            <a:avLst/>
          </a:prstGeom>
          <a:ln w="57150">
            <a:solidFill>
              <a:srgbClr val="9652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48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sp>
        <p:nvSpPr>
          <p:cNvPr id="11" name="TextBox 10">
            <a:extLst>
              <a:ext uri="{FF2B5EF4-FFF2-40B4-BE49-F238E27FC236}">
                <a16:creationId xmlns:a16="http://schemas.microsoft.com/office/drawing/2014/main" id="{40F713AF-A05D-4F5F-A691-515D0C3F7273}"/>
              </a:ext>
            </a:extLst>
          </p:cNvPr>
          <p:cNvSpPr txBox="1"/>
          <p:nvPr/>
        </p:nvSpPr>
        <p:spPr>
          <a:xfrm>
            <a:off x="1334529" y="2211921"/>
            <a:ext cx="10000878" cy="4524315"/>
          </a:xfrm>
          <a:prstGeom prst="rect">
            <a:avLst/>
          </a:prstGeom>
          <a:noFill/>
        </p:spPr>
        <p:txBody>
          <a:bodyPr wrap="square" rtlCol="0">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Existing Conditions</a:t>
            </a:r>
          </a:p>
          <a:p>
            <a:pPr algn="ctr"/>
            <a:r>
              <a:rPr lang="en-US" sz="3200" b="1" dirty="0">
                <a:solidFill>
                  <a:schemeClr val="accent1">
                    <a:lumMod val="50000"/>
                  </a:schemeClr>
                </a:solidFill>
                <a:latin typeface="Arial" panose="020B0604020202020204" pitchFamily="34" charset="0"/>
                <a:cs typeface="Arial" panose="020B0604020202020204" pitchFamily="34" charset="0"/>
              </a:rPr>
              <a:t> </a:t>
            </a: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All waste (MSW and C/D) are disposed at Knott Landfill</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Estimated Capacity / Site life – 10 -11 Yrs.</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AutoNum type="arabicPeriod"/>
            </a:pPr>
            <a:r>
              <a:rPr lang="en-US" sz="2800" dirty="0">
                <a:solidFill>
                  <a:schemeClr val="accent1">
                    <a:lumMod val="50000"/>
                  </a:schemeClr>
                </a:solidFill>
                <a:latin typeface="Arial" panose="020B0604020202020204" pitchFamily="34" charset="0"/>
                <a:cs typeface="Arial" panose="020B0604020202020204" pitchFamily="34" charset="0"/>
              </a:rPr>
              <a:t>If waste reduction and recycling strategies are implemented the site life may be increased by 2 to 3 Yrs.</a:t>
            </a:r>
          </a:p>
          <a:p>
            <a:pPr marL="457200" indent="-457200">
              <a:buAutoNum type="arabicPeriod"/>
            </a:pPr>
            <a:endParaRPr lang="en-US" sz="2800" dirty="0">
              <a:solidFill>
                <a:schemeClr val="accent1">
                  <a:lumMod val="50000"/>
                </a:schemeClr>
              </a:solidFill>
              <a:latin typeface="Arial" panose="020B0604020202020204" pitchFamily="34" charset="0"/>
              <a:cs typeface="Arial" panose="020B0604020202020204" pitchFamily="34" charset="0"/>
            </a:endParaRPr>
          </a:p>
          <a:p>
            <a:r>
              <a:rPr lang="en-US" sz="28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7762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sp>
        <p:nvSpPr>
          <p:cNvPr id="11" name="TextBox 10">
            <a:extLst>
              <a:ext uri="{FF2B5EF4-FFF2-40B4-BE49-F238E27FC236}">
                <a16:creationId xmlns:a16="http://schemas.microsoft.com/office/drawing/2014/main" id="{16B9EA6A-6DD6-4474-BCAF-DE06F47A5A0F}"/>
              </a:ext>
            </a:extLst>
          </p:cNvPr>
          <p:cNvSpPr txBox="1"/>
          <p:nvPr/>
        </p:nvSpPr>
        <p:spPr>
          <a:xfrm>
            <a:off x="1910515" y="2152266"/>
            <a:ext cx="8370967" cy="461665"/>
          </a:xfrm>
          <a:prstGeom prst="rect">
            <a:avLst/>
          </a:prstGeom>
          <a:noFill/>
        </p:spPr>
        <p:txBody>
          <a:bodyPr wrap="square" rtlCol="0">
            <a:spAutoFit/>
          </a:bodyPr>
          <a:lstStyle/>
          <a:p>
            <a:pPr algn="ctr"/>
            <a:r>
              <a:rPr lang="en-US" sz="2400" b="1" u="sng" dirty="0">
                <a:solidFill>
                  <a:schemeClr val="accent1">
                    <a:lumMod val="75000"/>
                  </a:schemeClr>
                </a:solidFill>
                <a:latin typeface="Arial" panose="020B0604020202020204" pitchFamily="34" charset="0"/>
                <a:cs typeface="Arial" panose="020B0604020202020204" pitchFamily="34" charset="0"/>
              </a:rPr>
              <a:t>Deschutes County Tonnage to Disposal Operations </a:t>
            </a:r>
          </a:p>
        </p:txBody>
      </p:sp>
      <p:graphicFrame>
        <p:nvGraphicFramePr>
          <p:cNvPr id="12" name="Table 11">
            <a:extLst>
              <a:ext uri="{FF2B5EF4-FFF2-40B4-BE49-F238E27FC236}">
                <a16:creationId xmlns:a16="http://schemas.microsoft.com/office/drawing/2014/main" id="{7238AD57-2987-4FB0-AA72-3E9241393779}"/>
              </a:ext>
            </a:extLst>
          </p:cNvPr>
          <p:cNvGraphicFramePr>
            <a:graphicFrameLocks noGrp="1"/>
          </p:cNvGraphicFramePr>
          <p:nvPr>
            <p:extLst>
              <p:ext uri="{D42A27DB-BD31-4B8C-83A1-F6EECF244321}">
                <p14:modId xmlns:p14="http://schemas.microsoft.com/office/powerpoint/2010/main" val="2295554331"/>
              </p:ext>
            </p:extLst>
          </p:nvPr>
        </p:nvGraphicFramePr>
        <p:xfrm>
          <a:off x="1097281" y="3116436"/>
          <a:ext cx="10110650" cy="2858479"/>
        </p:xfrm>
        <a:graphic>
          <a:graphicData uri="http://schemas.openxmlformats.org/drawingml/2006/table">
            <a:tbl>
              <a:tblPr firstRow="1" firstCol="1" lastRow="1" bandRow="1" bandCol="1">
                <a:tableStyleId>{3B4B98B0-60AC-42C2-AFA5-B58CD77FA1E5}</a:tableStyleId>
              </a:tblPr>
              <a:tblGrid>
                <a:gridCol w="1804225">
                  <a:extLst>
                    <a:ext uri="{9D8B030D-6E8A-4147-A177-3AD203B41FA5}">
                      <a16:colId xmlns:a16="http://schemas.microsoft.com/office/drawing/2014/main" val="2057661181"/>
                    </a:ext>
                  </a:extLst>
                </a:gridCol>
                <a:gridCol w="1708753">
                  <a:extLst>
                    <a:ext uri="{9D8B030D-6E8A-4147-A177-3AD203B41FA5}">
                      <a16:colId xmlns:a16="http://schemas.microsoft.com/office/drawing/2014/main" val="571948007"/>
                    </a:ext>
                  </a:extLst>
                </a:gridCol>
                <a:gridCol w="1708753">
                  <a:extLst>
                    <a:ext uri="{9D8B030D-6E8A-4147-A177-3AD203B41FA5}">
                      <a16:colId xmlns:a16="http://schemas.microsoft.com/office/drawing/2014/main" val="2470909838"/>
                    </a:ext>
                  </a:extLst>
                </a:gridCol>
                <a:gridCol w="1708753">
                  <a:extLst>
                    <a:ext uri="{9D8B030D-6E8A-4147-A177-3AD203B41FA5}">
                      <a16:colId xmlns:a16="http://schemas.microsoft.com/office/drawing/2014/main" val="1453327857"/>
                    </a:ext>
                  </a:extLst>
                </a:gridCol>
                <a:gridCol w="1590083">
                  <a:extLst>
                    <a:ext uri="{9D8B030D-6E8A-4147-A177-3AD203B41FA5}">
                      <a16:colId xmlns:a16="http://schemas.microsoft.com/office/drawing/2014/main" val="520872533"/>
                    </a:ext>
                  </a:extLst>
                </a:gridCol>
                <a:gridCol w="1590083">
                  <a:extLst>
                    <a:ext uri="{9D8B030D-6E8A-4147-A177-3AD203B41FA5}">
                      <a16:colId xmlns:a16="http://schemas.microsoft.com/office/drawing/2014/main" val="15713684"/>
                    </a:ext>
                  </a:extLst>
                </a:gridCol>
              </a:tblGrid>
              <a:tr h="792630">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Knott Landfill</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2014</a:t>
                      </a: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2015 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2016 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2017</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2018</a:t>
                      </a:r>
                    </a:p>
                  </a:txBody>
                  <a:tcPr marL="68580" marR="68580" marT="0" marB="0" anchor="ctr"/>
                </a:tc>
                <a:extLst>
                  <a:ext uri="{0D108BD9-81ED-4DB2-BD59-A6C34878D82A}">
                    <a16:rowId xmlns:a16="http://schemas.microsoft.com/office/drawing/2014/main" val="1304059827"/>
                  </a:ext>
                </a:extLst>
              </a:tr>
              <a:tr h="1188945">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Annual Waste Disposed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130,615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144,981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161,081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181,326</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192,000 Est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nchor="ctr"/>
                </a:tc>
                <a:extLst>
                  <a:ext uri="{0D108BD9-81ED-4DB2-BD59-A6C34878D82A}">
                    <a16:rowId xmlns:a16="http://schemas.microsoft.com/office/drawing/2014/main" val="1884832174"/>
                  </a:ext>
                </a:extLst>
              </a:tr>
              <a:tr h="876904">
                <a:tc>
                  <a:txBody>
                    <a:bodyPr/>
                    <a:lstStyle/>
                    <a:p>
                      <a:pPr marL="0" marR="0" algn="r">
                        <a:spcBef>
                          <a:spcPts val="0"/>
                        </a:spcBef>
                        <a:spcAft>
                          <a:spcPts val="0"/>
                        </a:spcAft>
                      </a:pPr>
                      <a:r>
                        <a:rPr lang="en-US" sz="2000" dirty="0">
                          <a:effectLst/>
                          <a:latin typeface="Arial" panose="020B0604020202020204" pitchFamily="34" charset="0"/>
                          <a:cs typeface="Arial" panose="020B0604020202020204" pitchFamily="34" charset="0"/>
                        </a:rPr>
                        <a:t>% Change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9.5%</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6.1%</a:t>
                      </a:r>
                    </a:p>
                  </a:txBody>
                  <a:tcPr marL="68580" marR="68580" marT="0" marB="0" anchor="ctr"/>
                </a:tc>
                <a:extLst>
                  <a:ext uri="{0D108BD9-81ED-4DB2-BD59-A6C34878D82A}">
                    <a16:rowId xmlns:a16="http://schemas.microsoft.com/office/drawing/2014/main" val="348486724"/>
                  </a:ext>
                </a:extLst>
              </a:tr>
            </a:tbl>
          </a:graphicData>
        </a:graphic>
      </p:graphicFrame>
    </p:spTree>
    <p:extLst>
      <p:ext uri="{BB962C8B-B14F-4D97-AF65-F5344CB8AC3E}">
        <p14:creationId xmlns:p14="http://schemas.microsoft.com/office/powerpoint/2010/main" val="426351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sp>
        <p:nvSpPr>
          <p:cNvPr id="11" name="TextBox 10">
            <a:extLst>
              <a:ext uri="{FF2B5EF4-FFF2-40B4-BE49-F238E27FC236}">
                <a16:creationId xmlns:a16="http://schemas.microsoft.com/office/drawing/2014/main" id="{E615ECB7-6E1A-4D13-8018-FC1B4A8FC27D}"/>
              </a:ext>
            </a:extLst>
          </p:cNvPr>
          <p:cNvSpPr txBox="1"/>
          <p:nvPr/>
        </p:nvSpPr>
        <p:spPr>
          <a:xfrm>
            <a:off x="3718440" y="1890277"/>
            <a:ext cx="4755120" cy="461665"/>
          </a:xfrm>
          <a:prstGeom prst="rect">
            <a:avLst/>
          </a:prstGeom>
          <a:noFill/>
        </p:spPr>
        <p:txBody>
          <a:bodyPr wrap="square" rtlCol="0">
            <a:spAutoFit/>
          </a:bodyPr>
          <a:lstStyle/>
          <a:p>
            <a:pPr algn="ctr"/>
            <a:r>
              <a:rPr lang="en-US" sz="2400" b="1" u="sng" dirty="0">
                <a:solidFill>
                  <a:schemeClr val="accent1">
                    <a:lumMod val="50000"/>
                  </a:schemeClr>
                </a:solidFill>
                <a:latin typeface="Arial" panose="020B0604020202020204" pitchFamily="34" charset="0"/>
                <a:cs typeface="Arial" panose="020B0604020202020204" pitchFamily="34" charset="0"/>
              </a:rPr>
              <a:t>Knott Landfill Expenses 2016  </a:t>
            </a:r>
          </a:p>
        </p:txBody>
      </p:sp>
      <p:graphicFrame>
        <p:nvGraphicFramePr>
          <p:cNvPr id="12" name="Table 11">
            <a:extLst>
              <a:ext uri="{FF2B5EF4-FFF2-40B4-BE49-F238E27FC236}">
                <a16:creationId xmlns:a16="http://schemas.microsoft.com/office/drawing/2014/main" id="{497CF291-930D-4FDE-97C1-5CBCEEAFD016}"/>
              </a:ext>
            </a:extLst>
          </p:cNvPr>
          <p:cNvGraphicFramePr>
            <a:graphicFrameLocks noGrp="1"/>
          </p:cNvGraphicFramePr>
          <p:nvPr>
            <p:extLst>
              <p:ext uri="{D42A27DB-BD31-4B8C-83A1-F6EECF244321}">
                <p14:modId xmlns:p14="http://schemas.microsoft.com/office/powerpoint/2010/main" val="1453734637"/>
              </p:ext>
            </p:extLst>
          </p:nvPr>
        </p:nvGraphicFramePr>
        <p:xfrm>
          <a:off x="2192055" y="2513592"/>
          <a:ext cx="7540668" cy="4150255"/>
        </p:xfrm>
        <a:graphic>
          <a:graphicData uri="http://schemas.openxmlformats.org/drawingml/2006/table">
            <a:tbl>
              <a:tblPr firstRow="1" firstCol="1" bandRow="1">
                <a:tableStyleId>{3B4B98B0-60AC-42C2-AFA5-B58CD77FA1E5}</a:tableStyleId>
              </a:tblPr>
              <a:tblGrid>
                <a:gridCol w="5483943">
                  <a:extLst>
                    <a:ext uri="{9D8B030D-6E8A-4147-A177-3AD203B41FA5}">
                      <a16:colId xmlns:a16="http://schemas.microsoft.com/office/drawing/2014/main" val="553423721"/>
                    </a:ext>
                  </a:extLst>
                </a:gridCol>
                <a:gridCol w="2056725">
                  <a:extLst>
                    <a:ext uri="{9D8B030D-6E8A-4147-A177-3AD203B41FA5}">
                      <a16:colId xmlns:a16="http://schemas.microsoft.com/office/drawing/2014/main" val="708546805"/>
                    </a:ext>
                  </a:extLst>
                </a:gridCol>
              </a:tblGrid>
              <a:tr h="464524">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Knott Landfill Operating Expenses </a:t>
                      </a:r>
                      <a:endParaRPr lang="en-US" sz="2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2016 (Actual)</a:t>
                      </a:r>
                      <a:endParaRPr lang="en-US" sz="2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34667669"/>
                  </a:ext>
                </a:extLst>
              </a:tr>
              <a:tr h="464524">
                <a:tc>
                  <a:txBody>
                    <a:bodyPr/>
                    <a:lstStyle/>
                    <a:p>
                      <a:pPr marL="0" marR="0">
                        <a:spcBef>
                          <a:spcPts val="0"/>
                        </a:spcBef>
                        <a:spcAft>
                          <a:spcPts val="0"/>
                        </a:spcAft>
                      </a:pPr>
                      <a:r>
                        <a:rPr lang="en-US" sz="2000" b="0" dirty="0">
                          <a:effectLst/>
                          <a:latin typeface="Arial" panose="020B0604020202020204" pitchFamily="34" charset="0"/>
                          <a:cs typeface="Arial" panose="020B0604020202020204" pitchFamily="34" charset="0"/>
                        </a:rPr>
                        <a:t>Operations </a:t>
                      </a:r>
                      <a:endParaRPr lang="en-US" sz="20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b="0" dirty="0">
                          <a:effectLst/>
                          <a:latin typeface="Arial" panose="020B0604020202020204" pitchFamily="34" charset="0"/>
                          <a:cs typeface="Arial" panose="020B0604020202020204" pitchFamily="34" charset="0"/>
                        </a:rPr>
                        <a:t>$ 2,662,000</a:t>
                      </a:r>
                      <a:endParaRPr lang="en-US" sz="20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08392738"/>
                  </a:ext>
                </a:extLst>
              </a:tr>
              <a:tr h="464524">
                <a:tc>
                  <a:txBody>
                    <a:bodyPr/>
                    <a:lstStyle/>
                    <a:p>
                      <a:pPr marL="0" marR="0">
                        <a:spcBef>
                          <a:spcPts val="0"/>
                        </a:spcBef>
                        <a:spcAft>
                          <a:spcPts val="0"/>
                        </a:spcAft>
                      </a:pPr>
                      <a:r>
                        <a:rPr lang="en-US" sz="2000" b="0" dirty="0">
                          <a:effectLst/>
                          <a:latin typeface="Arial" panose="020B0604020202020204" pitchFamily="34" charset="0"/>
                          <a:cs typeface="Arial" panose="020B0604020202020204" pitchFamily="34" charset="0"/>
                        </a:rPr>
                        <a:t>Fees and Permits (DEQ) / Insurance </a:t>
                      </a:r>
                      <a:endParaRPr lang="en-US" sz="20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b="0" dirty="0">
                          <a:effectLst/>
                          <a:latin typeface="Arial" panose="020B0604020202020204" pitchFamily="34" charset="0"/>
                          <a:cs typeface="Arial" panose="020B0604020202020204" pitchFamily="34" charset="0"/>
                        </a:rPr>
                        <a:t>$ 400,000</a:t>
                      </a:r>
                      <a:endParaRPr lang="en-US" sz="20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981163044"/>
                  </a:ext>
                </a:extLst>
              </a:tr>
              <a:tr h="434063">
                <a:tc>
                  <a:txBody>
                    <a:bodyPr/>
                    <a:lstStyle/>
                    <a:p>
                      <a:pPr marL="0" marR="0">
                        <a:spcBef>
                          <a:spcPts val="0"/>
                        </a:spcBef>
                        <a:spcAft>
                          <a:spcPts val="0"/>
                        </a:spcAft>
                      </a:pPr>
                      <a:r>
                        <a:rPr lang="en-US" sz="2000" b="0" dirty="0">
                          <a:effectLst/>
                          <a:latin typeface="Arial" panose="020B0604020202020204" pitchFamily="34" charset="0"/>
                          <a:cs typeface="Arial" panose="020B0604020202020204" pitchFamily="34" charset="0"/>
                        </a:rPr>
                        <a:t>Transfer to Funds</a:t>
                      </a:r>
                      <a:endParaRPr lang="en-US" sz="20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b="0" dirty="0">
                          <a:effectLst/>
                          <a:latin typeface="Arial" panose="020B0604020202020204" pitchFamily="34" charset="0"/>
                          <a:cs typeface="Arial" panose="020B0604020202020204" pitchFamily="34" charset="0"/>
                        </a:rPr>
                        <a:t>$ 2,500,000</a:t>
                      </a:r>
                      <a:endParaRPr lang="en-US" sz="20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63888893"/>
                  </a:ext>
                </a:extLst>
              </a:tr>
              <a:tr h="464524">
                <a:tc>
                  <a:txBody>
                    <a:bodyPr/>
                    <a:lstStyle/>
                    <a:p>
                      <a:pPr marL="342900" lvl="0" indent="-342900">
                        <a:buFont typeface="Calibri" panose="020F0502020204030204" pitchFamily="34" charset="0"/>
                        <a:buChar char="-"/>
                      </a:pPr>
                      <a:r>
                        <a:rPr lang="en-US" sz="2000" b="0" dirty="0">
                          <a:effectLst/>
                          <a:latin typeface="Arial" panose="020B0604020202020204" pitchFamily="34" charset="0"/>
                          <a:cs typeface="Arial" panose="020B0604020202020204" pitchFamily="34" charset="0"/>
                        </a:rPr>
                        <a:t>Capital Reserves </a:t>
                      </a:r>
                      <a:endParaRPr lang="en-US" sz="2000" b="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b="0" dirty="0">
                          <a:effectLst/>
                          <a:latin typeface="Arial" panose="020B0604020202020204" pitchFamily="34" charset="0"/>
                          <a:cs typeface="Arial" panose="020B0604020202020204" pitchFamily="34" charset="0"/>
                        </a:rPr>
                        <a:t> </a:t>
                      </a:r>
                      <a:endParaRPr lang="en-US" sz="20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905857511"/>
                  </a:ext>
                </a:extLst>
              </a:tr>
              <a:tr h="464524">
                <a:tc>
                  <a:txBody>
                    <a:bodyPr/>
                    <a:lstStyle/>
                    <a:p>
                      <a:pPr marL="342900" lvl="0" indent="-342900">
                        <a:buFont typeface="Calibri" panose="020F0502020204030204" pitchFamily="34" charset="0"/>
                        <a:buChar char="-"/>
                      </a:pPr>
                      <a:r>
                        <a:rPr lang="en-US" sz="2000" b="0" dirty="0">
                          <a:effectLst/>
                          <a:latin typeface="Arial" panose="020B0604020202020204" pitchFamily="34" charset="0"/>
                          <a:cs typeface="Arial" panose="020B0604020202020204" pitchFamily="34" charset="0"/>
                        </a:rPr>
                        <a:t>Equipment Reserves </a:t>
                      </a:r>
                      <a:endParaRPr lang="en-US" sz="2000" b="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b="0" dirty="0">
                          <a:effectLst/>
                          <a:latin typeface="Arial" panose="020B0604020202020204" pitchFamily="34" charset="0"/>
                          <a:cs typeface="Arial" panose="020B0604020202020204" pitchFamily="34" charset="0"/>
                        </a:rPr>
                        <a:t> </a:t>
                      </a:r>
                      <a:endParaRPr lang="en-US" sz="20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80333614"/>
                  </a:ext>
                </a:extLst>
              </a:tr>
              <a:tr h="464524">
                <a:tc>
                  <a:txBody>
                    <a:bodyPr/>
                    <a:lstStyle/>
                    <a:p>
                      <a:pPr marL="342900" lvl="0" indent="-342900">
                        <a:buFont typeface="Calibri" panose="020F0502020204030204" pitchFamily="34" charset="0"/>
                        <a:buChar char="-"/>
                      </a:pPr>
                      <a:r>
                        <a:rPr lang="en-US" sz="2000" b="0" dirty="0">
                          <a:effectLst/>
                          <a:latin typeface="Arial" panose="020B0604020202020204" pitchFamily="34" charset="0"/>
                          <a:cs typeface="Arial" panose="020B0604020202020204" pitchFamily="34" charset="0"/>
                        </a:rPr>
                        <a:t>Closure and Post Closure </a:t>
                      </a:r>
                      <a:endParaRPr lang="en-US" sz="2000" b="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b="0" dirty="0">
                          <a:effectLst/>
                          <a:latin typeface="Arial" panose="020B0604020202020204" pitchFamily="34" charset="0"/>
                          <a:cs typeface="Arial" panose="020B0604020202020204" pitchFamily="34" charset="0"/>
                        </a:rPr>
                        <a:t> </a:t>
                      </a:r>
                      <a:endParaRPr lang="en-US" sz="20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34772823"/>
                  </a:ext>
                </a:extLst>
              </a:tr>
              <a:tr h="464524">
                <a:tc>
                  <a:txBody>
                    <a:bodyPr/>
                    <a:lstStyle/>
                    <a:p>
                      <a:pPr marL="0" marR="0">
                        <a:spcBef>
                          <a:spcPts val="0"/>
                        </a:spcBef>
                        <a:spcAft>
                          <a:spcPts val="0"/>
                        </a:spcAft>
                      </a:pPr>
                      <a:r>
                        <a:rPr lang="en-US" sz="2000" b="0" dirty="0">
                          <a:effectLst/>
                          <a:latin typeface="Arial" panose="020B0604020202020204" pitchFamily="34" charset="0"/>
                          <a:cs typeface="Arial" panose="020B0604020202020204" pitchFamily="34" charset="0"/>
                        </a:rPr>
                        <a:t>Contingency (7%) </a:t>
                      </a:r>
                      <a:endParaRPr lang="en-US" sz="20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b="0" dirty="0">
                          <a:effectLst/>
                          <a:latin typeface="Arial" panose="020B0604020202020204" pitchFamily="34" charset="0"/>
                          <a:cs typeface="Arial" panose="020B0604020202020204" pitchFamily="34" charset="0"/>
                        </a:rPr>
                        <a:t>$ 400,000</a:t>
                      </a:r>
                      <a:endParaRPr lang="en-US" sz="20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33991965"/>
                  </a:ext>
                </a:extLst>
              </a:tr>
              <a:tr h="464524">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Total Annual Operating Expenses </a:t>
                      </a:r>
                      <a:endParaRPr lang="en-US" sz="2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b="1" dirty="0">
                          <a:effectLst/>
                          <a:latin typeface="Arial" panose="020B0604020202020204" pitchFamily="34" charset="0"/>
                          <a:cs typeface="Arial" panose="020B0604020202020204" pitchFamily="34" charset="0"/>
                        </a:rPr>
                        <a:t>$ 5,962,000</a:t>
                      </a:r>
                      <a:endParaRPr lang="en-US" sz="2000" b="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6908190"/>
                  </a:ext>
                </a:extLst>
              </a:tr>
            </a:tbl>
          </a:graphicData>
        </a:graphic>
      </p:graphicFrame>
    </p:spTree>
    <p:extLst>
      <p:ext uri="{BB962C8B-B14F-4D97-AF65-F5344CB8AC3E}">
        <p14:creationId xmlns:p14="http://schemas.microsoft.com/office/powerpoint/2010/main" val="344934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4"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5" y="9620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09614" y="398871"/>
            <a:ext cx="9942786"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Chapter 7 – Landfill Disposal  </a:t>
            </a:r>
          </a:p>
        </p:txBody>
      </p:sp>
      <p:sp>
        <p:nvSpPr>
          <p:cNvPr id="11" name="TextBox 10">
            <a:extLst>
              <a:ext uri="{FF2B5EF4-FFF2-40B4-BE49-F238E27FC236}">
                <a16:creationId xmlns:a16="http://schemas.microsoft.com/office/drawing/2014/main" id="{BDD1EBA5-06CD-426C-8DD7-020EF0C36B99}"/>
              </a:ext>
            </a:extLst>
          </p:cNvPr>
          <p:cNvSpPr txBox="1"/>
          <p:nvPr/>
        </p:nvSpPr>
        <p:spPr>
          <a:xfrm>
            <a:off x="2936458" y="2028304"/>
            <a:ext cx="6227226" cy="461665"/>
          </a:xfrm>
          <a:prstGeom prst="rect">
            <a:avLst/>
          </a:prstGeom>
          <a:noFill/>
        </p:spPr>
        <p:txBody>
          <a:bodyPr wrap="square" rtlCol="0">
            <a:spAutoFit/>
          </a:bodyPr>
          <a:lstStyle/>
          <a:p>
            <a:pPr algn="ctr"/>
            <a:r>
              <a:rPr lang="en-US" sz="2400" b="1" u="sng" dirty="0">
                <a:solidFill>
                  <a:schemeClr val="accent1">
                    <a:lumMod val="50000"/>
                  </a:schemeClr>
                </a:solidFill>
                <a:latin typeface="Arial" panose="020B0604020202020204" pitchFamily="34" charset="0"/>
                <a:cs typeface="Arial" panose="020B0604020202020204" pitchFamily="34" charset="0"/>
              </a:rPr>
              <a:t>Current Disposal / Ton Cost</a:t>
            </a:r>
          </a:p>
        </p:txBody>
      </p:sp>
      <p:graphicFrame>
        <p:nvGraphicFramePr>
          <p:cNvPr id="12" name="Table 11">
            <a:extLst>
              <a:ext uri="{FF2B5EF4-FFF2-40B4-BE49-F238E27FC236}">
                <a16:creationId xmlns:a16="http://schemas.microsoft.com/office/drawing/2014/main" id="{D9BCECA9-47C2-4205-8007-D933D86B2E4D}"/>
              </a:ext>
            </a:extLst>
          </p:cNvPr>
          <p:cNvGraphicFramePr>
            <a:graphicFrameLocks noGrp="1"/>
          </p:cNvGraphicFramePr>
          <p:nvPr>
            <p:extLst>
              <p:ext uri="{D42A27DB-BD31-4B8C-83A1-F6EECF244321}">
                <p14:modId xmlns:p14="http://schemas.microsoft.com/office/powerpoint/2010/main" val="3411784980"/>
              </p:ext>
            </p:extLst>
          </p:nvPr>
        </p:nvGraphicFramePr>
        <p:xfrm>
          <a:off x="1929008" y="2723671"/>
          <a:ext cx="8242127" cy="3100930"/>
        </p:xfrm>
        <a:graphic>
          <a:graphicData uri="http://schemas.openxmlformats.org/drawingml/2006/table">
            <a:tbl>
              <a:tblPr firstRow="1" firstCol="1" bandRow="1">
                <a:tableStyleId>{69012ECD-51FC-41F1-AA8D-1B2483CD663E}</a:tableStyleId>
              </a:tblPr>
              <a:tblGrid>
                <a:gridCol w="4110289">
                  <a:extLst>
                    <a:ext uri="{9D8B030D-6E8A-4147-A177-3AD203B41FA5}">
                      <a16:colId xmlns:a16="http://schemas.microsoft.com/office/drawing/2014/main" val="1926949862"/>
                    </a:ext>
                  </a:extLst>
                </a:gridCol>
                <a:gridCol w="1048707">
                  <a:extLst>
                    <a:ext uri="{9D8B030D-6E8A-4147-A177-3AD203B41FA5}">
                      <a16:colId xmlns:a16="http://schemas.microsoft.com/office/drawing/2014/main" val="129078969"/>
                    </a:ext>
                  </a:extLst>
                </a:gridCol>
                <a:gridCol w="1790205">
                  <a:extLst>
                    <a:ext uri="{9D8B030D-6E8A-4147-A177-3AD203B41FA5}">
                      <a16:colId xmlns:a16="http://schemas.microsoft.com/office/drawing/2014/main" val="247743317"/>
                    </a:ext>
                  </a:extLst>
                </a:gridCol>
                <a:gridCol w="1292926">
                  <a:extLst>
                    <a:ext uri="{9D8B030D-6E8A-4147-A177-3AD203B41FA5}">
                      <a16:colId xmlns:a16="http://schemas.microsoft.com/office/drawing/2014/main" val="2751459722"/>
                    </a:ext>
                  </a:extLst>
                </a:gridCol>
              </a:tblGrid>
              <a:tr h="829840">
                <a:tc gridSpan="2">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Total Annual Operating Expenses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marL="0" marR="0" algn="ctr">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$ 6,000,000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 Ton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85689619"/>
                  </a:ext>
                </a:extLst>
              </a:tr>
              <a:tr h="710586">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Annual Waste Disposed  </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2016</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161,000</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$37.27</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26144672"/>
                  </a:ext>
                </a:extLst>
              </a:tr>
              <a:tr h="738452">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Annual Waste Disposed </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2017</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181,000</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0" dirty="0">
                          <a:solidFill>
                            <a:schemeClr val="accent1">
                              <a:lumMod val="75000"/>
                            </a:schemeClr>
                          </a:solidFill>
                          <a:effectLst/>
                          <a:latin typeface="Arial" panose="020B0604020202020204" pitchFamily="34" charset="0"/>
                          <a:cs typeface="Arial" panose="020B0604020202020204" pitchFamily="34" charset="0"/>
                        </a:rPr>
                        <a:t>$33.15</a:t>
                      </a:r>
                      <a:endParaRPr lang="en-US" sz="20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59254724"/>
                  </a:ext>
                </a:extLst>
              </a:tr>
              <a:tr h="822052">
                <a:tc gridSpan="2">
                  <a:txBody>
                    <a:bodyPr/>
                    <a:lstStyle/>
                    <a:p>
                      <a:pPr marL="0" marR="0" algn="l">
                        <a:spcBef>
                          <a:spcPts val="0"/>
                        </a:spcBef>
                        <a:spcAft>
                          <a:spcPts val="0"/>
                        </a:spcAft>
                      </a:pPr>
                      <a:r>
                        <a:rPr lang="en-US" sz="2000" dirty="0">
                          <a:solidFill>
                            <a:schemeClr val="accent1">
                              <a:lumMod val="75000"/>
                            </a:schemeClr>
                          </a:solidFill>
                          <a:effectLst/>
                          <a:latin typeface="Arial" panose="020B0604020202020204" pitchFamily="34" charset="0"/>
                          <a:cs typeface="Arial" panose="020B0604020202020204" pitchFamily="34" charset="0"/>
                        </a:rPr>
                        <a:t>Average Disposal Cost  </a:t>
                      </a:r>
                      <a:endParaRPr lang="en-US" sz="20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marL="0" marR="0" algn="ctr">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solidFill>
                            <a:schemeClr val="accent1">
                              <a:lumMod val="75000"/>
                            </a:schemeClr>
                          </a:solidFill>
                          <a:effectLst/>
                          <a:latin typeface="Arial" panose="020B0604020202020204" pitchFamily="34" charset="0"/>
                          <a:cs typeface="Arial" panose="020B0604020202020204" pitchFamily="34" charset="0"/>
                        </a:rPr>
                        <a:t> </a:t>
                      </a:r>
                      <a:endParaRPr lang="en-US" sz="20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a:solidFill>
                            <a:schemeClr val="accent1">
                              <a:lumMod val="75000"/>
                            </a:schemeClr>
                          </a:solidFill>
                          <a:effectLst/>
                          <a:latin typeface="Arial" panose="020B0604020202020204" pitchFamily="34" charset="0"/>
                          <a:cs typeface="Arial" panose="020B0604020202020204" pitchFamily="34" charset="0"/>
                        </a:rPr>
                        <a:t>$ 35.21</a:t>
                      </a:r>
                      <a:endParaRPr lang="en-US" sz="20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10608442"/>
                  </a:ext>
                </a:extLst>
              </a:tr>
            </a:tbl>
          </a:graphicData>
        </a:graphic>
      </p:graphicFrame>
    </p:spTree>
    <p:extLst>
      <p:ext uri="{BB962C8B-B14F-4D97-AF65-F5344CB8AC3E}">
        <p14:creationId xmlns:p14="http://schemas.microsoft.com/office/powerpoint/2010/main" val="4004165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3553</TotalTime>
  <Words>1345</Words>
  <Application>Microsoft Office PowerPoint</Application>
  <PresentationFormat>Widescreen</PresentationFormat>
  <Paragraphs>490</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Drennen</dc:creator>
  <cp:lastModifiedBy>Eng6</cp:lastModifiedBy>
  <cp:revision>88</cp:revision>
  <cp:lastPrinted>2018-09-18T18:05:01Z</cp:lastPrinted>
  <dcterms:created xsi:type="dcterms:W3CDTF">2018-09-17T19:56:51Z</dcterms:created>
  <dcterms:modified xsi:type="dcterms:W3CDTF">2018-10-26T19:23:48Z</dcterms:modified>
</cp:coreProperties>
</file>