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334" r:id="rId3"/>
    <p:sldId id="259" r:id="rId4"/>
    <p:sldId id="329" r:id="rId5"/>
    <p:sldId id="330" r:id="rId6"/>
    <p:sldId id="331" r:id="rId7"/>
    <p:sldId id="332" r:id="rId8"/>
    <p:sldId id="333" r:id="rId9"/>
    <p:sldId id="298" r:id="rId10"/>
    <p:sldId id="303" r:id="rId11"/>
    <p:sldId id="305" r:id="rId12"/>
    <p:sldId id="304" r:id="rId13"/>
    <p:sldId id="306" r:id="rId14"/>
    <p:sldId id="307" r:id="rId15"/>
    <p:sldId id="309" r:id="rId16"/>
    <p:sldId id="317" r:id="rId17"/>
    <p:sldId id="308" r:id="rId18"/>
    <p:sldId id="335" r:id="rId19"/>
    <p:sldId id="338" r:id="rId20"/>
    <p:sldId id="310" r:id="rId21"/>
    <p:sldId id="340" r:id="rId22"/>
    <p:sldId id="311" r:id="rId23"/>
    <p:sldId id="339" r:id="rId24"/>
    <p:sldId id="312" r:id="rId25"/>
    <p:sldId id="314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11ABE-1AF9-4E5C-A7BA-571E0C16A9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7654EC-A6E2-4372-8B13-3980D73B5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70F21-1867-472E-8045-8AA9C385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4D02-4AB8-4ECA-A107-B2B2EF3A2DB0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71C7E-B51F-449D-83DA-F02382422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07970-EC06-4CD2-940D-4913231EE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4349-BEF1-4FA8-BFD8-CD19B9B71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776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0DCF-B3FE-41E5-B0F7-85D70353C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146FA-067B-4C63-9369-6ED430B47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6FE0D-41FC-4ADC-AB6C-04FDE31BD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4D02-4AB8-4ECA-A107-B2B2EF3A2DB0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8136B-6CA6-48EF-8E66-25A5C9BA3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E8427-4BD0-483C-8F59-14AFDCC9F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4349-BEF1-4FA8-BFD8-CD19B9B71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74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896286-13A3-418B-9776-584C03C4C1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790992-C5CA-4DCE-A6FA-C851855A6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EDB09-9DA7-4DD4-B120-58DAD111D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4D02-4AB8-4ECA-A107-B2B2EF3A2DB0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8D527-4DD4-4A11-A4BF-FE9E270E5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A5A88-D001-415E-A0CA-4847D953B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4349-BEF1-4FA8-BFD8-CD19B9B71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93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D97D-6ED9-483C-837C-32E7530E4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52366-6D51-4B46-AD85-BDEB75CBF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D366A-F036-41CB-BC77-1BA946DAE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4D02-4AB8-4ECA-A107-B2B2EF3A2DB0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DE07F-EA31-455F-B6F3-340CCF08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F3C91-D595-4525-8414-D44427AA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4349-BEF1-4FA8-BFD8-CD19B9B71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2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882F5-0D55-4723-9872-FDCEC2BBA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1E6CF-D516-46AB-B33B-A9F50D974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5661C-500F-4CEF-B5AE-5E4D07E71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4D02-4AB8-4ECA-A107-B2B2EF3A2DB0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554CA-2C2D-4B3D-91CF-509D309CB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C0169-7B07-446A-BD35-2ED71BC00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4349-BEF1-4FA8-BFD8-CD19B9B71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23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901C6-5E5C-41A8-8402-2AEE6EEE4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43662-E082-4EF1-A0DD-4CF2A0715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7D4FD8-E28B-4DB3-B3DC-709901CA4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114D4-06B2-424D-88BC-8C8D44DB4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4D02-4AB8-4ECA-A107-B2B2EF3A2DB0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AEBA32-A35F-4153-AAB0-E6C85773B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95E45-EED9-4B86-A3AC-A60A4F0A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4349-BEF1-4FA8-BFD8-CD19B9B71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2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DD44-B74D-4EB0-8175-5062303C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12226-FD3C-4FDF-A626-F3C9B1429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41357-1D2F-4881-B655-EE016ED9A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70634-4568-4B16-8C00-A3C48E2817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88709C-317E-47FE-AC57-E48D92174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17D40-F18A-48ED-A571-32528B92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4D02-4AB8-4ECA-A107-B2B2EF3A2DB0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D72F32-5812-4FF6-A71E-90B022ABC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339825-099B-4E10-A9A0-94780B8C6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4349-BEF1-4FA8-BFD8-CD19B9B71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32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00C28-8F26-4C81-B211-52514E72E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A595E8-079F-4B61-A2B2-C243832B9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4D02-4AB8-4ECA-A107-B2B2EF3A2DB0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FEDD69-2CC0-4F82-B894-D509AE549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C3203-6329-4318-A3BE-8289998F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4349-BEF1-4FA8-BFD8-CD19B9B71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2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55ED1C-586F-4B3B-9598-42A94150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4D02-4AB8-4ECA-A107-B2B2EF3A2DB0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810C2D-E15B-48E3-BBE4-DCA6CD79C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E68EB-511F-416D-9D12-D4E469C0D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4349-BEF1-4FA8-BFD8-CD19B9B71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C420-2707-46FC-8C27-E03DC26D5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11C7-274D-4F31-A0A9-E610DCA0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2EDC9-723C-40F8-B2CF-55DDD2211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2CA5E0-593B-48CE-A76F-FC98B0D5D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4D02-4AB8-4ECA-A107-B2B2EF3A2DB0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FFC1D-1552-49D8-8F81-BA9D26EE5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BC41F-4C88-4CC9-9641-C40BB5728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4349-BEF1-4FA8-BFD8-CD19B9B71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58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1D4A9-57AD-4648-8A8A-FC238B737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2EFDE5-B57E-4ACE-80DF-C2E96FA914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5E65B-AC55-41DC-B532-D3CE457DD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7634A-3132-4ED6-A4A3-FC687C6AC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4D02-4AB8-4ECA-A107-B2B2EF3A2DB0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B7F54-AFFC-4035-AE63-3DB8B3E78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1DB67-5137-46BD-8437-9D6A6E02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4349-BEF1-4FA8-BFD8-CD19B9B71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6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72F093-235C-46A6-AD2B-3A9A96C8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5E0A3-ED54-44A2-9915-5B45AF331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645FA-AD8D-4AFE-9B42-88DBFC08E5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54D02-4AB8-4ECA-A107-B2B2EF3A2DB0}" type="datetimeFigureOut">
              <a:rPr lang="en-US" smtClean="0"/>
              <a:t>9/25/2018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67517-3CCC-4466-81E0-6706A0E670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F0F85-10BA-455F-BB85-69C3D06AE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14349-BEF1-4FA8-BFD8-CD19B9B71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7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tif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oregon.gov/deq/FilterDocs/2050-SWHierarchy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 descr="JRMA New Logo.jpg">
            <a:extLst>
              <a:ext uri="{FF2B5EF4-FFF2-40B4-BE49-F238E27FC236}">
                <a16:creationId xmlns:a16="http://schemas.microsoft.com/office/drawing/2014/main" id="{4478653C-0C81-408C-94FE-F4D450A3D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5867400"/>
            <a:ext cx="739952" cy="762000"/>
          </a:xfrm>
          <a:prstGeom prst="rect">
            <a:avLst/>
          </a:prstGeom>
        </p:spPr>
      </p:pic>
      <p:pic>
        <p:nvPicPr>
          <p:cNvPr id="15" name="Picture 14" descr="GBB_logo_client_RGBcolor.jpg">
            <a:extLst>
              <a:ext uri="{FF2B5EF4-FFF2-40B4-BE49-F238E27FC236}">
                <a16:creationId xmlns:a16="http://schemas.microsoft.com/office/drawing/2014/main" id="{0CA3F45D-42B1-40D2-9303-693176A10B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715000"/>
            <a:ext cx="794158" cy="10065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398351-D229-4EF4-BE7E-27273913D5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5831099"/>
            <a:ext cx="636351" cy="776688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081D9C66-98CC-4749-8FB4-CABF2208B9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5848" y="3196062"/>
            <a:ext cx="2400301" cy="267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95B67D8D-0309-4F05-87B6-924192F9A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647" y="3361271"/>
            <a:ext cx="4106454" cy="217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5B83448-1F43-43BE-BE12-D2EA706AE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2787" y="3187247"/>
            <a:ext cx="2950667" cy="192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ECD18A92-8A6B-4F61-928F-EEDE9DB47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7332" y="5186871"/>
            <a:ext cx="2950668" cy="155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8A2735A9-9CBF-40F1-9083-A8FEA2528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5867400"/>
            <a:ext cx="685800" cy="69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D1FEF0A-2036-4748-A9BC-BEE7F958CE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100" y="6009975"/>
            <a:ext cx="2400300" cy="597811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13E4004D-2A21-43B5-AA25-004747DE7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318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Image result for deschutes County">
            <a:extLst>
              <a:ext uri="{FF2B5EF4-FFF2-40B4-BE49-F238E27FC236}">
                <a16:creationId xmlns:a16="http://schemas.microsoft.com/office/drawing/2014/main" id="{43B0066A-DE67-410E-82FC-9A6CEF4FA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5" y="506054"/>
            <a:ext cx="2555440" cy="233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802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16450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8135" y="456384"/>
            <a:ext cx="10393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 – Alternative Technology (AT)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144D2B-624A-4D77-97FB-2E5B8A433672}"/>
              </a:ext>
            </a:extLst>
          </p:cNvPr>
          <p:cNvSpPr txBox="1"/>
          <p:nvPr/>
        </p:nvSpPr>
        <p:spPr>
          <a:xfrm>
            <a:off x="4417117" y="1886828"/>
            <a:ext cx="3357766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AT’s?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6AD77D-43C0-4EDD-872B-6DE243B31D4A}"/>
              </a:ext>
            </a:extLst>
          </p:cNvPr>
          <p:cNvSpPr txBox="1"/>
          <p:nvPr/>
        </p:nvSpPr>
        <p:spPr>
          <a:xfrm>
            <a:off x="1443878" y="2837478"/>
            <a:ext cx="90370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Definitions / Categories  </a:t>
            </a:r>
          </a:p>
          <a:p>
            <a:pPr lvl="0"/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 to directly recover materials or energy from the waste stream including: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aerobic composting; anaerobic digestion; mechanical  separation and sizing; and / or thermal processing. </a:t>
            </a:r>
          </a:p>
          <a:p>
            <a:pPr marL="342900" lvl="0" indent="-342900">
              <a:buFont typeface="+mj-lt"/>
              <a:buAutoNum type="arabicPeriod"/>
            </a:pPr>
            <a:endParaRPr lang="en-US" sz="2000" dirty="0">
              <a:solidFill>
                <a:schemeClr val="accent1">
                  <a:lumMod val="50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conversion technology facility uses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thermal, chemical, mechanical and/or biological processes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convert separated organic solid waste (a specific solid waste that contains carbon molecules, such as waste plastic or rubber) into fuels, chemicals or other useful products. </a:t>
            </a: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(OAR)</a:t>
            </a:r>
          </a:p>
        </p:txBody>
      </p:sp>
    </p:spTree>
    <p:extLst>
      <p:ext uri="{BB962C8B-B14F-4D97-AF65-F5344CB8AC3E}">
        <p14:creationId xmlns:p14="http://schemas.microsoft.com/office/powerpoint/2010/main" val="239940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2" y="-4567807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16450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8135" y="456384"/>
            <a:ext cx="10393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 – Alternative Technology (AT)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0F0462-C75C-4B12-A80E-8FC2C7BF7BF7}"/>
              </a:ext>
            </a:extLst>
          </p:cNvPr>
          <p:cNvSpPr txBox="1"/>
          <p:nvPr/>
        </p:nvSpPr>
        <p:spPr>
          <a:xfrm>
            <a:off x="4417116" y="1835458"/>
            <a:ext cx="3637119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Build AT’s?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E62946-13DF-4120-B54C-DFF437B1F822}"/>
              </a:ext>
            </a:extLst>
          </p:cNvPr>
          <p:cNvSpPr txBox="1"/>
          <p:nvPr/>
        </p:nvSpPr>
        <p:spPr>
          <a:xfrm>
            <a:off x="1566330" y="2499713"/>
            <a:ext cx="10857473" cy="426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Recover Valuable Materials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Produce Renewable Energy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Reduce the Carbon Footprint of Managing Waste 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Reduce Solid Waste Management Transportation Impacts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Create Local Economic Benefit</a:t>
            </a:r>
          </a:p>
        </p:txBody>
      </p:sp>
    </p:spTree>
    <p:extLst>
      <p:ext uri="{BB962C8B-B14F-4D97-AF65-F5344CB8AC3E}">
        <p14:creationId xmlns:p14="http://schemas.microsoft.com/office/powerpoint/2010/main" val="4058531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16450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8135" y="456384"/>
            <a:ext cx="10393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 – Alternative Technology (AT)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89FC85-90F2-46B8-80CE-959803CC65A2}"/>
              </a:ext>
            </a:extLst>
          </p:cNvPr>
          <p:cNvSpPr txBox="1"/>
          <p:nvPr/>
        </p:nvSpPr>
        <p:spPr>
          <a:xfrm>
            <a:off x="2286000" y="1835458"/>
            <a:ext cx="7720149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Technologies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6770F-5751-49D8-876D-014160F80B87}"/>
              </a:ext>
            </a:extLst>
          </p:cNvPr>
          <p:cNvSpPr txBox="1"/>
          <p:nvPr/>
        </p:nvSpPr>
        <p:spPr>
          <a:xfrm>
            <a:off x="1334528" y="2877775"/>
            <a:ext cx="5016674" cy="3574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Mixed Waste Processing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Prepares waste for conversion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and Demolition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Recovery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Tech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 startAt="3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Engineered Fuel Production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 startAt="3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Composting (Mixed Waste)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 startAt="3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Anaerobic Digestion (AD)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 startAt="3"/>
            </a:pPr>
            <a:endParaRPr 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AE4CE0-29AB-4F1C-9D3E-32A6EB5D4619}"/>
              </a:ext>
            </a:extLst>
          </p:cNvPr>
          <p:cNvSpPr txBox="1"/>
          <p:nvPr/>
        </p:nvSpPr>
        <p:spPr>
          <a:xfrm>
            <a:off x="6351202" y="2877775"/>
            <a:ext cx="5440477" cy="308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arenR" startAt="6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Burn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arenR" startAt="6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Biological Treatment (MBT)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arenR" startAt="6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Pyrolysis / Gasification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arenR" startAt="6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Gasification for Electricity Production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arenR" startAt="6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MSW to Biofuels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628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549817"/>
            <a:ext cx="994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 – Alternative Technology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598C4E-9175-4C8D-862E-938B78D350D4}"/>
              </a:ext>
            </a:extLst>
          </p:cNvPr>
          <p:cNvSpPr txBox="1"/>
          <p:nvPr/>
        </p:nvSpPr>
        <p:spPr>
          <a:xfrm>
            <a:off x="1955520" y="2478350"/>
            <a:ext cx="8876129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 Not Economically Feasible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3CFB01-F0EA-478B-AE79-EFCC37CEE270}"/>
              </a:ext>
            </a:extLst>
          </p:cNvPr>
          <p:cNvSpPr txBox="1"/>
          <p:nvPr/>
        </p:nvSpPr>
        <p:spPr>
          <a:xfrm>
            <a:off x="2253106" y="3429000"/>
            <a:ext cx="8280958" cy="190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Burn for Electricity Production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Gasification for Electricity Production</a:t>
            </a:r>
          </a:p>
        </p:txBody>
      </p:sp>
    </p:spTree>
    <p:extLst>
      <p:ext uri="{BB962C8B-B14F-4D97-AF65-F5344CB8AC3E}">
        <p14:creationId xmlns:p14="http://schemas.microsoft.com/office/powerpoint/2010/main" val="1549005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549817"/>
            <a:ext cx="994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 – Alternative Technology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8491C0-B30C-4909-83BE-DC0261B4AD19}"/>
              </a:ext>
            </a:extLst>
          </p:cNvPr>
          <p:cNvSpPr txBox="1"/>
          <p:nvPr/>
        </p:nvSpPr>
        <p:spPr>
          <a:xfrm>
            <a:off x="2757516" y="1946258"/>
            <a:ext cx="6676966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 - May Be Feasible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496DC5-CE6C-4541-9173-34D772464F25}"/>
              </a:ext>
            </a:extLst>
          </p:cNvPr>
          <p:cNvSpPr txBox="1"/>
          <p:nvPr/>
        </p:nvSpPr>
        <p:spPr>
          <a:xfrm>
            <a:off x="2081407" y="2945506"/>
            <a:ext cx="8029183" cy="3151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Technologies All Require Pre-processing / MRF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C/D Processing (Discussed in Chapter 4)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with ASP Composting 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MBT – ALT Solid Fuel Production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MSW to Bio Fuels</a:t>
            </a:r>
          </a:p>
        </p:txBody>
      </p:sp>
    </p:spTree>
    <p:extLst>
      <p:ext uri="{BB962C8B-B14F-4D97-AF65-F5344CB8AC3E}">
        <p14:creationId xmlns:p14="http://schemas.microsoft.com/office/powerpoint/2010/main" val="2500347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549817"/>
            <a:ext cx="994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 – Alternative Technology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71C4C7-8E01-49CA-B279-3B1B44EA8456}"/>
              </a:ext>
            </a:extLst>
          </p:cNvPr>
          <p:cNvSpPr txBox="1"/>
          <p:nvPr/>
        </p:nvSpPr>
        <p:spPr>
          <a:xfrm>
            <a:off x="3397036" y="2072080"/>
            <a:ext cx="5397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C&amp;D Processing  </a:t>
            </a:r>
          </a:p>
        </p:txBody>
      </p:sp>
      <p:pic>
        <p:nvPicPr>
          <p:cNvPr id="11" name="Picture 10" descr="F:\Fauquier Co C&amp;D Info\Pictures June 2007\P1010051.JPG">
            <a:extLst>
              <a:ext uri="{FF2B5EF4-FFF2-40B4-BE49-F238E27FC236}">
                <a16:creationId xmlns:a16="http://schemas.microsoft.com/office/drawing/2014/main" id="{B0E29317-9EF1-4FEF-8E8B-27300E69F1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5" t="18601" r="7685" b="32113"/>
          <a:stretch/>
        </p:blipFill>
        <p:spPr bwMode="auto">
          <a:xfrm>
            <a:off x="859788" y="3106633"/>
            <a:ext cx="4679310" cy="210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A building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4BD6BA5C-F247-467B-B66D-3A8F6760AB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8645"/>
          <a:stretch/>
        </p:blipFill>
        <p:spPr>
          <a:xfrm>
            <a:off x="6589856" y="3106633"/>
            <a:ext cx="3929915" cy="210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6882FF-2A54-4BF2-B2EF-2578F5B0B4A1}"/>
              </a:ext>
            </a:extLst>
          </p:cNvPr>
          <p:cNvSpPr txBox="1"/>
          <p:nvPr/>
        </p:nvSpPr>
        <p:spPr>
          <a:xfrm>
            <a:off x="1455728" y="5465384"/>
            <a:ext cx="3487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Basic: Fauquier County, VA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074798-F8B2-435A-A97F-492AC1A42571}"/>
              </a:ext>
            </a:extLst>
          </p:cNvPr>
          <p:cNvSpPr txBox="1"/>
          <p:nvPr/>
        </p:nvSpPr>
        <p:spPr>
          <a:xfrm>
            <a:off x="6723799" y="5512681"/>
            <a:ext cx="3662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 Tech: Zanker, San Jose CA</a:t>
            </a:r>
          </a:p>
        </p:txBody>
      </p:sp>
    </p:spTree>
    <p:extLst>
      <p:ext uri="{BB962C8B-B14F-4D97-AF65-F5344CB8AC3E}">
        <p14:creationId xmlns:p14="http://schemas.microsoft.com/office/powerpoint/2010/main" val="3950847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E5AFF2-AE8B-46C0-A141-4A300138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998" y="3535570"/>
            <a:ext cx="10674531" cy="235437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30% or approximately 50,000 tpy is C&amp;D wastes.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Recovery system requires low capital investment and can be relatively quickly constructed.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 markets for recovered materials, less China impact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as a targeted material in Chapter 4.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549817"/>
            <a:ext cx="994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 – Alternative Technology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71C4C7-8E01-49CA-B279-3B1B44EA8456}"/>
              </a:ext>
            </a:extLst>
          </p:cNvPr>
          <p:cNvSpPr txBox="1"/>
          <p:nvPr/>
        </p:nvSpPr>
        <p:spPr>
          <a:xfrm>
            <a:off x="1350065" y="2103373"/>
            <a:ext cx="9491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C&amp;D Processing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BC6D85-1E0C-473F-957F-F77BE802D6FD}"/>
              </a:ext>
            </a:extLst>
          </p:cNvPr>
          <p:cNvSpPr txBox="1"/>
          <p:nvPr/>
        </p:nvSpPr>
        <p:spPr>
          <a:xfrm>
            <a:off x="1425998" y="2725426"/>
            <a:ext cx="6281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4: Collection and Processing  </a:t>
            </a:r>
          </a:p>
        </p:txBody>
      </p:sp>
    </p:spTree>
    <p:extLst>
      <p:ext uri="{BB962C8B-B14F-4D97-AF65-F5344CB8AC3E}">
        <p14:creationId xmlns:p14="http://schemas.microsoft.com/office/powerpoint/2010/main" val="1554719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549817"/>
            <a:ext cx="994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 – Alternative Technology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AC9549-994C-4855-8CAB-A5E1E7C150A4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1"/>
          <a:stretch/>
        </p:blipFill>
        <p:spPr bwMode="auto">
          <a:xfrm>
            <a:off x="997453" y="2730996"/>
            <a:ext cx="4012957" cy="2767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Image result for kompogas">
            <a:extLst>
              <a:ext uri="{FF2B5EF4-FFF2-40B4-BE49-F238E27FC236}">
                <a16:creationId xmlns:a16="http://schemas.microsoft.com/office/drawing/2014/main" id="{A04EE633-C002-4AEF-9FF9-8A334EB9509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8" b="8910"/>
          <a:stretch/>
        </p:blipFill>
        <p:spPr bwMode="auto">
          <a:xfrm>
            <a:off x="6967629" y="2730996"/>
            <a:ext cx="4012957" cy="27679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DA4059-709E-453E-B2D3-5D4987B02161}"/>
              </a:ext>
            </a:extLst>
          </p:cNvPr>
          <p:cNvSpPr txBox="1"/>
          <p:nvPr/>
        </p:nvSpPr>
        <p:spPr>
          <a:xfrm>
            <a:off x="6763264" y="5766144"/>
            <a:ext cx="442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Plug Flow System with Mixing Shafts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B90C4C-24F5-4997-AF53-70D22628EBC6}"/>
              </a:ext>
            </a:extLst>
          </p:cNvPr>
          <p:cNvSpPr txBox="1"/>
          <p:nvPr/>
        </p:nvSpPr>
        <p:spPr>
          <a:xfrm>
            <a:off x="450595" y="5767142"/>
            <a:ext cx="5106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Aeration Pipes for Aerated Static Pile (ASP) Composting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80546D-9891-4F8A-AF5B-6367D22B44FE}"/>
              </a:ext>
            </a:extLst>
          </p:cNvPr>
          <p:cNvSpPr txBox="1"/>
          <p:nvPr/>
        </p:nvSpPr>
        <p:spPr>
          <a:xfrm>
            <a:off x="280923" y="1928768"/>
            <a:ext cx="11630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Anaerobic Digestion (AD) w/ Aerated Stack Pile (ASP) Composting  </a:t>
            </a:r>
          </a:p>
        </p:txBody>
      </p:sp>
    </p:spTree>
    <p:extLst>
      <p:ext uri="{BB962C8B-B14F-4D97-AF65-F5344CB8AC3E}">
        <p14:creationId xmlns:p14="http://schemas.microsoft.com/office/powerpoint/2010/main" val="2655605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549817"/>
            <a:ext cx="994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 – Alternative Technology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EF8923-B381-4D9F-824F-7BF81843BD87}"/>
              </a:ext>
            </a:extLst>
          </p:cNvPr>
          <p:cNvSpPr txBox="1"/>
          <p:nvPr/>
        </p:nvSpPr>
        <p:spPr>
          <a:xfrm>
            <a:off x="2353490" y="1808396"/>
            <a:ext cx="7485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Status of AD Systems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B301E4C-41A4-4D84-856F-EB1534747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4513"/>
              </p:ext>
            </p:extLst>
          </p:nvPr>
        </p:nvGraphicFramePr>
        <p:xfrm>
          <a:off x="1120109" y="2362870"/>
          <a:ext cx="9951781" cy="4398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4457">
                  <a:extLst>
                    <a:ext uri="{9D8B030D-6E8A-4147-A177-3AD203B41FA5}">
                      <a16:colId xmlns:a16="http://schemas.microsoft.com/office/drawing/2014/main" val="1685246467"/>
                    </a:ext>
                  </a:extLst>
                </a:gridCol>
                <a:gridCol w="2625486">
                  <a:extLst>
                    <a:ext uri="{9D8B030D-6E8A-4147-A177-3AD203B41FA5}">
                      <a16:colId xmlns:a16="http://schemas.microsoft.com/office/drawing/2014/main" val="1471660223"/>
                    </a:ext>
                  </a:extLst>
                </a:gridCol>
                <a:gridCol w="4321838">
                  <a:extLst>
                    <a:ext uri="{9D8B030D-6E8A-4147-A177-3AD203B41FA5}">
                      <a16:colId xmlns:a16="http://schemas.microsoft.com/office/drawing/2014/main" val="565343929"/>
                    </a:ext>
                  </a:extLst>
                </a:gridCol>
              </a:tblGrid>
              <a:tr h="2847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Processes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Facilities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5476330"/>
                  </a:ext>
                </a:extLst>
              </a:tr>
              <a:tr h="5380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Quasar Energy Group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 Anaerobic Digestion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operational plants across the U.S.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0363"/>
                  </a:ext>
                </a:extLst>
              </a:tr>
              <a:tr h="5380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Zero Waste Energy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Dry Anaerobic Digestion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Monterey, San Jose, South San Francisco in CA 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690292"/>
                  </a:ext>
                </a:extLst>
              </a:tr>
              <a:tr h="5380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CR&amp;R- Eisenmann 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Dry Anaerobic Digestion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Perris, California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8160613"/>
                  </a:ext>
                </a:extLst>
              </a:tr>
              <a:tr h="60087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Electric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 Anaerobic Digestion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Acquired Monsal technology with operating facilities in Europe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3098754"/>
                  </a:ext>
                </a:extLst>
              </a:tr>
              <a:tr h="2847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BioFerm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 and Dry AD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plants in North America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8805631"/>
                  </a:ext>
                </a:extLst>
              </a:tr>
              <a:tr h="5380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Organic Waste Systems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Dry Anaerobic Digestion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operating plants in Europe and Asia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0539170"/>
                  </a:ext>
                </a:extLst>
              </a:tr>
              <a:tr h="5380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Thoni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Dry Anaerobic Digestion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Plants in Europe licensed to Martin GmbH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2607367"/>
                  </a:ext>
                </a:extLst>
              </a:tr>
              <a:tr h="53809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Hitachi Zosen Kompogas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Dry Anaerobic Digestion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facilities worldwide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0802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577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549817"/>
            <a:ext cx="994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 – Alternative Technology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5D2F2C-101F-4798-ABC7-1659F7127B17}"/>
              </a:ext>
            </a:extLst>
          </p:cNvPr>
          <p:cNvSpPr txBox="1"/>
          <p:nvPr/>
        </p:nvSpPr>
        <p:spPr>
          <a:xfrm>
            <a:off x="1350065" y="2532334"/>
            <a:ext cx="10148828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source separation of clean organic wastes (food, yard, etc.,).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Removes materials from the landfill which can decompose quickly into methane before landfill gas capture systems are fully installed, reduces GHG impacts. 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element produces renewable natural gas.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Composting element produces a valuable soil amendment.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7FCF45-46DF-4B4B-84B8-B9C73C549BE6}"/>
              </a:ext>
            </a:extLst>
          </p:cNvPr>
          <p:cNvSpPr txBox="1"/>
          <p:nvPr/>
        </p:nvSpPr>
        <p:spPr>
          <a:xfrm>
            <a:off x="1350065" y="1909882"/>
            <a:ext cx="9491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Anaerobic Digestion (AD) with Composting   </a:t>
            </a:r>
          </a:p>
        </p:txBody>
      </p:sp>
    </p:spTree>
    <p:extLst>
      <p:ext uri="{BB962C8B-B14F-4D97-AF65-F5344CB8AC3E}">
        <p14:creationId xmlns:p14="http://schemas.microsoft.com/office/powerpoint/2010/main" val="2403917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308060"/>
            <a:ext cx="9942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 – Alternative Technology and Solid Waste Disposal  </a:t>
            </a:r>
          </a:p>
        </p:txBody>
      </p:sp>
      <p:sp>
        <p:nvSpPr>
          <p:cNvPr id="11" name="AutoShape 2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C55B2FD1-82E8-4480-A42E-DAA2DAACBB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59690" y="331281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utoShape 4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7FC46A1C-A6C6-455C-9FD0-69FD43503A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2090" y="346521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utoShape 6" descr="aerated static compost pile, asp, compost system, industrial composting, commercial composting system, aeration floor, most energy efficient, controlling leachate, best compost system">
            <a:extLst>
              <a:ext uri="{FF2B5EF4-FFF2-40B4-BE49-F238E27FC236}">
                <a16:creationId xmlns:a16="http://schemas.microsoft.com/office/drawing/2014/main" id="{273CEA4B-DEE6-45FF-8516-620615FCC3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64490" y="361761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" descr="image005">
            <a:extLst>
              <a:ext uri="{FF2B5EF4-FFF2-40B4-BE49-F238E27FC236}">
                <a16:creationId xmlns:a16="http://schemas.microsoft.com/office/drawing/2014/main" id="{5F33A3F4-F00C-4723-B68D-7A175EDEB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204" y="2549957"/>
            <a:ext cx="5820572" cy="399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F616376-D2B8-48FE-AEB1-2988BA8B6B93}"/>
              </a:ext>
            </a:extLst>
          </p:cNvPr>
          <p:cNvSpPr/>
          <p:nvPr/>
        </p:nvSpPr>
        <p:spPr>
          <a:xfrm>
            <a:off x="5155229" y="6441474"/>
            <a:ext cx="1881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From Oregon DEQ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557E2C-1D39-4ECB-9D9C-11FC6F6F1DA9}"/>
              </a:ext>
            </a:extLst>
          </p:cNvPr>
          <p:cNvSpPr txBox="1"/>
          <p:nvPr/>
        </p:nvSpPr>
        <p:spPr>
          <a:xfrm>
            <a:off x="110152" y="2549957"/>
            <a:ext cx="3223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First Step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Waste and Recycle (Chapters 3 &amp; 4)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AD3DDE-8B3D-4FE7-BD53-3B8D58697D17}"/>
              </a:ext>
            </a:extLst>
          </p:cNvPr>
          <p:cNvSpPr txBox="1"/>
          <p:nvPr/>
        </p:nvSpPr>
        <p:spPr>
          <a:xfrm>
            <a:off x="8814343" y="4967634"/>
            <a:ext cx="3098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 / Alternative Technologies  </a:t>
            </a:r>
            <a:endParaRPr kumimoji="0" lang="en-US" sz="2000" b="1" i="0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3F588A8-3A01-4C2F-B04A-D9B969B7794C}"/>
              </a:ext>
            </a:extLst>
          </p:cNvPr>
          <p:cNvGrpSpPr/>
          <p:nvPr/>
        </p:nvGrpSpPr>
        <p:grpSpPr>
          <a:xfrm>
            <a:off x="3515632" y="2717730"/>
            <a:ext cx="5297714" cy="2409372"/>
            <a:chOff x="527026" y="2151872"/>
            <a:chExt cx="5297714" cy="240937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1CA761E-DD79-4FFB-9094-FF8532D541D0}"/>
                </a:ext>
              </a:extLst>
            </p:cNvPr>
            <p:cNvCxnSpPr>
              <a:cxnSpLocks/>
            </p:cNvCxnSpPr>
            <p:nvPr/>
          </p:nvCxnSpPr>
          <p:spPr>
            <a:xfrm>
              <a:off x="527026" y="2151872"/>
              <a:ext cx="529771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7F7DFC4-628E-4AD1-A7E4-A6D1E62566C6}"/>
                </a:ext>
              </a:extLst>
            </p:cNvPr>
            <p:cNvCxnSpPr>
              <a:cxnSpLocks/>
            </p:cNvCxnSpPr>
            <p:nvPr/>
          </p:nvCxnSpPr>
          <p:spPr>
            <a:xfrm>
              <a:off x="527026" y="2151872"/>
              <a:ext cx="1799771" cy="240937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126934D-565C-41DD-899B-B8094C69EE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6911" y="2151873"/>
              <a:ext cx="1857829" cy="240937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240E7ED-046A-4943-B945-26F68EAF47D6}"/>
                </a:ext>
              </a:extLst>
            </p:cNvPr>
            <p:cNvCxnSpPr>
              <a:cxnSpLocks/>
            </p:cNvCxnSpPr>
            <p:nvPr/>
          </p:nvCxnSpPr>
          <p:spPr>
            <a:xfrm>
              <a:off x="2326797" y="4561244"/>
              <a:ext cx="164011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0E41F8A-14B4-4C8C-A2C6-FB54ACE28E43}"/>
              </a:ext>
            </a:extLst>
          </p:cNvPr>
          <p:cNvSpPr txBox="1"/>
          <p:nvPr/>
        </p:nvSpPr>
        <p:spPr>
          <a:xfrm>
            <a:off x="3449039" y="1878694"/>
            <a:ext cx="562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Hierarchy for Managing Waste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9EDD6A2-4BDA-4311-A8E7-0F4862244D12}"/>
              </a:ext>
            </a:extLst>
          </p:cNvPr>
          <p:cNvGrpSpPr/>
          <p:nvPr/>
        </p:nvGrpSpPr>
        <p:grpSpPr>
          <a:xfrm>
            <a:off x="5303975" y="5180359"/>
            <a:ext cx="1732795" cy="626066"/>
            <a:chOff x="5303975" y="5180359"/>
            <a:chExt cx="1732795" cy="62606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A967BDC-86DB-4988-AF50-50B1DF6685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03975" y="5180359"/>
              <a:ext cx="1732795" cy="1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EC236D6-B600-4102-A083-0BB8E15551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1007" y="5210197"/>
              <a:ext cx="442466" cy="596228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17D6330-29C7-4A3E-9AC5-039FD0622953}"/>
                </a:ext>
              </a:extLst>
            </p:cNvPr>
            <p:cNvCxnSpPr>
              <a:cxnSpLocks/>
            </p:cNvCxnSpPr>
            <p:nvPr/>
          </p:nvCxnSpPr>
          <p:spPr>
            <a:xfrm>
              <a:off x="5726675" y="5776586"/>
              <a:ext cx="88706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DE278FE-A946-438D-B866-C76DC61B0E11}"/>
                </a:ext>
              </a:extLst>
            </p:cNvPr>
            <p:cNvCxnSpPr>
              <a:cxnSpLocks/>
            </p:cNvCxnSpPr>
            <p:nvPr/>
          </p:nvCxnSpPr>
          <p:spPr>
            <a:xfrm>
              <a:off x="5315403" y="5210197"/>
              <a:ext cx="434044" cy="566389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9CB26E9-7663-43EE-96F2-9498659C1BB8}"/>
              </a:ext>
            </a:extLst>
          </p:cNvPr>
          <p:cNvCxnSpPr>
            <a:cxnSpLocks/>
          </p:cNvCxnSpPr>
          <p:nvPr/>
        </p:nvCxnSpPr>
        <p:spPr>
          <a:xfrm flipH="1">
            <a:off x="7036770" y="5475466"/>
            <a:ext cx="1776576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481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549817"/>
            <a:ext cx="994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 – Alternative Technology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71C4C7-8E01-49CA-B279-3B1B44EA8456}"/>
              </a:ext>
            </a:extLst>
          </p:cNvPr>
          <p:cNvSpPr txBox="1"/>
          <p:nvPr/>
        </p:nvSpPr>
        <p:spPr>
          <a:xfrm>
            <a:off x="611705" y="1957538"/>
            <a:ext cx="1112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Biological Treatment (MBT) - ALT Solid Fuel Production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B94B87-9D17-49AF-A200-93D26BF33B75}"/>
              </a:ext>
            </a:extLst>
          </p:cNvPr>
          <p:cNvPicPr/>
          <p:nvPr/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84" y="2585891"/>
            <a:ext cx="5887232" cy="40963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098D2B-2505-49CA-A9EF-A19CD1D6A82C}"/>
              </a:ext>
            </a:extLst>
          </p:cNvPr>
          <p:cNvSpPr txBox="1"/>
          <p:nvPr/>
        </p:nvSpPr>
        <p:spPr>
          <a:xfrm>
            <a:off x="159983" y="3337591"/>
            <a:ext cx="2728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“Making Fuel Source Out of MSW”</a:t>
            </a:r>
          </a:p>
        </p:txBody>
      </p:sp>
    </p:spTree>
    <p:extLst>
      <p:ext uri="{BB962C8B-B14F-4D97-AF65-F5344CB8AC3E}">
        <p14:creationId xmlns:p14="http://schemas.microsoft.com/office/powerpoint/2010/main" val="2216136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549817"/>
            <a:ext cx="994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 – Alternative Technology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EA3C05-0986-4B07-BBD2-DBFD33122BD8}"/>
              </a:ext>
            </a:extLst>
          </p:cNvPr>
          <p:cNvSpPr txBox="1"/>
          <p:nvPr/>
        </p:nvSpPr>
        <p:spPr>
          <a:xfrm>
            <a:off x="1224805" y="2407411"/>
            <a:ext cx="101488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Commonly practiced in Europe.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 end processing plant: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Recovers additional recyclables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Removes wet organics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16AB24-DEFE-42FB-A0D9-57D81098A461}"/>
              </a:ext>
            </a:extLst>
          </p:cNvPr>
          <p:cNvSpPr txBox="1"/>
          <p:nvPr/>
        </p:nvSpPr>
        <p:spPr>
          <a:xfrm>
            <a:off x="1421296" y="1939560"/>
            <a:ext cx="9491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MBT / Alternative Solid Fuel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EFD1FB-6E6D-4748-8DAF-4B9097BB3385}"/>
              </a:ext>
            </a:extLst>
          </p:cNvPr>
          <p:cNvSpPr txBox="1"/>
          <p:nvPr/>
        </p:nvSpPr>
        <p:spPr>
          <a:xfrm>
            <a:off x="1224805" y="4340182"/>
            <a:ext cx="10509852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50% of the inbound MSW converting into high quality solid fuel for use as a coal substitute.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Displacing coal with biogenic MSW derived solid fuel reduces GHG emission</a:t>
            </a:r>
          </a:p>
        </p:txBody>
      </p:sp>
    </p:spTree>
    <p:extLst>
      <p:ext uri="{BB962C8B-B14F-4D97-AF65-F5344CB8AC3E}">
        <p14:creationId xmlns:p14="http://schemas.microsoft.com/office/powerpoint/2010/main" val="2230045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549817"/>
            <a:ext cx="994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 – Alternative Technology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71C4C7-8E01-49CA-B279-3B1B44EA8456}"/>
              </a:ext>
            </a:extLst>
          </p:cNvPr>
          <p:cNvSpPr txBox="1"/>
          <p:nvPr/>
        </p:nvSpPr>
        <p:spPr>
          <a:xfrm>
            <a:off x="3397036" y="1939560"/>
            <a:ext cx="5397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MSW to Bio Fuels  </a:t>
            </a:r>
          </a:p>
        </p:txBody>
      </p:sp>
      <p:pic>
        <p:nvPicPr>
          <p:cNvPr id="13" name="Picture 12" descr="Enerkem's thermochemical technology platform">
            <a:extLst>
              <a:ext uri="{FF2B5EF4-FFF2-40B4-BE49-F238E27FC236}">
                <a16:creationId xmlns:a16="http://schemas.microsoft.com/office/drawing/2014/main" id="{C97CA33D-764D-4C0C-A214-74174B2B5683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14816" y="2673573"/>
            <a:ext cx="9770301" cy="384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E61B73-199F-48DC-8181-01F47FFF8860}"/>
              </a:ext>
            </a:extLst>
          </p:cNvPr>
          <p:cNvSpPr txBox="1"/>
          <p:nvPr/>
        </p:nvSpPr>
        <p:spPr>
          <a:xfrm>
            <a:off x="1259182" y="5661852"/>
            <a:ext cx="1532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FORESTRY WASTE</a:t>
            </a:r>
          </a:p>
        </p:txBody>
      </p:sp>
    </p:spTree>
    <p:extLst>
      <p:ext uri="{BB962C8B-B14F-4D97-AF65-F5344CB8AC3E}">
        <p14:creationId xmlns:p14="http://schemas.microsoft.com/office/powerpoint/2010/main" val="694078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549817"/>
            <a:ext cx="994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 – Alternative Technology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5D2F2C-101F-4798-ABC7-1659F7127B17}"/>
              </a:ext>
            </a:extLst>
          </p:cNvPr>
          <p:cNvSpPr txBox="1"/>
          <p:nvPr/>
        </p:nvSpPr>
        <p:spPr>
          <a:xfrm>
            <a:off x="1334528" y="2721301"/>
            <a:ext cx="10148828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 renewable transportation fuel (cellulosic ethanol) from MSW and forestry biomass waste.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Deschutes County is too small for an MSW only facility, but combined waste streams could be a competitive option.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could represent $400 million in private sector investment  creating hundreds of facility and forestry sector jobs.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3BE4F2-7ABF-4894-9667-0137FC532316}"/>
              </a:ext>
            </a:extLst>
          </p:cNvPr>
          <p:cNvSpPr txBox="1"/>
          <p:nvPr/>
        </p:nvSpPr>
        <p:spPr>
          <a:xfrm>
            <a:off x="1421296" y="1939560"/>
            <a:ext cx="9491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MSW / Forestry Biomass to Bio Fuels  </a:t>
            </a:r>
          </a:p>
        </p:txBody>
      </p:sp>
    </p:spTree>
    <p:extLst>
      <p:ext uri="{BB962C8B-B14F-4D97-AF65-F5344CB8AC3E}">
        <p14:creationId xmlns:p14="http://schemas.microsoft.com/office/powerpoint/2010/main" val="958742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549817"/>
            <a:ext cx="994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 – Alternative Technology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71C4C7-8E01-49CA-B279-3B1B44EA8456}"/>
              </a:ext>
            </a:extLst>
          </p:cNvPr>
          <p:cNvSpPr txBox="1"/>
          <p:nvPr/>
        </p:nvSpPr>
        <p:spPr>
          <a:xfrm>
            <a:off x="2212724" y="5885867"/>
            <a:ext cx="8071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include:	Preprocessing/ MRF</a:t>
            </a:r>
          </a:p>
          <a:p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Revenue from sale of recyclable and energy products </a:t>
            </a:r>
          </a:p>
          <a:p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Disposal of residue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682921E-4BB6-4D4B-BF1F-707E8CF68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961941"/>
              </p:ext>
            </p:extLst>
          </p:nvPr>
        </p:nvGraphicFramePr>
        <p:xfrm>
          <a:off x="1334528" y="2470558"/>
          <a:ext cx="9484290" cy="31558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59063">
                  <a:extLst>
                    <a:ext uri="{9D8B030D-6E8A-4147-A177-3AD203B41FA5}">
                      <a16:colId xmlns:a16="http://schemas.microsoft.com/office/drawing/2014/main" val="4210734388"/>
                    </a:ext>
                  </a:extLst>
                </a:gridCol>
                <a:gridCol w="3661536">
                  <a:extLst>
                    <a:ext uri="{9D8B030D-6E8A-4147-A177-3AD203B41FA5}">
                      <a16:colId xmlns:a16="http://schemas.microsoft.com/office/drawing/2014/main" val="1873321116"/>
                    </a:ext>
                  </a:extLst>
                </a:gridCol>
                <a:gridCol w="2463691">
                  <a:extLst>
                    <a:ext uri="{9D8B030D-6E8A-4147-A177-3AD203B41FA5}">
                      <a16:colId xmlns:a16="http://schemas.microsoft.com/office/drawing/2014/main" val="2104278055"/>
                    </a:ext>
                  </a:extLst>
                </a:gridCol>
              </a:tblGrid>
              <a:tr h="6959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Alternative Technology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Cost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Approximate Tipping Fee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90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Organics (AD with ASP)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$45 Million</a:t>
                      </a:r>
                    </a:p>
                    <a:p>
                      <a:pPr marL="4572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$50-$70/ton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4589709"/>
                  </a:ext>
                </a:extLst>
              </a:tr>
              <a:tr h="71831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MWP/Engineered Fuel (EF)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$50 - $100 million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$60-$70/ton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8291255"/>
                  </a:ext>
                </a:extLst>
              </a:tr>
              <a:tr h="8271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MWP/Energy Recovery (Biofuels)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$250 - $300 million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$60-$70/ton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739932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D29E3FB-5DAA-40E1-9F08-C4D6D8321F74}"/>
              </a:ext>
            </a:extLst>
          </p:cNvPr>
          <p:cNvSpPr txBox="1"/>
          <p:nvPr/>
        </p:nvSpPr>
        <p:spPr>
          <a:xfrm>
            <a:off x="3549434" y="1841763"/>
            <a:ext cx="5397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Summary</a:t>
            </a:r>
          </a:p>
        </p:txBody>
      </p:sp>
    </p:spTree>
    <p:extLst>
      <p:ext uri="{BB962C8B-B14F-4D97-AF65-F5344CB8AC3E}">
        <p14:creationId xmlns:p14="http://schemas.microsoft.com/office/powerpoint/2010/main" val="386261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549817"/>
            <a:ext cx="994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 – Alternative Technology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71C4C7-8E01-49CA-B279-3B1B44EA8456}"/>
              </a:ext>
            </a:extLst>
          </p:cNvPr>
          <p:cNvSpPr txBox="1"/>
          <p:nvPr/>
        </p:nvSpPr>
        <p:spPr>
          <a:xfrm>
            <a:off x="543905" y="2324308"/>
            <a:ext cx="113459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Certain technologies that process / convert MSW to energy sources are 	commercially viable 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Depending on local market conditions these technologies may be feasible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Price of energy ; renewable energy tax credits i.e. California; Canada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Local demand or uses for CNG;LNG</a:t>
            </a: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Cost to transport and dispose of MSW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Demand for AT is growing and anticipate the cost effectiveness will improve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All technologies will produce a residue or not accept certain waste that will need 	to be disposed in a landfill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B700CA-0AE1-4549-9117-382C3DB11840}"/>
              </a:ext>
            </a:extLst>
          </p:cNvPr>
          <p:cNvSpPr txBox="1"/>
          <p:nvPr/>
        </p:nvSpPr>
        <p:spPr>
          <a:xfrm>
            <a:off x="1470932" y="1819864"/>
            <a:ext cx="9491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  </a:t>
            </a:r>
          </a:p>
        </p:txBody>
      </p:sp>
    </p:spTree>
    <p:extLst>
      <p:ext uri="{BB962C8B-B14F-4D97-AF65-F5344CB8AC3E}">
        <p14:creationId xmlns:p14="http://schemas.microsoft.com/office/powerpoint/2010/main" val="2625472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308060"/>
            <a:ext cx="9942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 – Alternative Technology and Solid Waste Disposal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1440" y="2500653"/>
            <a:ext cx="8703647" cy="3097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Background / Existing Conditions </a:t>
            </a:r>
          </a:p>
          <a:p>
            <a:pPr marL="914400" lvl="1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Disposal System </a:t>
            </a:r>
          </a:p>
          <a:p>
            <a:pPr marL="914400" lvl="1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of Disposal </a:t>
            </a:r>
          </a:p>
          <a:p>
            <a:pPr marL="914400" lvl="1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Projections</a:t>
            </a:r>
          </a:p>
        </p:txBody>
      </p:sp>
    </p:spTree>
    <p:extLst>
      <p:ext uri="{BB962C8B-B14F-4D97-AF65-F5344CB8AC3E}">
        <p14:creationId xmlns:p14="http://schemas.microsoft.com/office/powerpoint/2010/main" val="1861449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308060"/>
            <a:ext cx="9942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 – Alternative Technology and Solid Waste Disposal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6692FB-1D6A-4E5F-873B-9B378F2A2BA3}"/>
              </a:ext>
            </a:extLst>
          </p:cNvPr>
          <p:cNvSpPr txBox="1"/>
          <p:nvPr/>
        </p:nvSpPr>
        <p:spPr>
          <a:xfrm>
            <a:off x="1910515" y="2152266"/>
            <a:ext cx="8370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Deschutes County Tonnage to Disposal Operations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35F85E3-0D45-4A5A-92B7-C090446B15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49899"/>
              </p:ext>
            </p:extLst>
          </p:nvPr>
        </p:nvGraphicFramePr>
        <p:xfrm>
          <a:off x="1097281" y="3116436"/>
          <a:ext cx="10110650" cy="2858479"/>
        </p:xfrm>
        <a:graphic>
          <a:graphicData uri="http://schemas.openxmlformats.org/drawingml/2006/table">
            <a:tbl>
              <a:tblPr firstRow="1" firstCol="1" lastRow="1" bandRow="1" bandCol="1">
                <a:tableStyleId>{3B4B98B0-60AC-42C2-AFA5-B58CD77FA1E5}</a:tableStyleId>
              </a:tblPr>
              <a:tblGrid>
                <a:gridCol w="1804225">
                  <a:extLst>
                    <a:ext uri="{9D8B030D-6E8A-4147-A177-3AD203B41FA5}">
                      <a16:colId xmlns:a16="http://schemas.microsoft.com/office/drawing/2014/main" val="2057661181"/>
                    </a:ext>
                  </a:extLst>
                </a:gridCol>
                <a:gridCol w="1708753">
                  <a:extLst>
                    <a:ext uri="{9D8B030D-6E8A-4147-A177-3AD203B41FA5}">
                      <a16:colId xmlns:a16="http://schemas.microsoft.com/office/drawing/2014/main" val="571948007"/>
                    </a:ext>
                  </a:extLst>
                </a:gridCol>
                <a:gridCol w="1708753">
                  <a:extLst>
                    <a:ext uri="{9D8B030D-6E8A-4147-A177-3AD203B41FA5}">
                      <a16:colId xmlns:a16="http://schemas.microsoft.com/office/drawing/2014/main" val="2470909838"/>
                    </a:ext>
                  </a:extLst>
                </a:gridCol>
                <a:gridCol w="1708753">
                  <a:extLst>
                    <a:ext uri="{9D8B030D-6E8A-4147-A177-3AD203B41FA5}">
                      <a16:colId xmlns:a16="http://schemas.microsoft.com/office/drawing/2014/main" val="1453327857"/>
                    </a:ext>
                  </a:extLst>
                </a:gridCol>
                <a:gridCol w="1590083">
                  <a:extLst>
                    <a:ext uri="{9D8B030D-6E8A-4147-A177-3AD203B41FA5}">
                      <a16:colId xmlns:a16="http://schemas.microsoft.com/office/drawing/2014/main" val="520872533"/>
                    </a:ext>
                  </a:extLst>
                </a:gridCol>
                <a:gridCol w="1590083">
                  <a:extLst>
                    <a:ext uri="{9D8B030D-6E8A-4147-A177-3AD203B41FA5}">
                      <a16:colId xmlns:a16="http://schemas.microsoft.com/office/drawing/2014/main" val="15713684"/>
                    </a:ext>
                  </a:extLst>
                </a:gridCol>
              </a:tblGrid>
              <a:tr h="79263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Knott Landfill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4059827"/>
                  </a:ext>
                </a:extLst>
              </a:tr>
              <a:tr h="1188945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Waste Disposed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130,615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144,981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161,081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181,326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192,000 Est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4832174"/>
                  </a:ext>
                </a:extLst>
              </a:tr>
              <a:tr h="876904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Change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11.4%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6.1%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486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454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308060"/>
            <a:ext cx="9942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 – Alternative Technology and Solid Waste Disposal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DEE638-F373-4697-BDAB-468498E944E0}"/>
              </a:ext>
            </a:extLst>
          </p:cNvPr>
          <p:cNvSpPr txBox="1"/>
          <p:nvPr/>
        </p:nvSpPr>
        <p:spPr>
          <a:xfrm>
            <a:off x="3718440" y="1890277"/>
            <a:ext cx="475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Knott Landfill Expenses 2016 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586D206-D45C-4BAA-9A13-E35626E51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188126"/>
              </p:ext>
            </p:extLst>
          </p:nvPr>
        </p:nvGraphicFramePr>
        <p:xfrm>
          <a:off x="2192055" y="2513592"/>
          <a:ext cx="7540668" cy="415025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483943">
                  <a:extLst>
                    <a:ext uri="{9D8B030D-6E8A-4147-A177-3AD203B41FA5}">
                      <a16:colId xmlns:a16="http://schemas.microsoft.com/office/drawing/2014/main" val="553423721"/>
                    </a:ext>
                  </a:extLst>
                </a:gridCol>
                <a:gridCol w="2056725">
                  <a:extLst>
                    <a:ext uri="{9D8B030D-6E8A-4147-A177-3AD203B41FA5}">
                      <a16:colId xmlns:a16="http://schemas.microsoft.com/office/drawing/2014/main" val="708546805"/>
                    </a:ext>
                  </a:extLst>
                </a:gridCol>
              </a:tblGrid>
              <a:tr h="4645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Knott Landfill Operating Expenses 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(Actual)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4667669"/>
                  </a:ext>
                </a:extLst>
              </a:tr>
              <a:tr h="4645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Operations </a:t>
                      </a:r>
                      <a:endParaRPr 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$ 2,662,000</a:t>
                      </a:r>
                      <a:endParaRPr 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8392738"/>
                  </a:ext>
                </a:extLst>
              </a:tr>
              <a:tr h="4645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Fees and Permits (DEQ) / Insurance </a:t>
                      </a:r>
                      <a:endParaRPr 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$ 400,000</a:t>
                      </a:r>
                      <a:endParaRPr 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1163044"/>
                  </a:ext>
                </a:extLst>
              </a:tr>
              <a:tr h="43406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 to Funds</a:t>
                      </a:r>
                      <a:endParaRPr 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$ 2,500,000</a:t>
                      </a:r>
                      <a:endParaRPr 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3888893"/>
                  </a:ext>
                </a:extLst>
              </a:tr>
              <a:tr h="464524"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Reserves </a:t>
                      </a:r>
                      <a:endParaRPr 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5857511"/>
                  </a:ext>
                </a:extLst>
              </a:tr>
              <a:tr h="464524"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 Reserves </a:t>
                      </a:r>
                      <a:endParaRPr 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0333614"/>
                  </a:ext>
                </a:extLst>
              </a:tr>
              <a:tr h="464524">
                <a:tc>
                  <a:txBody>
                    <a:bodyPr/>
                    <a:lstStyle/>
                    <a:p>
                      <a:pPr marL="342900" lvl="0" indent="-342900">
                        <a:buFont typeface="Calibri" panose="020F0502020204030204" pitchFamily="34" charset="0"/>
                        <a:buChar char="-"/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Closure and Post Closure </a:t>
                      </a:r>
                      <a:endParaRPr 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4772823"/>
                  </a:ext>
                </a:extLst>
              </a:tr>
              <a:tr h="4645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Contingency (7%) </a:t>
                      </a:r>
                      <a:endParaRPr 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$ 400,000</a:t>
                      </a:r>
                      <a:endParaRPr lang="en-US" sz="2000" b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3991965"/>
                  </a:ext>
                </a:extLst>
              </a:tr>
              <a:tr h="4645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Annual Operating Expenses 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$ 5,962,000</a:t>
                      </a:r>
                      <a:endParaRPr lang="en-US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908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082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308060"/>
            <a:ext cx="9942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 – Alternative Technology and Solid Waste Disposal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930125-CEAD-441F-8155-98D9D7C08D20}"/>
              </a:ext>
            </a:extLst>
          </p:cNvPr>
          <p:cNvSpPr txBox="1"/>
          <p:nvPr/>
        </p:nvSpPr>
        <p:spPr>
          <a:xfrm>
            <a:off x="2936458" y="2028304"/>
            <a:ext cx="622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Disposal / Ton Cost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ABBC138-B522-40CD-BEB3-1076D1A24D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742895"/>
              </p:ext>
            </p:extLst>
          </p:nvPr>
        </p:nvGraphicFramePr>
        <p:xfrm>
          <a:off x="1929008" y="2723671"/>
          <a:ext cx="8242127" cy="310093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110289">
                  <a:extLst>
                    <a:ext uri="{9D8B030D-6E8A-4147-A177-3AD203B41FA5}">
                      <a16:colId xmlns:a16="http://schemas.microsoft.com/office/drawing/2014/main" val="1926949862"/>
                    </a:ext>
                  </a:extLst>
                </a:gridCol>
                <a:gridCol w="1048707">
                  <a:extLst>
                    <a:ext uri="{9D8B030D-6E8A-4147-A177-3AD203B41FA5}">
                      <a16:colId xmlns:a16="http://schemas.microsoft.com/office/drawing/2014/main" val="129078969"/>
                    </a:ext>
                  </a:extLst>
                </a:gridCol>
                <a:gridCol w="1790205">
                  <a:extLst>
                    <a:ext uri="{9D8B030D-6E8A-4147-A177-3AD203B41FA5}">
                      <a16:colId xmlns:a16="http://schemas.microsoft.com/office/drawing/2014/main" val="247743317"/>
                    </a:ext>
                  </a:extLst>
                </a:gridCol>
                <a:gridCol w="1292926">
                  <a:extLst>
                    <a:ext uri="{9D8B030D-6E8A-4147-A177-3AD203B41FA5}">
                      <a16:colId xmlns:a16="http://schemas.microsoft.com/office/drawing/2014/main" val="2751459722"/>
                    </a:ext>
                  </a:extLst>
                </a:gridCol>
              </a:tblGrid>
              <a:tr h="82984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Annual Operating Expenses 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$ 6,000,000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$/ Ton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5689619"/>
                  </a:ext>
                </a:extLst>
              </a:tr>
              <a:tr h="7105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Waste Disposed  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$ 161,000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$37.27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6144672"/>
                  </a:ext>
                </a:extLst>
              </a:tr>
              <a:tr h="738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Waste Disposed 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$ 181,000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$33.15</a:t>
                      </a:r>
                      <a:endParaRPr lang="en-US" sz="2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9254724"/>
                  </a:ext>
                </a:extLst>
              </a:tr>
              <a:tr h="822052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Disposal Cost 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$ 35.21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0608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428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308060"/>
            <a:ext cx="9942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 – Alternative Technology and Solid Waste Disposal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9AA78E-A259-4F04-90CE-FE6B6CAA78AD}"/>
              </a:ext>
            </a:extLst>
          </p:cNvPr>
          <p:cNvSpPr txBox="1"/>
          <p:nvPr/>
        </p:nvSpPr>
        <p:spPr>
          <a:xfrm>
            <a:off x="1353108" y="1796069"/>
            <a:ext cx="9485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Deschutes County Waste Disposal Projections (Conservative Approach) </a:t>
            </a:r>
          </a:p>
          <a:p>
            <a:pPr algn="ctr"/>
            <a:endParaRPr lang="en-US" sz="2000" b="1" u="sng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380BEDB-2846-4865-8D38-EF0C3D4FC1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848567"/>
              </p:ext>
            </p:extLst>
          </p:nvPr>
        </p:nvGraphicFramePr>
        <p:xfrm>
          <a:off x="1114816" y="2196179"/>
          <a:ext cx="9770303" cy="4636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2662">
                  <a:extLst>
                    <a:ext uri="{9D8B030D-6E8A-4147-A177-3AD203B41FA5}">
                      <a16:colId xmlns:a16="http://schemas.microsoft.com/office/drawing/2014/main" val="790024456"/>
                    </a:ext>
                  </a:extLst>
                </a:gridCol>
                <a:gridCol w="1397003">
                  <a:extLst>
                    <a:ext uri="{9D8B030D-6E8A-4147-A177-3AD203B41FA5}">
                      <a16:colId xmlns:a16="http://schemas.microsoft.com/office/drawing/2014/main" val="3410121923"/>
                    </a:ext>
                  </a:extLst>
                </a:gridCol>
                <a:gridCol w="1295660">
                  <a:extLst>
                    <a:ext uri="{9D8B030D-6E8A-4147-A177-3AD203B41FA5}">
                      <a16:colId xmlns:a16="http://schemas.microsoft.com/office/drawing/2014/main" val="1757394989"/>
                    </a:ext>
                  </a:extLst>
                </a:gridCol>
                <a:gridCol w="1786029">
                  <a:extLst>
                    <a:ext uri="{9D8B030D-6E8A-4147-A177-3AD203B41FA5}">
                      <a16:colId xmlns:a16="http://schemas.microsoft.com/office/drawing/2014/main" val="1820047256"/>
                    </a:ext>
                  </a:extLst>
                </a:gridCol>
                <a:gridCol w="1375208">
                  <a:extLst>
                    <a:ext uri="{9D8B030D-6E8A-4147-A177-3AD203B41FA5}">
                      <a16:colId xmlns:a16="http://schemas.microsoft.com/office/drawing/2014/main" val="1234769417"/>
                    </a:ext>
                  </a:extLst>
                </a:gridCol>
                <a:gridCol w="1528857">
                  <a:extLst>
                    <a:ext uri="{9D8B030D-6E8A-4147-A177-3AD203B41FA5}">
                      <a16:colId xmlns:a16="http://schemas.microsoft.com/office/drawing/2014/main" val="2772876000"/>
                    </a:ext>
                  </a:extLst>
                </a:gridCol>
                <a:gridCol w="1504884">
                  <a:extLst>
                    <a:ext uri="{9D8B030D-6E8A-4147-A177-3AD203B41FA5}">
                      <a16:colId xmlns:a16="http://schemas.microsoft.com/office/drawing/2014/main" val="499981040"/>
                    </a:ext>
                  </a:extLst>
                </a:gridCol>
              </a:tblGrid>
              <a:tr h="6504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Capita (will decline to 2,800 Lb / Cap / Yr) 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Waste Generated (tons)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Waste Recycled (tons)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Recovery Rate (33%)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Waste Disposed (tons)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8274158"/>
                  </a:ext>
                </a:extLst>
              </a:tr>
              <a:tr h="2491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170,606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2,663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227,333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83,381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36.7%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143,952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2451882"/>
                  </a:ext>
                </a:extLst>
              </a:tr>
              <a:tr h="2491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174,701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2,727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240,844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79,757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33.1%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161,087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5503494"/>
                  </a:ext>
                </a:extLst>
              </a:tr>
              <a:tr h="2491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178,893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3,022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270,326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89,000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32.9%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181,326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98017211"/>
                  </a:ext>
                </a:extLst>
              </a:tr>
              <a:tr h="2491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183,187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274,780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90,677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33.0%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184,103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36742498"/>
                  </a:ext>
                </a:extLst>
              </a:tr>
              <a:tr h="2491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187,583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281,375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92,854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33.0%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188,521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62617725"/>
                  </a:ext>
                </a:extLst>
              </a:tr>
              <a:tr h="2491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190,734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286,101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94,413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33.0%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191,688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94582157"/>
                  </a:ext>
                </a:extLst>
              </a:tr>
              <a:tr h="2491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194,739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292,109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96,396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33.0%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195,713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9537526"/>
                  </a:ext>
                </a:extLst>
              </a:tr>
              <a:tr h="2491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198,829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298,243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98,420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33.0%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199,823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49466035"/>
                  </a:ext>
                </a:extLst>
              </a:tr>
              <a:tr h="2491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203,004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294,356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97,138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33.0%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197,219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30288674"/>
                  </a:ext>
                </a:extLst>
              </a:tr>
              <a:tr h="2491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207,267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300,538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99,177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33.0%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201,360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97704419"/>
                  </a:ext>
                </a:extLst>
              </a:tr>
              <a:tr h="2491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210,826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305,698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100,880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33.0%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204,817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27963295"/>
                  </a:ext>
                </a:extLst>
              </a:tr>
              <a:tr h="2491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214,832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300,764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99,252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33.0%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201,512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63944513"/>
                  </a:ext>
                </a:extLst>
              </a:tr>
              <a:tr h="2491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218,913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306,479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101,138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33.0%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205,341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02242305"/>
                  </a:ext>
                </a:extLst>
              </a:tr>
              <a:tr h="2491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223,073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312,302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103,060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33.0%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209,242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67004022"/>
                  </a:ext>
                </a:extLst>
              </a:tr>
              <a:tr h="2491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227,311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318,236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105,018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33.0%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213,218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62186035"/>
                  </a:ext>
                </a:extLst>
              </a:tr>
              <a:tr h="2491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230,412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322,577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106,450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33.0%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216,126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43738163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0851B62D-B4BE-45C2-B841-004150CA707F}"/>
              </a:ext>
            </a:extLst>
          </p:cNvPr>
          <p:cNvSpPr/>
          <p:nvPr/>
        </p:nvSpPr>
        <p:spPr>
          <a:xfrm>
            <a:off x="3344449" y="3050373"/>
            <a:ext cx="1377863" cy="33629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97EC94-226D-46CB-9E93-0494895155D9}"/>
              </a:ext>
            </a:extLst>
          </p:cNvPr>
          <p:cNvSpPr/>
          <p:nvPr/>
        </p:nvSpPr>
        <p:spPr>
          <a:xfrm>
            <a:off x="7868432" y="3050373"/>
            <a:ext cx="1377863" cy="33629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2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4" y="-5315823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1871" y="308060"/>
            <a:ext cx="9942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 – Alternative Technology and Solid Waste Disposal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4BC18B-C302-418F-B484-F25884E5F4CB}"/>
              </a:ext>
            </a:extLst>
          </p:cNvPr>
          <p:cNvSpPr txBox="1"/>
          <p:nvPr/>
        </p:nvSpPr>
        <p:spPr>
          <a:xfrm>
            <a:off x="137786" y="2867143"/>
            <a:ext cx="397283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Projected Waste Disposed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 TPY – 20 Yrs.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250,000 TPY – 20 Yrs.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CBDF9FD-1C3A-46F4-8198-0E836B301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743636"/>
              </p:ext>
            </p:extLst>
          </p:nvPr>
        </p:nvGraphicFramePr>
        <p:xfrm>
          <a:off x="4110624" y="1441666"/>
          <a:ext cx="4922729" cy="52997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5211">
                  <a:extLst>
                    <a:ext uri="{9D8B030D-6E8A-4147-A177-3AD203B41FA5}">
                      <a16:colId xmlns:a16="http://schemas.microsoft.com/office/drawing/2014/main" val="996384538"/>
                    </a:ext>
                  </a:extLst>
                </a:gridCol>
                <a:gridCol w="2797518">
                  <a:extLst>
                    <a:ext uri="{9D8B030D-6E8A-4147-A177-3AD203B41FA5}">
                      <a16:colId xmlns:a16="http://schemas.microsoft.com/office/drawing/2014/main" val="3692375745"/>
                    </a:ext>
                  </a:extLst>
                </a:gridCol>
              </a:tblGrid>
              <a:tr h="290559"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 Disposal Rates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802019"/>
                  </a:ext>
                </a:extLst>
              </a:tr>
              <a:tr h="209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216,126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9763802"/>
                  </a:ext>
                </a:extLst>
              </a:tr>
              <a:tr h="209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2031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220,020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4658505"/>
                  </a:ext>
                </a:extLst>
              </a:tr>
              <a:tr h="209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2032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223,983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3382333"/>
                  </a:ext>
                </a:extLst>
              </a:tr>
              <a:tr h="209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2033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228,018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2501348"/>
                  </a:ext>
                </a:extLst>
              </a:tr>
              <a:tr h="209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2034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232,125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1141546"/>
                  </a:ext>
                </a:extLst>
              </a:tr>
              <a:tr h="209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2035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233,597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6101726"/>
                  </a:ext>
                </a:extLst>
              </a:tr>
              <a:tr h="209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2036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237,185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9476353"/>
                  </a:ext>
                </a:extLst>
              </a:tr>
              <a:tr h="209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2037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240,829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9696634"/>
                  </a:ext>
                </a:extLst>
              </a:tr>
              <a:tr h="209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2038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244,528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3927959"/>
                  </a:ext>
                </a:extLst>
              </a:tr>
              <a:tr h="209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2039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248,285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4805631"/>
                  </a:ext>
                </a:extLst>
              </a:tr>
              <a:tr h="209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2040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251,195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2565080"/>
                  </a:ext>
                </a:extLst>
              </a:tr>
              <a:tr h="209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2041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254,711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4514942"/>
                  </a:ext>
                </a:extLst>
              </a:tr>
              <a:tr h="209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2042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258,277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7854808"/>
                  </a:ext>
                </a:extLst>
              </a:tr>
              <a:tr h="209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2043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261,893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9876463"/>
                  </a:ext>
                </a:extLst>
              </a:tr>
              <a:tr h="209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2044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265,560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5206410"/>
                  </a:ext>
                </a:extLst>
              </a:tr>
              <a:tr h="209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2045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268,182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8457199"/>
                  </a:ext>
                </a:extLst>
              </a:tr>
              <a:tr h="209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2046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271,668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0252269"/>
                  </a:ext>
                </a:extLst>
              </a:tr>
              <a:tr h="209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2047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275,200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1170573"/>
                  </a:ext>
                </a:extLst>
              </a:tr>
              <a:tr h="209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2048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278,777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7321888"/>
                  </a:ext>
                </a:extLst>
              </a:tr>
              <a:tr h="209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2049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282,401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6081400"/>
                  </a:ext>
                </a:extLst>
              </a:tr>
              <a:tr h="209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4,992,561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611106"/>
                  </a:ext>
                </a:extLst>
              </a:tr>
              <a:tr h="2099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249,628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971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819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B335-F33A-4819-8F15-7316C6A8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35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lowchart: Delay 7">
            <a:extLst>
              <a:ext uri="{FF2B5EF4-FFF2-40B4-BE49-F238E27FC236}">
                <a16:creationId xmlns:a16="http://schemas.microsoft.com/office/drawing/2014/main" id="{278C88CD-60C0-484B-96AF-6358126ECAB5}"/>
              </a:ext>
            </a:extLst>
          </p:cNvPr>
          <p:cNvSpPr/>
          <p:nvPr/>
        </p:nvSpPr>
        <p:spPr>
          <a:xfrm rot="5400000">
            <a:off x="5855041" y="-4520511"/>
            <a:ext cx="1816447" cy="10857472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76F489ED-11D6-4ACD-9F60-B5A9492D7959}"/>
              </a:ext>
            </a:extLst>
          </p:cNvPr>
          <p:cNvSpPr/>
          <p:nvPr/>
        </p:nvSpPr>
        <p:spPr>
          <a:xfrm rot="5400000">
            <a:off x="5319223" y="-5316450"/>
            <a:ext cx="1553555" cy="12192000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" descr="Image result for deschutes County">
            <a:extLst>
              <a:ext uri="{FF2B5EF4-FFF2-40B4-BE49-F238E27FC236}">
                <a16:creationId xmlns:a16="http://schemas.microsoft.com/office/drawing/2014/main" id="{BCD184FA-5143-46A8-ABD1-57D00C35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5" y="96205"/>
            <a:ext cx="1696961" cy="155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D6632-8603-48C8-97AE-7A1D3243A07D}"/>
              </a:ext>
            </a:extLst>
          </p:cNvPr>
          <p:cNvSpPr txBox="1"/>
          <p:nvPr/>
        </p:nvSpPr>
        <p:spPr>
          <a:xfrm>
            <a:off x="1798135" y="456384"/>
            <a:ext cx="10393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6 – Alternative Technology (AT)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D3BC7C-4473-4B95-8FDD-3D268A12DF11}"/>
              </a:ext>
            </a:extLst>
          </p:cNvPr>
          <p:cNvSpPr txBox="1"/>
          <p:nvPr/>
        </p:nvSpPr>
        <p:spPr>
          <a:xfrm>
            <a:off x="4417117" y="1900184"/>
            <a:ext cx="3357766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AT’s?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D2705D-24EB-4597-B78B-D8E4A155D92C}"/>
              </a:ext>
            </a:extLst>
          </p:cNvPr>
          <p:cNvSpPr txBox="1"/>
          <p:nvPr/>
        </p:nvSpPr>
        <p:spPr>
          <a:xfrm>
            <a:off x="1944919" y="2993883"/>
            <a:ext cx="96366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 designed to Convert / Extract Resources from Municipal Waste Streams</a:t>
            </a: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“Treat Waste as a Resource”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 Sustainable Materials Management</a:t>
            </a:r>
          </a:p>
        </p:txBody>
      </p:sp>
    </p:spTree>
    <p:extLst>
      <p:ext uri="{BB962C8B-B14F-4D97-AF65-F5344CB8AC3E}">
        <p14:creationId xmlns:p14="http://schemas.microsoft.com/office/powerpoint/2010/main" val="3744806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1286</Words>
  <Application>Microsoft Office PowerPoint</Application>
  <PresentationFormat>Widescreen</PresentationFormat>
  <Paragraphs>385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Drennen</dc:creator>
  <cp:lastModifiedBy>Doug Drennen</cp:lastModifiedBy>
  <cp:revision>52</cp:revision>
  <cp:lastPrinted>2018-09-18T18:05:01Z</cp:lastPrinted>
  <dcterms:created xsi:type="dcterms:W3CDTF">2018-09-17T19:56:51Z</dcterms:created>
  <dcterms:modified xsi:type="dcterms:W3CDTF">2018-09-25T18:42:42Z</dcterms:modified>
</cp:coreProperties>
</file>