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0" r:id="rId2"/>
    <p:sldId id="293" r:id="rId3"/>
    <p:sldId id="291" r:id="rId4"/>
    <p:sldId id="292" r:id="rId5"/>
    <p:sldId id="259" r:id="rId6"/>
    <p:sldId id="310" r:id="rId7"/>
    <p:sldId id="315" r:id="rId8"/>
    <p:sldId id="295" r:id="rId9"/>
    <p:sldId id="296" r:id="rId10"/>
    <p:sldId id="298" r:id="rId11"/>
    <p:sldId id="289" r:id="rId12"/>
    <p:sldId id="300" r:id="rId13"/>
    <p:sldId id="299" r:id="rId14"/>
    <p:sldId id="301" r:id="rId15"/>
    <p:sldId id="276" r:id="rId16"/>
    <p:sldId id="303" r:id="rId17"/>
    <p:sldId id="277" r:id="rId18"/>
    <p:sldId id="273" r:id="rId19"/>
    <p:sldId id="279" r:id="rId20"/>
    <p:sldId id="304" r:id="rId21"/>
    <p:sldId id="305" r:id="rId22"/>
    <p:sldId id="306" r:id="rId23"/>
    <p:sldId id="307" r:id="rId24"/>
    <p:sldId id="309" r:id="rId25"/>
    <p:sldId id="308" r:id="rId26"/>
    <p:sldId id="287" r:id="rId27"/>
    <p:sldId id="311" r:id="rId28"/>
    <p:sldId id="312" r:id="rId29"/>
    <p:sldId id="313" r:id="rId30"/>
    <p:sldId id="31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32" autoAdjust="0"/>
    <p:restoredTop sz="86350" autoAdjust="0"/>
  </p:normalViewPr>
  <p:slideViewPr>
    <p:cSldViewPr snapToGrid="0">
      <p:cViewPr varScale="1">
        <p:scale>
          <a:sx n="62" d="100"/>
          <a:sy n="62" d="100"/>
        </p:scale>
        <p:origin x="258" y="78"/>
      </p:cViewPr>
      <p:guideLst>
        <p:guide orient="horz" pos="2160"/>
        <p:guide pos="3840"/>
      </p:guideLst>
    </p:cSldViewPr>
  </p:slideViewPr>
  <p:outlineViewPr>
    <p:cViewPr>
      <p:scale>
        <a:sx n="33" d="100"/>
        <a:sy n="33" d="100"/>
      </p:scale>
      <p:origin x="0" y="-9390"/>
    </p:cViewPr>
  </p:outlineViewPr>
  <p:notesTextViewPr>
    <p:cViewPr>
      <p:scale>
        <a:sx n="1" d="1"/>
        <a:sy n="1" d="1"/>
      </p:scale>
      <p:origin x="0" y="0"/>
    </p:cViewPr>
  </p:notesTextViewPr>
  <p:sorterViewPr>
    <p:cViewPr>
      <p:scale>
        <a:sx n="70" d="100"/>
        <a:sy n="70" d="100"/>
      </p:scale>
      <p:origin x="0" y="-11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454750-D63F-44C2-BAB8-0BCA6BF6F719}" type="datetimeFigureOut">
              <a:rPr lang="en-US" smtClean="0"/>
              <a:t>3/27/2018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0935E-3DA9-4378-B438-CC2B37D46561}" type="slidenum">
              <a:rPr lang="en-US" smtClean="0"/>
              <a:t>‹#›</a:t>
            </a:fld>
            <a:endParaRPr lang="en-US" dirty="0"/>
          </a:p>
        </p:txBody>
      </p:sp>
    </p:spTree>
    <p:extLst>
      <p:ext uri="{BB962C8B-B14F-4D97-AF65-F5344CB8AC3E}">
        <p14:creationId xmlns:p14="http://schemas.microsoft.com/office/powerpoint/2010/main" val="3688553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Analysis Recap</a:t>
            </a:r>
          </a:p>
          <a:p>
            <a:pPr lvl="0"/>
            <a:r>
              <a:rPr lang="en-US" sz="1200" b="1" i="1" kern="1200" dirty="0">
                <a:solidFill>
                  <a:schemeClr val="tx1"/>
                </a:solidFill>
                <a:effectLst/>
                <a:latin typeface="+mn-lt"/>
                <a:ea typeface="+mn-ea"/>
                <a:cs typeface="+mn-cs"/>
              </a:rPr>
              <a:t>To provide an integrated solid waste management system</a:t>
            </a:r>
            <a:r>
              <a:rPr lang="en-US" sz="1200" kern="1200" dirty="0">
                <a:solidFill>
                  <a:schemeClr val="tx1"/>
                </a:solidFill>
                <a:effectLst/>
                <a:latin typeface="+mn-lt"/>
                <a:ea typeface="+mn-ea"/>
                <a:cs typeface="+mn-cs"/>
              </a:rPr>
              <a:t> that addresses an effective combination of strategies and programs guided by the hierarchy adopted by the state to first, reduce waste at the source; second, to reuse and recycle materials; third, to compost; fourth, to recover energy, and last, to dispose of waste in landfills. </a:t>
            </a:r>
          </a:p>
          <a:p>
            <a:pPr lvl="0"/>
            <a:r>
              <a:rPr lang="en-US" sz="1200" b="1" i="1" kern="1200" dirty="0">
                <a:solidFill>
                  <a:schemeClr val="tx1"/>
                </a:solidFill>
                <a:effectLst/>
                <a:latin typeface="+mn-lt"/>
                <a:ea typeface="+mn-ea"/>
                <a:cs typeface="+mn-cs"/>
              </a:rPr>
              <a:t>To continue educating consumers to promote practices and methods to reduce the long-term per capita waste generation rate</a:t>
            </a:r>
            <a:r>
              <a:rPr lang="en-US" sz="1200" kern="1200" dirty="0">
                <a:solidFill>
                  <a:schemeClr val="tx1"/>
                </a:solidFill>
                <a:effectLst/>
                <a:latin typeface="+mn-lt"/>
                <a:ea typeface="+mn-ea"/>
                <a:cs typeface="+mn-cs"/>
              </a:rPr>
              <a:t> and seek, through community outreach, a cooperative approach to assume individual responsibility to reduce waste.</a:t>
            </a:r>
          </a:p>
          <a:p>
            <a:pPr lvl="0"/>
            <a:r>
              <a:rPr lang="en-US" sz="1200" kern="1200" dirty="0">
                <a:solidFill>
                  <a:schemeClr val="tx1"/>
                </a:solidFill>
                <a:effectLst/>
                <a:latin typeface="+mn-lt"/>
                <a:ea typeface="+mn-ea"/>
                <a:cs typeface="+mn-cs"/>
              </a:rPr>
              <a:t>To develop programs and support implementation of system improvements that seek to ensure materials recovered from the waste stream </a:t>
            </a:r>
            <a:r>
              <a:rPr lang="en-US" sz="1200" b="1" i="1" kern="1200" dirty="0">
                <a:solidFill>
                  <a:schemeClr val="tx1"/>
                </a:solidFill>
                <a:effectLst/>
                <a:latin typeface="+mn-lt"/>
                <a:ea typeface="+mn-ea"/>
                <a:cs typeface="+mn-cs"/>
              </a:rPr>
              <a:t>attain the highest and best use and are recycled</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To develop a solid waste system that is based on </a:t>
            </a:r>
            <a:r>
              <a:rPr lang="en-US" sz="1200" b="1" i="1" kern="1200" dirty="0">
                <a:solidFill>
                  <a:schemeClr val="tx1"/>
                </a:solidFill>
                <a:effectLst/>
                <a:latin typeface="+mn-lt"/>
                <a:ea typeface="+mn-ea"/>
                <a:cs typeface="+mn-cs"/>
              </a:rPr>
              <a:t>sound financial principles, provides cost effective services and maintains rate stability over a long term</a:t>
            </a:r>
            <a:r>
              <a:rPr lang="en-US" sz="1200" kern="1200" dirty="0">
                <a:solidFill>
                  <a:schemeClr val="tx1"/>
                </a:solidFill>
                <a:effectLst/>
                <a:latin typeface="+mn-lt"/>
                <a:ea typeface="+mn-ea"/>
                <a:cs typeface="+mn-cs"/>
              </a:rPr>
              <a:t>, while allocating costs equitably to all users.</a:t>
            </a:r>
          </a:p>
          <a:p>
            <a:pPr lvl="0"/>
            <a:r>
              <a:rPr lang="en-US" sz="1200" b="1" i="1" kern="1200" dirty="0">
                <a:solidFill>
                  <a:schemeClr val="tx1"/>
                </a:solidFill>
                <a:effectLst/>
                <a:latin typeface="+mn-lt"/>
                <a:ea typeface="+mn-ea"/>
                <a:cs typeface="+mn-cs"/>
              </a:rPr>
              <a:t>To maintain system flexibility to respond to changes</a:t>
            </a:r>
            <a:r>
              <a:rPr lang="en-US" sz="1200" kern="1200" dirty="0">
                <a:solidFill>
                  <a:schemeClr val="tx1"/>
                </a:solidFill>
                <a:effectLst/>
                <a:latin typeface="+mn-lt"/>
                <a:ea typeface="+mn-ea"/>
                <a:cs typeface="+mn-cs"/>
              </a:rPr>
              <a:t> in waste stream composition, waste management technologies, public preferences, new laws and changing circumstances.</a:t>
            </a:r>
          </a:p>
        </p:txBody>
      </p:sp>
      <p:sp>
        <p:nvSpPr>
          <p:cNvPr id="4" name="Slide Number Placeholder 3"/>
          <p:cNvSpPr>
            <a:spLocks noGrp="1"/>
          </p:cNvSpPr>
          <p:nvPr>
            <p:ph type="sldNum" sz="quarter" idx="10"/>
          </p:nvPr>
        </p:nvSpPr>
        <p:spPr/>
        <p:txBody>
          <a:bodyPr/>
          <a:lstStyle/>
          <a:p>
            <a:fld id="{8310935E-3DA9-4378-B438-CC2B37D46561}" type="slidenum">
              <a:rPr lang="en-US" smtClean="0"/>
              <a:t>3</a:t>
            </a:fld>
            <a:endParaRPr lang="en-US" dirty="0"/>
          </a:p>
        </p:txBody>
      </p:sp>
    </p:spTree>
    <p:extLst>
      <p:ext uri="{BB962C8B-B14F-4D97-AF65-F5344CB8AC3E}">
        <p14:creationId xmlns:p14="http://schemas.microsoft.com/office/powerpoint/2010/main" val="282694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Analysis Recap</a:t>
            </a:r>
          </a:p>
          <a:p>
            <a:pPr lvl="0"/>
            <a:r>
              <a:rPr lang="en-US" sz="1200" b="1" i="1" kern="1200" dirty="0">
                <a:solidFill>
                  <a:schemeClr val="tx1"/>
                </a:solidFill>
                <a:effectLst/>
                <a:latin typeface="+mn-lt"/>
                <a:ea typeface="+mn-ea"/>
                <a:cs typeface="+mn-cs"/>
              </a:rPr>
              <a:t>To provide an integrated solid waste management system</a:t>
            </a:r>
            <a:r>
              <a:rPr lang="en-US" sz="1200" kern="1200" dirty="0">
                <a:solidFill>
                  <a:schemeClr val="tx1"/>
                </a:solidFill>
                <a:effectLst/>
                <a:latin typeface="+mn-lt"/>
                <a:ea typeface="+mn-ea"/>
                <a:cs typeface="+mn-cs"/>
              </a:rPr>
              <a:t> that addresses an effective combination of strategies and programs guided by the hierarchy adopted by the state to first, reduce waste at the source; second, to reuse and recycle materials; third, to compost; fourth, to recover energy, and last, to dispose of waste in landfills. </a:t>
            </a:r>
          </a:p>
          <a:p>
            <a:pPr lvl="0"/>
            <a:r>
              <a:rPr lang="en-US" sz="1200" b="1" i="1" kern="1200" dirty="0">
                <a:solidFill>
                  <a:schemeClr val="tx1"/>
                </a:solidFill>
                <a:effectLst/>
                <a:latin typeface="+mn-lt"/>
                <a:ea typeface="+mn-ea"/>
                <a:cs typeface="+mn-cs"/>
              </a:rPr>
              <a:t>To continue educating consumers to promote practices and methods to reduce the long-term per capita waste generation rate</a:t>
            </a:r>
            <a:r>
              <a:rPr lang="en-US" sz="1200" kern="1200" dirty="0">
                <a:solidFill>
                  <a:schemeClr val="tx1"/>
                </a:solidFill>
                <a:effectLst/>
                <a:latin typeface="+mn-lt"/>
                <a:ea typeface="+mn-ea"/>
                <a:cs typeface="+mn-cs"/>
              </a:rPr>
              <a:t> and seek, through community outreach, a cooperative approach to assume individual responsibility to reduce waste.</a:t>
            </a:r>
          </a:p>
          <a:p>
            <a:pPr lvl="0"/>
            <a:r>
              <a:rPr lang="en-US" sz="1200" kern="1200" dirty="0">
                <a:solidFill>
                  <a:schemeClr val="tx1"/>
                </a:solidFill>
                <a:effectLst/>
                <a:latin typeface="+mn-lt"/>
                <a:ea typeface="+mn-ea"/>
                <a:cs typeface="+mn-cs"/>
              </a:rPr>
              <a:t>To develop programs and support implementation of system improvements that seek to ensure materials recovered from the waste stream </a:t>
            </a:r>
            <a:r>
              <a:rPr lang="en-US" sz="1200" b="1" i="1" kern="1200" dirty="0">
                <a:solidFill>
                  <a:schemeClr val="tx1"/>
                </a:solidFill>
                <a:effectLst/>
                <a:latin typeface="+mn-lt"/>
                <a:ea typeface="+mn-ea"/>
                <a:cs typeface="+mn-cs"/>
              </a:rPr>
              <a:t>attain the highest and best use and are recycled</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To develop a solid waste system that is based on </a:t>
            </a:r>
            <a:r>
              <a:rPr lang="en-US" sz="1200" b="1" i="1" kern="1200" dirty="0">
                <a:solidFill>
                  <a:schemeClr val="tx1"/>
                </a:solidFill>
                <a:effectLst/>
                <a:latin typeface="+mn-lt"/>
                <a:ea typeface="+mn-ea"/>
                <a:cs typeface="+mn-cs"/>
              </a:rPr>
              <a:t>sound financial principles, provides cost effective services and maintains rate stability over a long term</a:t>
            </a:r>
            <a:r>
              <a:rPr lang="en-US" sz="1200" kern="1200" dirty="0">
                <a:solidFill>
                  <a:schemeClr val="tx1"/>
                </a:solidFill>
                <a:effectLst/>
                <a:latin typeface="+mn-lt"/>
                <a:ea typeface="+mn-ea"/>
                <a:cs typeface="+mn-cs"/>
              </a:rPr>
              <a:t>, while allocating costs equitably to all users.</a:t>
            </a:r>
          </a:p>
          <a:p>
            <a:pPr lvl="0"/>
            <a:r>
              <a:rPr lang="en-US" sz="1200" b="1" i="1" kern="1200" dirty="0">
                <a:solidFill>
                  <a:schemeClr val="tx1"/>
                </a:solidFill>
                <a:effectLst/>
                <a:latin typeface="+mn-lt"/>
                <a:ea typeface="+mn-ea"/>
                <a:cs typeface="+mn-cs"/>
              </a:rPr>
              <a:t>To maintain system flexibility to respond to changes</a:t>
            </a:r>
            <a:r>
              <a:rPr lang="en-US" sz="1200" kern="1200" dirty="0">
                <a:solidFill>
                  <a:schemeClr val="tx1"/>
                </a:solidFill>
                <a:effectLst/>
                <a:latin typeface="+mn-lt"/>
                <a:ea typeface="+mn-ea"/>
                <a:cs typeface="+mn-cs"/>
              </a:rPr>
              <a:t> in waste stream composition, waste management technologies, public preferences, new laws and changing circumstances.</a:t>
            </a:r>
          </a:p>
        </p:txBody>
      </p:sp>
      <p:sp>
        <p:nvSpPr>
          <p:cNvPr id="4" name="Slide Number Placeholder 3"/>
          <p:cNvSpPr>
            <a:spLocks noGrp="1"/>
          </p:cNvSpPr>
          <p:nvPr>
            <p:ph type="sldNum" sz="quarter" idx="10"/>
          </p:nvPr>
        </p:nvSpPr>
        <p:spPr/>
        <p:txBody>
          <a:bodyPr/>
          <a:lstStyle/>
          <a:p>
            <a:fld id="{8310935E-3DA9-4378-B438-CC2B37D46561}" type="slidenum">
              <a:rPr lang="en-US" smtClean="0"/>
              <a:t>4</a:t>
            </a:fld>
            <a:endParaRPr lang="en-US" dirty="0"/>
          </a:p>
        </p:txBody>
      </p:sp>
    </p:spTree>
    <p:extLst>
      <p:ext uri="{BB962C8B-B14F-4D97-AF65-F5344CB8AC3E}">
        <p14:creationId xmlns:p14="http://schemas.microsoft.com/office/powerpoint/2010/main" val="286723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Flow Diagram presents the current flow of waste in Deschutes County from the franchised haulers collection, direct haul, transfer and processing.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Flow Diagram - the overall sum of MSW collected and hauled to the Knot Landfill by franchised haulers (85,168 tons) was calculated by subtracting the amount of MSW sent by transfer stations to the landfill (75,919) from the total amount received in 2016 (161,081). The tons of MSW collected by each hauler was estimated by extrapolating the percentage of recyclables collected by hauler and applying that breakdown to the 85,168 aggregate tons that are hauled to the landfill. </a:t>
            </a:r>
          </a:p>
          <a:p>
            <a:endParaRPr lang="en-US" dirty="0"/>
          </a:p>
        </p:txBody>
      </p:sp>
      <p:sp>
        <p:nvSpPr>
          <p:cNvPr id="4" name="Slide Number Placeholder 3"/>
          <p:cNvSpPr>
            <a:spLocks noGrp="1"/>
          </p:cNvSpPr>
          <p:nvPr>
            <p:ph type="sldNum" sz="quarter" idx="10"/>
          </p:nvPr>
        </p:nvSpPr>
        <p:spPr/>
        <p:txBody>
          <a:bodyPr/>
          <a:lstStyle/>
          <a:p>
            <a:fld id="{8310935E-3DA9-4378-B438-CC2B37D46561}" type="slidenum">
              <a:rPr lang="en-US" smtClean="0"/>
              <a:t>7</a:t>
            </a:fld>
            <a:endParaRPr lang="en-US" dirty="0"/>
          </a:p>
        </p:txBody>
      </p:sp>
    </p:spTree>
    <p:extLst>
      <p:ext uri="{BB962C8B-B14F-4D97-AF65-F5344CB8AC3E}">
        <p14:creationId xmlns:p14="http://schemas.microsoft.com/office/powerpoint/2010/main" val="352676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Fauquier County, VA</a:t>
            </a:r>
            <a:r>
              <a:rPr lang="en-US" sz="1200" kern="1200" dirty="0">
                <a:solidFill>
                  <a:schemeClr val="tx1"/>
                </a:solidFill>
                <a:effectLst/>
                <a:latin typeface="+mn-lt"/>
                <a:ea typeface="+mn-ea"/>
                <a:cs typeface="+mn-cs"/>
              </a:rPr>
              <a:t> has textile recycling program accompanied by a “Second Generation” reuse site at their Corral Farms drop off location. Textiles instructions are to “bring clean &amp; dry clothes, drapes, blankets, paired shoes, belts purses, towels, sheets, etc. Items can be ripped or stained.”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Seventeen years ago, Fauquier County became one of the first municipalities in the US with a wide-scale municipal textile recycling program. In its first three years, approximately 125 tons of post-consumer textile waste (PCTW) per year were collected, generating more than $115,000 in revenue at market prices. From an industry report at that time, it was noted that PCTW was one of Fauquier County’s highest recyclable revenue generators and resulted in a 10% decrease in overall recycling costs. </a:t>
            </a:r>
          </a:p>
        </p:txBody>
      </p:sp>
      <p:sp>
        <p:nvSpPr>
          <p:cNvPr id="4" name="Slide Number Placeholder 3"/>
          <p:cNvSpPr>
            <a:spLocks noGrp="1"/>
          </p:cNvSpPr>
          <p:nvPr>
            <p:ph type="sldNum" sz="quarter" idx="10"/>
          </p:nvPr>
        </p:nvSpPr>
        <p:spPr/>
        <p:txBody>
          <a:bodyPr/>
          <a:lstStyle/>
          <a:p>
            <a:fld id="{8310935E-3DA9-4378-B438-CC2B37D46561}" type="slidenum">
              <a:rPr lang="en-US" smtClean="0"/>
              <a:t>10</a:t>
            </a:fld>
            <a:endParaRPr lang="en-US" dirty="0"/>
          </a:p>
        </p:txBody>
      </p:sp>
    </p:spTree>
    <p:extLst>
      <p:ext uri="{BB962C8B-B14F-4D97-AF65-F5344CB8AC3E}">
        <p14:creationId xmlns:p14="http://schemas.microsoft.com/office/powerpoint/2010/main" val="3528248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0935E-3DA9-4378-B438-CC2B37D46561}" type="slidenum">
              <a:rPr lang="en-US" smtClean="0"/>
              <a:t>27</a:t>
            </a:fld>
            <a:endParaRPr lang="en-US" dirty="0"/>
          </a:p>
        </p:txBody>
      </p:sp>
    </p:spTree>
    <p:extLst>
      <p:ext uri="{BB962C8B-B14F-4D97-AF65-F5344CB8AC3E}">
        <p14:creationId xmlns:p14="http://schemas.microsoft.com/office/powerpoint/2010/main" val="1397296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0935E-3DA9-4378-B438-CC2B37D46561}" type="slidenum">
              <a:rPr lang="en-US" smtClean="0"/>
              <a:t>28</a:t>
            </a:fld>
            <a:endParaRPr lang="en-US" dirty="0"/>
          </a:p>
        </p:txBody>
      </p:sp>
    </p:spTree>
    <p:extLst>
      <p:ext uri="{BB962C8B-B14F-4D97-AF65-F5344CB8AC3E}">
        <p14:creationId xmlns:p14="http://schemas.microsoft.com/office/powerpoint/2010/main" val="139729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0935E-3DA9-4378-B438-CC2B37D46561}" type="slidenum">
              <a:rPr lang="en-US" smtClean="0"/>
              <a:t>30</a:t>
            </a:fld>
            <a:endParaRPr lang="en-US" dirty="0"/>
          </a:p>
        </p:txBody>
      </p:sp>
    </p:spTree>
    <p:extLst>
      <p:ext uri="{BB962C8B-B14F-4D97-AF65-F5344CB8AC3E}">
        <p14:creationId xmlns:p14="http://schemas.microsoft.com/office/powerpoint/2010/main" val="6443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055E-F62F-4D8C-843E-EDFD47108B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371A38-4CBF-445E-81EE-9F6CE2D2CB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B5537F-F213-4533-9642-7BBDEB574533}"/>
              </a:ext>
            </a:extLst>
          </p:cNvPr>
          <p:cNvSpPr>
            <a:spLocks noGrp="1"/>
          </p:cNvSpPr>
          <p:nvPr>
            <p:ph type="dt" sz="half" idx="10"/>
          </p:nvPr>
        </p:nvSpPr>
        <p:spPr/>
        <p:txBody>
          <a:bodyPr/>
          <a:lstStyle/>
          <a:p>
            <a:fld id="{CD6D91CF-7124-4F87-850B-8059E2975CCE}" type="datetimeFigureOut">
              <a:rPr lang="en-US" smtClean="0"/>
              <a:t>3/27/2018</a:t>
            </a:fld>
            <a:endParaRPr lang="en-US" dirty="0"/>
          </a:p>
        </p:txBody>
      </p:sp>
      <p:sp>
        <p:nvSpPr>
          <p:cNvPr id="5" name="Footer Placeholder 4">
            <a:extLst>
              <a:ext uri="{FF2B5EF4-FFF2-40B4-BE49-F238E27FC236}">
                <a16:creationId xmlns:a16="http://schemas.microsoft.com/office/drawing/2014/main" id="{98A7A0FD-1953-4296-AA64-330C71697D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15B755-D220-4CBD-89CB-BAF452FE8BCF}"/>
              </a:ext>
            </a:extLst>
          </p:cNvPr>
          <p:cNvSpPr>
            <a:spLocks noGrp="1"/>
          </p:cNvSpPr>
          <p:nvPr>
            <p:ph type="sldNum" sz="quarter" idx="12"/>
          </p:nvPr>
        </p:nvSpPr>
        <p:spPr/>
        <p:txBody>
          <a:bodyPr/>
          <a:lstStyle/>
          <a:p>
            <a:fld id="{476D0050-4F3C-47E7-AD22-3ADBDF5E04EE}" type="slidenum">
              <a:rPr lang="en-US" smtClean="0"/>
              <a:t>‹#›</a:t>
            </a:fld>
            <a:endParaRPr lang="en-US" dirty="0"/>
          </a:p>
        </p:txBody>
      </p:sp>
    </p:spTree>
    <p:extLst>
      <p:ext uri="{BB962C8B-B14F-4D97-AF65-F5344CB8AC3E}">
        <p14:creationId xmlns:p14="http://schemas.microsoft.com/office/powerpoint/2010/main" val="2833814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A5C0D-9120-4B94-AEC7-8AB0A5843A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AB9556-1690-4CC6-859D-A2EAB62B09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0443E-E05F-4D3D-8307-644395FA0910}"/>
              </a:ext>
            </a:extLst>
          </p:cNvPr>
          <p:cNvSpPr>
            <a:spLocks noGrp="1"/>
          </p:cNvSpPr>
          <p:nvPr>
            <p:ph type="dt" sz="half" idx="10"/>
          </p:nvPr>
        </p:nvSpPr>
        <p:spPr/>
        <p:txBody>
          <a:bodyPr/>
          <a:lstStyle/>
          <a:p>
            <a:fld id="{CD6D91CF-7124-4F87-850B-8059E2975CCE}" type="datetimeFigureOut">
              <a:rPr lang="en-US" smtClean="0"/>
              <a:t>3/27/2018</a:t>
            </a:fld>
            <a:endParaRPr lang="en-US" dirty="0"/>
          </a:p>
        </p:txBody>
      </p:sp>
      <p:sp>
        <p:nvSpPr>
          <p:cNvPr id="5" name="Footer Placeholder 4">
            <a:extLst>
              <a:ext uri="{FF2B5EF4-FFF2-40B4-BE49-F238E27FC236}">
                <a16:creationId xmlns:a16="http://schemas.microsoft.com/office/drawing/2014/main" id="{11F7D2E7-7EDF-49A6-B72C-8CADC145A1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178C10-A146-4056-80C4-9BF58F6D8F45}"/>
              </a:ext>
            </a:extLst>
          </p:cNvPr>
          <p:cNvSpPr>
            <a:spLocks noGrp="1"/>
          </p:cNvSpPr>
          <p:nvPr>
            <p:ph type="sldNum" sz="quarter" idx="12"/>
          </p:nvPr>
        </p:nvSpPr>
        <p:spPr/>
        <p:txBody>
          <a:bodyPr/>
          <a:lstStyle/>
          <a:p>
            <a:fld id="{476D0050-4F3C-47E7-AD22-3ADBDF5E04EE}" type="slidenum">
              <a:rPr lang="en-US" smtClean="0"/>
              <a:t>‹#›</a:t>
            </a:fld>
            <a:endParaRPr lang="en-US" dirty="0"/>
          </a:p>
        </p:txBody>
      </p:sp>
    </p:spTree>
    <p:extLst>
      <p:ext uri="{BB962C8B-B14F-4D97-AF65-F5344CB8AC3E}">
        <p14:creationId xmlns:p14="http://schemas.microsoft.com/office/powerpoint/2010/main" val="5131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99F422-5821-416D-8EC2-9D5420E2B9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424EE4-5184-4C3F-970F-80410BF2AB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78441-93C4-4D65-AA56-0243BBA342E9}"/>
              </a:ext>
            </a:extLst>
          </p:cNvPr>
          <p:cNvSpPr>
            <a:spLocks noGrp="1"/>
          </p:cNvSpPr>
          <p:nvPr>
            <p:ph type="dt" sz="half" idx="10"/>
          </p:nvPr>
        </p:nvSpPr>
        <p:spPr/>
        <p:txBody>
          <a:bodyPr/>
          <a:lstStyle/>
          <a:p>
            <a:fld id="{CD6D91CF-7124-4F87-850B-8059E2975CCE}" type="datetimeFigureOut">
              <a:rPr lang="en-US" smtClean="0"/>
              <a:t>3/27/2018</a:t>
            </a:fld>
            <a:endParaRPr lang="en-US" dirty="0"/>
          </a:p>
        </p:txBody>
      </p:sp>
      <p:sp>
        <p:nvSpPr>
          <p:cNvPr id="5" name="Footer Placeholder 4">
            <a:extLst>
              <a:ext uri="{FF2B5EF4-FFF2-40B4-BE49-F238E27FC236}">
                <a16:creationId xmlns:a16="http://schemas.microsoft.com/office/drawing/2014/main" id="{2C031A11-62EE-41D2-B495-9164F064FF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2069ED-441C-4BE9-8046-6F737DDC3D3F}"/>
              </a:ext>
            </a:extLst>
          </p:cNvPr>
          <p:cNvSpPr>
            <a:spLocks noGrp="1"/>
          </p:cNvSpPr>
          <p:nvPr>
            <p:ph type="sldNum" sz="quarter" idx="12"/>
          </p:nvPr>
        </p:nvSpPr>
        <p:spPr/>
        <p:txBody>
          <a:bodyPr/>
          <a:lstStyle/>
          <a:p>
            <a:fld id="{476D0050-4F3C-47E7-AD22-3ADBDF5E04EE}" type="slidenum">
              <a:rPr lang="en-US" smtClean="0"/>
              <a:t>‹#›</a:t>
            </a:fld>
            <a:endParaRPr lang="en-US" dirty="0"/>
          </a:p>
        </p:txBody>
      </p:sp>
    </p:spTree>
    <p:extLst>
      <p:ext uri="{BB962C8B-B14F-4D97-AF65-F5344CB8AC3E}">
        <p14:creationId xmlns:p14="http://schemas.microsoft.com/office/powerpoint/2010/main" val="2966935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7764-101E-478B-BA73-73DDC9607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03E59B-7620-4F2B-BCD8-74C082D618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2E3F0-2F93-4565-9B48-CA88DA31DD3D}"/>
              </a:ext>
            </a:extLst>
          </p:cNvPr>
          <p:cNvSpPr>
            <a:spLocks noGrp="1"/>
          </p:cNvSpPr>
          <p:nvPr>
            <p:ph type="dt" sz="half" idx="10"/>
          </p:nvPr>
        </p:nvSpPr>
        <p:spPr/>
        <p:txBody>
          <a:bodyPr/>
          <a:lstStyle/>
          <a:p>
            <a:fld id="{CD6D91CF-7124-4F87-850B-8059E2975CCE}" type="datetimeFigureOut">
              <a:rPr lang="en-US" smtClean="0"/>
              <a:t>3/27/2018</a:t>
            </a:fld>
            <a:endParaRPr lang="en-US" dirty="0"/>
          </a:p>
        </p:txBody>
      </p:sp>
      <p:sp>
        <p:nvSpPr>
          <p:cNvPr id="5" name="Footer Placeholder 4">
            <a:extLst>
              <a:ext uri="{FF2B5EF4-FFF2-40B4-BE49-F238E27FC236}">
                <a16:creationId xmlns:a16="http://schemas.microsoft.com/office/drawing/2014/main" id="{127CE759-4B04-4BD0-8384-FC8D0E54A2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0F42B7-8E6B-4A1A-818A-DC788B7838DE}"/>
              </a:ext>
            </a:extLst>
          </p:cNvPr>
          <p:cNvSpPr>
            <a:spLocks noGrp="1"/>
          </p:cNvSpPr>
          <p:nvPr>
            <p:ph type="sldNum" sz="quarter" idx="12"/>
          </p:nvPr>
        </p:nvSpPr>
        <p:spPr/>
        <p:txBody>
          <a:bodyPr/>
          <a:lstStyle/>
          <a:p>
            <a:fld id="{476D0050-4F3C-47E7-AD22-3ADBDF5E04EE}" type="slidenum">
              <a:rPr lang="en-US" smtClean="0"/>
              <a:t>‹#›</a:t>
            </a:fld>
            <a:endParaRPr lang="en-US" dirty="0"/>
          </a:p>
        </p:txBody>
      </p:sp>
      <p:sp>
        <p:nvSpPr>
          <p:cNvPr id="7" name="Flowchart: Delay 6">
            <a:extLst>
              <a:ext uri="{FF2B5EF4-FFF2-40B4-BE49-F238E27FC236}">
                <a16:creationId xmlns:a16="http://schemas.microsoft.com/office/drawing/2014/main" id="{CDE678B5-2218-47B0-8ED7-A33F68D790CD}"/>
              </a:ext>
            </a:extLst>
          </p:cNvPr>
          <p:cNvSpPr/>
          <p:nvPr userDrawn="1"/>
        </p:nvSpPr>
        <p:spPr>
          <a:xfrm rot="5400000">
            <a:off x="5226302" y="-5222903"/>
            <a:ext cx="1822226" cy="1227483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2" descr="Image result for deschutes County">
            <a:extLst>
              <a:ext uri="{FF2B5EF4-FFF2-40B4-BE49-F238E27FC236}">
                <a16:creationId xmlns:a16="http://schemas.microsoft.com/office/drawing/2014/main" id="{7E16EAA4-B6D8-4D3E-BF47-BA057436A1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2839" y="97858"/>
            <a:ext cx="1696961" cy="1553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5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616C-20FE-45B9-AEC8-EFC5E7B022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23669A-8045-473B-9F4D-F628CAD1A7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B299F5-CC90-4BF3-9B52-2220566EC12A}"/>
              </a:ext>
            </a:extLst>
          </p:cNvPr>
          <p:cNvSpPr>
            <a:spLocks noGrp="1"/>
          </p:cNvSpPr>
          <p:nvPr>
            <p:ph type="dt" sz="half" idx="10"/>
          </p:nvPr>
        </p:nvSpPr>
        <p:spPr/>
        <p:txBody>
          <a:bodyPr/>
          <a:lstStyle/>
          <a:p>
            <a:fld id="{CD6D91CF-7124-4F87-850B-8059E2975CCE}" type="datetimeFigureOut">
              <a:rPr lang="en-US" smtClean="0"/>
              <a:t>3/27/2018</a:t>
            </a:fld>
            <a:endParaRPr lang="en-US" dirty="0"/>
          </a:p>
        </p:txBody>
      </p:sp>
      <p:sp>
        <p:nvSpPr>
          <p:cNvPr id="5" name="Footer Placeholder 4">
            <a:extLst>
              <a:ext uri="{FF2B5EF4-FFF2-40B4-BE49-F238E27FC236}">
                <a16:creationId xmlns:a16="http://schemas.microsoft.com/office/drawing/2014/main" id="{68E1102B-FD33-4222-B05B-977B1A47DE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E88830-0A38-4D3C-8466-3B0DEAAEC7C9}"/>
              </a:ext>
            </a:extLst>
          </p:cNvPr>
          <p:cNvSpPr>
            <a:spLocks noGrp="1"/>
          </p:cNvSpPr>
          <p:nvPr>
            <p:ph type="sldNum" sz="quarter" idx="12"/>
          </p:nvPr>
        </p:nvSpPr>
        <p:spPr/>
        <p:txBody>
          <a:bodyPr/>
          <a:lstStyle/>
          <a:p>
            <a:fld id="{476D0050-4F3C-47E7-AD22-3ADBDF5E04EE}" type="slidenum">
              <a:rPr lang="en-US" smtClean="0"/>
              <a:t>‹#›</a:t>
            </a:fld>
            <a:endParaRPr lang="en-US" dirty="0"/>
          </a:p>
        </p:txBody>
      </p:sp>
    </p:spTree>
    <p:extLst>
      <p:ext uri="{BB962C8B-B14F-4D97-AF65-F5344CB8AC3E}">
        <p14:creationId xmlns:p14="http://schemas.microsoft.com/office/powerpoint/2010/main" val="292682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2E8DA-98A3-4058-9784-29867B9896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C3873E-4250-46E1-BD79-A5026AC67FC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A9EA97-1564-4D05-AA79-E694C3C4943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4F2774-55F0-40C9-A936-845B44B1F9A0}"/>
              </a:ext>
            </a:extLst>
          </p:cNvPr>
          <p:cNvSpPr>
            <a:spLocks noGrp="1"/>
          </p:cNvSpPr>
          <p:nvPr>
            <p:ph type="dt" sz="half" idx="10"/>
          </p:nvPr>
        </p:nvSpPr>
        <p:spPr/>
        <p:txBody>
          <a:bodyPr/>
          <a:lstStyle/>
          <a:p>
            <a:fld id="{CD6D91CF-7124-4F87-850B-8059E2975CCE}" type="datetimeFigureOut">
              <a:rPr lang="en-US" smtClean="0"/>
              <a:t>3/27/2018</a:t>
            </a:fld>
            <a:endParaRPr lang="en-US" dirty="0"/>
          </a:p>
        </p:txBody>
      </p:sp>
      <p:sp>
        <p:nvSpPr>
          <p:cNvPr id="6" name="Footer Placeholder 5">
            <a:extLst>
              <a:ext uri="{FF2B5EF4-FFF2-40B4-BE49-F238E27FC236}">
                <a16:creationId xmlns:a16="http://schemas.microsoft.com/office/drawing/2014/main" id="{795C8107-91BE-4D98-9891-C4DA70D7DB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8B15C7-6235-4494-B92E-8A95931F7C1A}"/>
              </a:ext>
            </a:extLst>
          </p:cNvPr>
          <p:cNvSpPr>
            <a:spLocks noGrp="1"/>
          </p:cNvSpPr>
          <p:nvPr>
            <p:ph type="sldNum" sz="quarter" idx="12"/>
          </p:nvPr>
        </p:nvSpPr>
        <p:spPr/>
        <p:txBody>
          <a:bodyPr/>
          <a:lstStyle/>
          <a:p>
            <a:fld id="{476D0050-4F3C-47E7-AD22-3ADBDF5E04EE}" type="slidenum">
              <a:rPr lang="en-US" smtClean="0"/>
              <a:t>‹#›</a:t>
            </a:fld>
            <a:endParaRPr lang="en-US" dirty="0"/>
          </a:p>
        </p:txBody>
      </p:sp>
    </p:spTree>
    <p:extLst>
      <p:ext uri="{BB962C8B-B14F-4D97-AF65-F5344CB8AC3E}">
        <p14:creationId xmlns:p14="http://schemas.microsoft.com/office/powerpoint/2010/main" val="1450475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A7513-2503-49B4-9A5D-AFA240735E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7A3D92-8D73-4171-9EB5-F766BADD85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E48D9AD-7D3E-4767-875B-91FEF2F5B5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449B8F-2D9D-47F3-B177-85A2A5FC2F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753547D-A21A-4614-B0EC-8D42CFE9B6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7EB8D6-7D44-48DC-ACE3-612F4F8404E0}"/>
              </a:ext>
            </a:extLst>
          </p:cNvPr>
          <p:cNvSpPr>
            <a:spLocks noGrp="1"/>
          </p:cNvSpPr>
          <p:nvPr>
            <p:ph type="dt" sz="half" idx="10"/>
          </p:nvPr>
        </p:nvSpPr>
        <p:spPr/>
        <p:txBody>
          <a:bodyPr/>
          <a:lstStyle/>
          <a:p>
            <a:fld id="{CD6D91CF-7124-4F87-850B-8059E2975CCE}" type="datetimeFigureOut">
              <a:rPr lang="en-US" smtClean="0"/>
              <a:t>3/27/2018</a:t>
            </a:fld>
            <a:endParaRPr lang="en-US" dirty="0"/>
          </a:p>
        </p:txBody>
      </p:sp>
      <p:sp>
        <p:nvSpPr>
          <p:cNvPr id="8" name="Footer Placeholder 7">
            <a:extLst>
              <a:ext uri="{FF2B5EF4-FFF2-40B4-BE49-F238E27FC236}">
                <a16:creationId xmlns:a16="http://schemas.microsoft.com/office/drawing/2014/main" id="{53EE822E-E54A-4085-9E97-0160AE2B61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346626B-2F0D-4ACF-AC31-6579AD942447}"/>
              </a:ext>
            </a:extLst>
          </p:cNvPr>
          <p:cNvSpPr>
            <a:spLocks noGrp="1"/>
          </p:cNvSpPr>
          <p:nvPr>
            <p:ph type="sldNum" sz="quarter" idx="12"/>
          </p:nvPr>
        </p:nvSpPr>
        <p:spPr/>
        <p:txBody>
          <a:bodyPr/>
          <a:lstStyle/>
          <a:p>
            <a:fld id="{476D0050-4F3C-47E7-AD22-3ADBDF5E04EE}" type="slidenum">
              <a:rPr lang="en-US" smtClean="0"/>
              <a:t>‹#›</a:t>
            </a:fld>
            <a:endParaRPr lang="en-US" dirty="0"/>
          </a:p>
        </p:txBody>
      </p:sp>
    </p:spTree>
    <p:extLst>
      <p:ext uri="{BB962C8B-B14F-4D97-AF65-F5344CB8AC3E}">
        <p14:creationId xmlns:p14="http://schemas.microsoft.com/office/powerpoint/2010/main" val="52356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0770-ABDB-45EA-ADE2-636D847947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D95906-15A0-4134-B5BD-9B394F218FAF}"/>
              </a:ext>
            </a:extLst>
          </p:cNvPr>
          <p:cNvSpPr>
            <a:spLocks noGrp="1"/>
          </p:cNvSpPr>
          <p:nvPr>
            <p:ph type="dt" sz="half" idx="10"/>
          </p:nvPr>
        </p:nvSpPr>
        <p:spPr/>
        <p:txBody>
          <a:bodyPr/>
          <a:lstStyle/>
          <a:p>
            <a:fld id="{CD6D91CF-7124-4F87-850B-8059E2975CCE}" type="datetimeFigureOut">
              <a:rPr lang="en-US" smtClean="0"/>
              <a:t>3/27/2018</a:t>
            </a:fld>
            <a:endParaRPr lang="en-US" dirty="0"/>
          </a:p>
        </p:txBody>
      </p:sp>
      <p:sp>
        <p:nvSpPr>
          <p:cNvPr id="4" name="Footer Placeholder 3">
            <a:extLst>
              <a:ext uri="{FF2B5EF4-FFF2-40B4-BE49-F238E27FC236}">
                <a16:creationId xmlns:a16="http://schemas.microsoft.com/office/drawing/2014/main" id="{1ADE24F6-4716-45A5-8A98-1E4D8507BFD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35DD750-4B3D-41C0-A2F5-4A4688070413}"/>
              </a:ext>
            </a:extLst>
          </p:cNvPr>
          <p:cNvSpPr>
            <a:spLocks noGrp="1"/>
          </p:cNvSpPr>
          <p:nvPr>
            <p:ph type="sldNum" sz="quarter" idx="12"/>
          </p:nvPr>
        </p:nvSpPr>
        <p:spPr/>
        <p:txBody>
          <a:bodyPr/>
          <a:lstStyle/>
          <a:p>
            <a:fld id="{476D0050-4F3C-47E7-AD22-3ADBDF5E04EE}" type="slidenum">
              <a:rPr lang="en-US" smtClean="0"/>
              <a:t>‹#›</a:t>
            </a:fld>
            <a:endParaRPr lang="en-US" dirty="0"/>
          </a:p>
        </p:txBody>
      </p:sp>
    </p:spTree>
    <p:extLst>
      <p:ext uri="{BB962C8B-B14F-4D97-AF65-F5344CB8AC3E}">
        <p14:creationId xmlns:p14="http://schemas.microsoft.com/office/powerpoint/2010/main" val="1697738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E5D9F7-1B65-4423-A2DC-9DBA788C6DDF}"/>
              </a:ext>
            </a:extLst>
          </p:cNvPr>
          <p:cNvSpPr>
            <a:spLocks noGrp="1"/>
          </p:cNvSpPr>
          <p:nvPr>
            <p:ph type="dt" sz="half" idx="10"/>
          </p:nvPr>
        </p:nvSpPr>
        <p:spPr/>
        <p:txBody>
          <a:bodyPr/>
          <a:lstStyle/>
          <a:p>
            <a:fld id="{CD6D91CF-7124-4F87-850B-8059E2975CCE}" type="datetimeFigureOut">
              <a:rPr lang="en-US" smtClean="0"/>
              <a:t>3/27/2018</a:t>
            </a:fld>
            <a:endParaRPr lang="en-US" dirty="0"/>
          </a:p>
        </p:txBody>
      </p:sp>
      <p:sp>
        <p:nvSpPr>
          <p:cNvPr id="3" name="Footer Placeholder 2">
            <a:extLst>
              <a:ext uri="{FF2B5EF4-FFF2-40B4-BE49-F238E27FC236}">
                <a16:creationId xmlns:a16="http://schemas.microsoft.com/office/drawing/2014/main" id="{5B532D12-FB60-47BB-86C8-20B5F2F2647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257A978-DCD0-4150-8B71-E4FFB9767AC5}"/>
              </a:ext>
            </a:extLst>
          </p:cNvPr>
          <p:cNvSpPr>
            <a:spLocks noGrp="1"/>
          </p:cNvSpPr>
          <p:nvPr>
            <p:ph type="sldNum" sz="quarter" idx="12"/>
          </p:nvPr>
        </p:nvSpPr>
        <p:spPr/>
        <p:txBody>
          <a:bodyPr/>
          <a:lstStyle/>
          <a:p>
            <a:fld id="{476D0050-4F3C-47E7-AD22-3ADBDF5E04EE}" type="slidenum">
              <a:rPr lang="en-US" smtClean="0"/>
              <a:t>‹#›</a:t>
            </a:fld>
            <a:endParaRPr lang="en-US" dirty="0"/>
          </a:p>
        </p:txBody>
      </p:sp>
    </p:spTree>
    <p:extLst>
      <p:ext uri="{BB962C8B-B14F-4D97-AF65-F5344CB8AC3E}">
        <p14:creationId xmlns:p14="http://schemas.microsoft.com/office/powerpoint/2010/main" val="416293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962B3-EBD9-4D88-AFCB-948ABAB526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86330E-0830-4417-A345-9FEE46ADB6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10270D-A85B-47D6-A3FA-E67B92785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5026EA-83DC-4F2B-A9DC-6653B854DB05}"/>
              </a:ext>
            </a:extLst>
          </p:cNvPr>
          <p:cNvSpPr>
            <a:spLocks noGrp="1"/>
          </p:cNvSpPr>
          <p:nvPr>
            <p:ph type="dt" sz="half" idx="10"/>
          </p:nvPr>
        </p:nvSpPr>
        <p:spPr/>
        <p:txBody>
          <a:bodyPr/>
          <a:lstStyle/>
          <a:p>
            <a:fld id="{CD6D91CF-7124-4F87-850B-8059E2975CCE}" type="datetimeFigureOut">
              <a:rPr lang="en-US" smtClean="0"/>
              <a:t>3/27/2018</a:t>
            </a:fld>
            <a:endParaRPr lang="en-US" dirty="0"/>
          </a:p>
        </p:txBody>
      </p:sp>
      <p:sp>
        <p:nvSpPr>
          <p:cNvPr id="6" name="Footer Placeholder 5">
            <a:extLst>
              <a:ext uri="{FF2B5EF4-FFF2-40B4-BE49-F238E27FC236}">
                <a16:creationId xmlns:a16="http://schemas.microsoft.com/office/drawing/2014/main" id="{53D1A3BB-9AE4-4B39-A9F2-5EDA82996D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EA7112-CBF0-42A2-A8B7-13EE205A39C6}"/>
              </a:ext>
            </a:extLst>
          </p:cNvPr>
          <p:cNvSpPr>
            <a:spLocks noGrp="1"/>
          </p:cNvSpPr>
          <p:nvPr>
            <p:ph type="sldNum" sz="quarter" idx="12"/>
          </p:nvPr>
        </p:nvSpPr>
        <p:spPr/>
        <p:txBody>
          <a:bodyPr/>
          <a:lstStyle/>
          <a:p>
            <a:fld id="{476D0050-4F3C-47E7-AD22-3ADBDF5E04EE}" type="slidenum">
              <a:rPr lang="en-US" smtClean="0"/>
              <a:t>‹#›</a:t>
            </a:fld>
            <a:endParaRPr lang="en-US" dirty="0"/>
          </a:p>
        </p:txBody>
      </p:sp>
    </p:spTree>
    <p:extLst>
      <p:ext uri="{BB962C8B-B14F-4D97-AF65-F5344CB8AC3E}">
        <p14:creationId xmlns:p14="http://schemas.microsoft.com/office/powerpoint/2010/main" val="156041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57DAF-8EA8-4B9D-AC17-D17D23EC3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6D8ED7-1412-4A8B-A12D-51BE062AE2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41CB4BE-C00C-4642-8317-5C7D04CE0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2DAE2F-1707-477D-B4CF-818D833E5D76}"/>
              </a:ext>
            </a:extLst>
          </p:cNvPr>
          <p:cNvSpPr>
            <a:spLocks noGrp="1"/>
          </p:cNvSpPr>
          <p:nvPr>
            <p:ph type="dt" sz="half" idx="10"/>
          </p:nvPr>
        </p:nvSpPr>
        <p:spPr/>
        <p:txBody>
          <a:bodyPr/>
          <a:lstStyle/>
          <a:p>
            <a:fld id="{CD6D91CF-7124-4F87-850B-8059E2975CCE}" type="datetimeFigureOut">
              <a:rPr lang="en-US" smtClean="0"/>
              <a:t>3/27/2018</a:t>
            </a:fld>
            <a:endParaRPr lang="en-US" dirty="0"/>
          </a:p>
        </p:txBody>
      </p:sp>
      <p:sp>
        <p:nvSpPr>
          <p:cNvPr id="6" name="Footer Placeholder 5">
            <a:extLst>
              <a:ext uri="{FF2B5EF4-FFF2-40B4-BE49-F238E27FC236}">
                <a16:creationId xmlns:a16="http://schemas.microsoft.com/office/drawing/2014/main" id="{335E9F7A-9B65-48E2-A7FE-9EC741EB27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817D58-252F-4792-8CA1-C87672CC8249}"/>
              </a:ext>
            </a:extLst>
          </p:cNvPr>
          <p:cNvSpPr>
            <a:spLocks noGrp="1"/>
          </p:cNvSpPr>
          <p:nvPr>
            <p:ph type="sldNum" sz="quarter" idx="12"/>
          </p:nvPr>
        </p:nvSpPr>
        <p:spPr/>
        <p:txBody>
          <a:bodyPr/>
          <a:lstStyle/>
          <a:p>
            <a:fld id="{476D0050-4F3C-47E7-AD22-3ADBDF5E04EE}" type="slidenum">
              <a:rPr lang="en-US" smtClean="0"/>
              <a:t>‹#›</a:t>
            </a:fld>
            <a:endParaRPr lang="en-US" dirty="0"/>
          </a:p>
        </p:txBody>
      </p:sp>
    </p:spTree>
    <p:extLst>
      <p:ext uri="{BB962C8B-B14F-4D97-AF65-F5344CB8AC3E}">
        <p14:creationId xmlns:p14="http://schemas.microsoft.com/office/powerpoint/2010/main" val="3459276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267126-E038-4E05-8315-2AFEB5942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A66CF1-2087-47E8-A2D2-F6957C92AF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FC1C7-2093-4A70-B53D-4FA8E3D4C8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D91CF-7124-4F87-850B-8059E2975CCE}" type="datetimeFigureOut">
              <a:rPr lang="en-US" smtClean="0"/>
              <a:t>3/27/2018</a:t>
            </a:fld>
            <a:endParaRPr lang="en-US" dirty="0"/>
          </a:p>
        </p:txBody>
      </p:sp>
      <p:sp>
        <p:nvSpPr>
          <p:cNvPr id="5" name="Footer Placeholder 4">
            <a:extLst>
              <a:ext uri="{FF2B5EF4-FFF2-40B4-BE49-F238E27FC236}">
                <a16:creationId xmlns:a16="http://schemas.microsoft.com/office/drawing/2014/main" id="{FE13666F-B088-4D60-AE5C-3E46B4D496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DDD283C-749F-4C9F-828E-4E86A1BF31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D0050-4F3C-47E7-AD22-3ADBDF5E04EE}" type="slidenum">
              <a:rPr lang="en-US" smtClean="0"/>
              <a:t>‹#›</a:t>
            </a:fld>
            <a:endParaRPr lang="en-US" dirty="0"/>
          </a:p>
        </p:txBody>
      </p:sp>
    </p:spTree>
    <p:extLst>
      <p:ext uri="{BB962C8B-B14F-4D97-AF65-F5344CB8AC3E}">
        <p14:creationId xmlns:p14="http://schemas.microsoft.com/office/powerpoint/2010/main" val="270331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4.tif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4.emf"/><Relationship Id="rId4" Type="http://schemas.openxmlformats.org/officeDocument/2006/relationships/package" Target="../embeddings/Microsoft_Excel_Worksheet.xlsx"/></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pic>
        <p:nvPicPr>
          <p:cNvPr id="14" name="Picture 13" descr="JRMA New Logo.jpg">
            <a:extLst>
              <a:ext uri="{FF2B5EF4-FFF2-40B4-BE49-F238E27FC236}">
                <a16:creationId xmlns:a16="http://schemas.microsoft.com/office/drawing/2014/main" id="{4478653C-0C81-408C-94FE-F4D450A3D2F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52600" y="5867400"/>
            <a:ext cx="739952" cy="762000"/>
          </a:xfrm>
          <a:prstGeom prst="rect">
            <a:avLst/>
          </a:prstGeom>
        </p:spPr>
      </p:pic>
      <p:pic>
        <p:nvPicPr>
          <p:cNvPr id="15" name="Picture 14" descr="GBB_logo_client_RGBcolor.jpg">
            <a:extLst>
              <a:ext uri="{FF2B5EF4-FFF2-40B4-BE49-F238E27FC236}">
                <a16:creationId xmlns:a16="http://schemas.microsoft.com/office/drawing/2014/main" id="{0CA3F45D-42B1-40D2-9303-693176A10BA4}"/>
              </a:ext>
            </a:extLst>
          </p:cNvPr>
          <p:cNvPicPr>
            <a:picLocks noChangeAspect="1"/>
          </p:cNvPicPr>
          <p:nvPr/>
        </p:nvPicPr>
        <p:blipFill>
          <a:blip r:embed="rId3" cstate="print"/>
          <a:stretch>
            <a:fillRect/>
          </a:stretch>
        </p:blipFill>
        <p:spPr>
          <a:xfrm>
            <a:off x="838200" y="5715000"/>
            <a:ext cx="794158" cy="1006555"/>
          </a:xfrm>
          <a:prstGeom prst="rect">
            <a:avLst/>
          </a:prstGeom>
        </p:spPr>
      </p:pic>
      <p:pic>
        <p:nvPicPr>
          <p:cNvPr id="16" name="Picture 15">
            <a:extLst>
              <a:ext uri="{FF2B5EF4-FFF2-40B4-BE49-F238E27FC236}">
                <a16:creationId xmlns:a16="http://schemas.microsoft.com/office/drawing/2014/main" id="{A7398351-D229-4EF4-BE7E-27273913D54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2401" y="5831099"/>
            <a:ext cx="636351" cy="776688"/>
          </a:xfrm>
          <a:prstGeom prst="rect">
            <a:avLst/>
          </a:prstGeom>
        </p:spPr>
      </p:pic>
      <p:pic>
        <p:nvPicPr>
          <p:cNvPr id="17" name="Picture 3">
            <a:extLst>
              <a:ext uri="{FF2B5EF4-FFF2-40B4-BE49-F238E27FC236}">
                <a16:creationId xmlns:a16="http://schemas.microsoft.com/office/drawing/2014/main" id="{081D9C66-98CC-4749-8FB4-CABF2208B991}"/>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895848" y="3196062"/>
            <a:ext cx="2400301" cy="2671338"/>
          </a:xfrm>
          <a:prstGeom prst="rect">
            <a:avLst/>
          </a:prstGeom>
          <a:noFill/>
          <a:ln w="9525">
            <a:noFill/>
            <a:miter lim="800000"/>
            <a:headEnd/>
            <a:tailEnd/>
          </a:ln>
        </p:spPr>
      </p:pic>
      <p:pic>
        <p:nvPicPr>
          <p:cNvPr id="18" name="Picture 4">
            <a:extLst>
              <a:ext uri="{FF2B5EF4-FFF2-40B4-BE49-F238E27FC236}">
                <a16:creationId xmlns:a16="http://schemas.microsoft.com/office/drawing/2014/main" id="{95B67D8D-0309-4F05-87B6-924192F9ACE0}"/>
              </a:ext>
            </a:extLst>
          </p:cNvPr>
          <p:cNvPicPr>
            <a:picLocks noChangeAspect="1" noChangeArrowheads="1"/>
          </p:cNvPicPr>
          <p:nvPr/>
        </p:nvPicPr>
        <p:blipFill>
          <a:blip r:embed="rId6" cstate="print"/>
          <a:srcRect/>
          <a:stretch>
            <a:fillRect/>
          </a:stretch>
        </p:blipFill>
        <p:spPr bwMode="auto">
          <a:xfrm>
            <a:off x="406647" y="3361271"/>
            <a:ext cx="4106454" cy="2179704"/>
          </a:xfrm>
          <a:prstGeom prst="rect">
            <a:avLst/>
          </a:prstGeom>
          <a:noFill/>
          <a:ln w="9525">
            <a:noFill/>
            <a:miter lim="800000"/>
            <a:headEnd/>
            <a:tailEnd/>
          </a:ln>
        </p:spPr>
      </p:pic>
      <p:pic>
        <p:nvPicPr>
          <p:cNvPr id="19" name="Picture 5">
            <a:extLst>
              <a:ext uri="{FF2B5EF4-FFF2-40B4-BE49-F238E27FC236}">
                <a16:creationId xmlns:a16="http://schemas.microsoft.com/office/drawing/2014/main" id="{95B83448-1F43-43BE-BE12-D2EA706AE8B4}"/>
              </a:ext>
            </a:extLst>
          </p:cNvPr>
          <p:cNvPicPr>
            <a:picLocks noChangeAspect="1" noChangeArrowheads="1"/>
          </p:cNvPicPr>
          <p:nvPr/>
        </p:nvPicPr>
        <p:blipFill>
          <a:blip r:embed="rId7" cstate="print"/>
          <a:srcRect/>
          <a:stretch>
            <a:fillRect/>
          </a:stretch>
        </p:blipFill>
        <p:spPr bwMode="auto">
          <a:xfrm>
            <a:off x="7712787" y="3187247"/>
            <a:ext cx="2950667" cy="1920552"/>
          </a:xfrm>
          <a:prstGeom prst="rect">
            <a:avLst/>
          </a:prstGeom>
          <a:noFill/>
          <a:ln w="9525">
            <a:noFill/>
            <a:miter lim="800000"/>
            <a:headEnd/>
            <a:tailEnd/>
          </a:ln>
        </p:spPr>
      </p:pic>
      <p:pic>
        <p:nvPicPr>
          <p:cNvPr id="20" name="Picture 6">
            <a:extLst>
              <a:ext uri="{FF2B5EF4-FFF2-40B4-BE49-F238E27FC236}">
                <a16:creationId xmlns:a16="http://schemas.microsoft.com/office/drawing/2014/main" id="{ECD18A92-8A6B-4F61-928F-EEDE9DB47DBB}"/>
              </a:ext>
            </a:extLst>
          </p:cNvPr>
          <p:cNvPicPr>
            <a:picLocks noChangeAspect="1" noChangeArrowheads="1"/>
          </p:cNvPicPr>
          <p:nvPr/>
        </p:nvPicPr>
        <p:blipFill>
          <a:blip r:embed="rId8" cstate="print"/>
          <a:srcRect/>
          <a:stretch>
            <a:fillRect/>
          </a:stretch>
        </p:blipFill>
        <p:spPr bwMode="auto">
          <a:xfrm>
            <a:off x="7717332" y="5186871"/>
            <a:ext cx="2950668" cy="1550352"/>
          </a:xfrm>
          <a:prstGeom prst="rect">
            <a:avLst/>
          </a:prstGeom>
          <a:noFill/>
          <a:ln w="9525">
            <a:noFill/>
            <a:miter lim="800000"/>
            <a:headEnd/>
            <a:tailEnd/>
          </a:ln>
        </p:spPr>
      </p:pic>
      <p:pic>
        <p:nvPicPr>
          <p:cNvPr id="21" name="Picture 7">
            <a:extLst>
              <a:ext uri="{FF2B5EF4-FFF2-40B4-BE49-F238E27FC236}">
                <a16:creationId xmlns:a16="http://schemas.microsoft.com/office/drawing/2014/main" id="{8A2735A9-9CBF-40F1-9083-A8FEA2528C65}"/>
              </a:ext>
            </a:extLst>
          </p:cNvPr>
          <p:cNvPicPr>
            <a:picLocks noChangeAspect="1" noChangeArrowheads="1"/>
          </p:cNvPicPr>
          <p:nvPr/>
        </p:nvPicPr>
        <p:blipFill>
          <a:blip r:embed="rId9" cstate="print"/>
          <a:srcRect/>
          <a:stretch>
            <a:fillRect/>
          </a:stretch>
        </p:blipFill>
        <p:spPr bwMode="auto">
          <a:xfrm>
            <a:off x="2667000" y="5867400"/>
            <a:ext cx="685800" cy="692458"/>
          </a:xfrm>
          <a:prstGeom prst="rect">
            <a:avLst/>
          </a:prstGeom>
          <a:noFill/>
          <a:ln w="9525">
            <a:noFill/>
            <a:miter lim="800000"/>
            <a:headEnd/>
            <a:tailEnd/>
          </a:ln>
        </p:spPr>
      </p:pic>
      <p:pic>
        <p:nvPicPr>
          <p:cNvPr id="22" name="Picture 21">
            <a:extLst>
              <a:ext uri="{FF2B5EF4-FFF2-40B4-BE49-F238E27FC236}">
                <a16:creationId xmlns:a16="http://schemas.microsoft.com/office/drawing/2014/main" id="{4D1FEF0A-2036-4748-A9BC-BEE7F958CE6D}"/>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467100" y="6009975"/>
            <a:ext cx="2400300" cy="597811"/>
          </a:xfrm>
          <a:prstGeom prst="rect">
            <a:avLst/>
          </a:prstGeom>
        </p:spPr>
      </p:pic>
      <p:pic>
        <p:nvPicPr>
          <p:cNvPr id="25" name="Picture 2">
            <a:extLst>
              <a:ext uri="{FF2B5EF4-FFF2-40B4-BE49-F238E27FC236}">
                <a16:creationId xmlns:a16="http://schemas.microsoft.com/office/drawing/2014/main" id="{13E4004D-2A21-43B5-AA25-004747DE7A62}"/>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 y="0"/>
            <a:ext cx="12192001" cy="3187247"/>
          </a:xfrm>
          <a:prstGeom prst="rect">
            <a:avLst/>
          </a:prstGeom>
          <a:noFill/>
          <a:ln w="9525">
            <a:noFill/>
            <a:miter lim="800000"/>
            <a:headEnd/>
            <a:tailEnd/>
          </a:ln>
        </p:spPr>
      </p:pic>
      <p:pic>
        <p:nvPicPr>
          <p:cNvPr id="26" name="Picture 2" descr="Image result for deschutes County">
            <a:extLst>
              <a:ext uri="{FF2B5EF4-FFF2-40B4-BE49-F238E27FC236}">
                <a16:creationId xmlns:a16="http://schemas.microsoft.com/office/drawing/2014/main" id="{43B0066A-DE67-410E-82FC-9A6CEF4FAD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7825" y="506054"/>
            <a:ext cx="2555440" cy="233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80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8229B9-95D3-4409-B9BB-4C8E48C3AF84}"/>
              </a:ext>
            </a:extLst>
          </p:cNvPr>
          <p:cNvSpPr>
            <a:spLocks noGrp="1"/>
          </p:cNvSpPr>
          <p:nvPr>
            <p:ph idx="1"/>
          </p:nvPr>
        </p:nvSpPr>
        <p:spPr>
          <a:xfrm>
            <a:off x="228600" y="1758950"/>
            <a:ext cx="11125200" cy="4984749"/>
          </a:xfrm>
        </p:spPr>
        <p:txBody>
          <a:bodyPr>
            <a:normAutofit/>
          </a:bodyPr>
          <a:lstStyle/>
          <a:p>
            <a:pPr marL="457200" lvl="1" indent="0">
              <a:buNone/>
            </a:pPr>
            <a:r>
              <a:rPr lang="en-US" b="1" dirty="0"/>
              <a:t>3.</a:t>
            </a:r>
            <a:r>
              <a:rPr lang="en-US" dirty="0"/>
              <a:t> </a:t>
            </a:r>
            <a:r>
              <a:rPr lang="en-US" b="1" dirty="0"/>
              <a:t>Target New Materials</a:t>
            </a:r>
          </a:p>
          <a:p>
            <a:pPr lvl="2"/>
            <a:r>
              <a:rPr lang="en-US" dirty="0"/>
              <a:t>Divert “Dry Commercial Waste” to Bend Garbage &amp; Recycling MRF</a:t>
            </a:r>
          </a:p>
          <a:p>
            <a:pPr lvl="3"/>
            <a:r>
              <a:rPr lang="en-US" dirty="0"/>
              <a:t>Require commercial businesses to separate recyclables from MSW</a:t>
            </a:r>
          </a:p>
          <a:p>
            <a:pPr lvl="4"/>
            <a:r>
              <a:rPr lang="en-US" dirty="0"/>
              <a:t>EX: Clothing stores dispose of hangers (plastic, metal, wood) in abundance </a:t>
            </a:r>
            <a:r>
              <a:rPr lang="en-US" dirty="0">
                <a:sym typeface="Wingdings" panose="05000000000000000000" pitchFamily="2" charset="2"/>
              </a:rPr>
              <a:t> uniform materials (low contamination) and high volumes!</a:t>
            </a:r>
          </a:p>
          <a:p>
            <a:pPr lvl="2"/>
            <a:r>
              <a:rPr lang="en-US" dirty="0">
                <a:sym typeface="Wingdings" panose="05000000000000000000" pitchFamily="2" charset="2"/>
              </a:rPr>
              <a:t>Food Waste</a:t>
            </a:r>
          </a:p>
          <a:p>
            <a:pPr lvl="3"/>
            <a:r>
              <a:rPr lang="en-US" b="1" dirty="0">
                <a:sym typeface="Wingdings" panose="05000000000000000000" pitchFamily="2" charset="2"/>
              </a:rPr>
              <a:t>24% of the overall waste stream – 43,000 tons disposed in Knott Landfill</a:t>
            </a:r>
          </a:p>
          <a:p>
            <a:pPr lvl="3"/>
            <a:r>
              <a:rPr lang="en-US" dirty="0"/>
              <a:t>Expand Residential and Commercial Food Waste Recycling Program(s) </a:t>
            </a:r>
          </a:p>
          <a:p>
            <a:pPr lvl="2"/>
            <a:r>
              <a:rPr lang="en-US" dirty="0">
                <a:sym typeface="Wingdings" panose="05000000000000000000" pitchFamily="2" charset="2"/>
              </a:rPr>
              <a:t>Textile Recycling</a:t>
            </a:r>
          </a:p>
          <a:p>
            <a:pPr lvl="3"/>
            <a:r>
              <a:rPr lang="en-US" dirty="0"/>
              <a:t>The Secondary Materials and Recycled Textiles (SMART) </a:t>
            </a:r>
            <a:r>
              <a:rPr lang="en-US" dirty="0">
                <a:sym typeface="Wingdings" panose="05000000000000000000" pitchFamily="2" charset="2"/>
              </a:rPr>
              <a:t> </a:t>
            </a:r>
            <a:r>
              <a:rPr lang="en-US" dirty="0"/>
              <a:t>SMART maintains a searchable database by product category and state for textile collection programs</a:t>
            </a:r>
          </a:p>
          <a:p>
            <a:pPr lvl="2"/>
            <a:r>
              <a:rPr lang="en-US" dirty="0">
                <a:sym typeface="Wingdings" panose="05000000000000000000" pitchFamily="2" charset="2"/>
              </a:rPr>
              <a:t>Construction &amp; Demolition Debris</a:t>
            </a:r>
          </a:p>
          <a:p>
            <a:pPr lvl="3"/>
            <a:r>
              <a:rPr lang="en-US" dirty="0">
                <a:sym typeface="Wingdings" panose="05000000000000000000" pitchFamily="2" charset="2"/>
              </a:rPr>
              <a:t>30% of material disposed at Knott landfill = C&amp;D</a:t>
            </a:r>
          </a:p>
          <a:p>
            <a:pPr lvl="3"/>
            <a:r>
              <a:rPr lang="en-US" dirty="0">
                <a:sym typeface="Wingdings" panose="05000000000000000000" pitchFamily="2" charset="2"/>
              </a:rPr>
              <a:t>High volumetric density means it is difficult to compact, occupies important space in Knott</a:t>
            </a:r>
          </a:p>
          <a:p>
            <a:pPr lvl="3"/>
            <a:r>
              <a:rPr lang="en-US" dirty="0">
                <a:sym typeface="Wingdings" panose="05000000000000000000" pitchFamily="2" charset="2"/>
              </a:rPr>
              <a:t>Highly recyclable + Knott Landfill was not designed for C&amp;D</a:t>
            </a:r>
          </a:p>
          <a:p>
            <a:pPr lvl="3"/>
            <a:endParaRPr lang="en-US" dirty="0">
              <a:sym typeface="Wingdings" panose="05000000000000000000" pitchFamily="2" charset="2"/>
            </a:endParaRPr>
          </a:p>
          <a:p>
            <a:pPr lvl="3"/>
            <a:endParaRPr lang="en-US" dirty="0"/>
          </a:p>
        </p:txBody>
      </p:sp>
      <p:sp>
        <p:nvSpPr>
          <p:cNvPr id="4" name="Title 1">
            <a:extLst>
              <a:ext uri="{FF2B5EF4-FFF2-40B4-BE49-F238E27FC236}">
                <a16:creationId xmlns:a16="http://schemas.microsoft.com/office/drawing/2014/main" id="{9488D9D4-481D-48CB-A201-D4D3E1343113}"/>
              </a:ext>
            </a:extLst>
          </p:cNvPr>
          <p:cNvSpPr>
            <a:spLocks noGrp="1"/>
          </p:cNvSpPr>
          <p:nvPr>
            <p:ph type="title"/>
          </p:nvPr>
        </p:nvSpPr>
        <p:spPr>
          <a:xfrm>
            <a:off x="3073400" y="190500"/>
            <a:ext cx="8031480" cy="1435100"/>
          </a:xfrm>
        </p:spPr>
        <p:txBody>
          <a:bodyPr>
            <a:normAutofit/>
          </a:bodyPr>
          <a:lstStyle/>
          <a:p>
            <a:r>
              <a:rPr lang="en-US" sz="4000" b="1" dirty="0">
                <a:solidFill>
                  <a:schemeClr val="bg1"/>
                </a:solidFill>
              </a:rPr>
              <a:t>Needs and Opportunities for </a:t>
            </a:r>
            <a:br>
              <a:rPr lang="en-US" sz="4000" b="1" dirty="0">
                <a:solidFill>
                  <a:schemeClr val="bg1"/>
                </a:solidFill>
              </a:rPr>
            </a:br>
            <a:r>
              <a:rPr lang="en-US" sz="4000" b="1" dirty="0">
                <a:solidFill>
                  <a:schemeClr val="bg1"/>
                </a:solidFill>
              </a:rPr>
              <a:t>Collection and Recycling/Processing (3)</a:t>
            </a:r>
          </a:p>
        </p:txBody>
      </p:sp>
    </p:spTree>
    <p:extLst>
      <p:ext uri="{BB962C8B-B14F-4D97-AF65-F5344CB8AC3E}">
        <p14:creationId xmlns:p14="http://schemas.microsoft.com/office/powerpoint/2010/main" val="279031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948240" y="395456"/>
            <a:ext cx="9143999" cy="1323439"/>
          </a:xfrm>
          <a:prstGeom prst="rect">
            <a:avLst/>
          </a:prstGeom>
          <a:noFill/>
        </p:spPr>
        <p:txBody>
          <a:bodyPr wrap="square" rtlCol="0">
            <a:spAutoFit/>
          </a:bodyPr>
          <a:lstStyle/>
          <a:p>
            <a:pPr algn="ctr"/>
            <a:r>
              <a:rPr lang="en-US" sz="4000" b="1" dirty="0">
                <a:solidFill>
                  <a:schemeClr val="bg1"/>
                </a:solidFill>
                <a:latin typeface="+mj-lt"/>
                <a:cs typeface="Arial" panose="020B0604020202020204" pitchFamily="34" charset="0"/>
              </a:rPr>
              <a:t>Deschutes County SWMP  - Recycling Options </a:t>
            </a:r>
          </a:p>
        </p:txBody>
      </p:sp>
      <p:sp>
        <p:nvSpPr>
          <p:cNvPr id="4" name="TextBox 3"/>
          <p:cNvSpPr txBox="1"/>
          <p:nvPr/>
        </p:nvSpPr>
        <p:spPr>
          <a:xfrm>
            <a:off x="285753" y="1871413"/>
            <a:ext cx="11620489" cy="4524315"/>
          </a:xfrm>
          <a:prstGeom prst="rect">
            <a:avLst/>
          </a:prstGeom>
          <a:noFill/>
        </p:spPr>
        <p:txBody>
          <a:bodyPr wrap="none" rtlCol="0">
            <a:spAutoFit/>
          </a:bodyPr>
          <a:lstStyle/>
          <a:p>
            <a:pPr marL="342900" indent="-342900">
              <a:buAutoNum type="arabicPeriod"/>
            </a:pPr>
            <a:r>
              <a:rPr lang="en-US" sz="2400" b="1" dirty="0"/>
              <a:t>Expand Collection Services</a:t>
            </a:r>
          </a:p>
          <a:p>
            <a:r>
              <a:rPr lang="en-US" sz="2400" dirty="0"/>
              <a:t>	a. Residential Food and yard waste collection – materials taken to compost </a:t>
            </a:r>
          </a:p>
          <a:p>
            <a:endParaRPr lang="en-US" sz="2400" dirty="0"/>
          </a:p>
          <a:p>
            <a:r>
              <a:rPr lang="en-US" sz="2400" dirty="0"/>
              <a:t>	b.  Expand commercial food waste </a:t>
            </a:r>
          </a:p>
          <a:p>
            <a:endParaRPr lang="en-US" sz="2400" dirty="0"/>
          </a:p>
          <a:p>
            <a:r>
              <a:rPr lang="en-US" sz="2400" dirty="0"/>
              <a:t>	c.  Collect more commingled or source separated materials from multi – family</a:t>
            </a:r>
          </a:p>
          <a:p>
            <a:r>
              <a:rPr lang="en-US" sz="2400" dirty="0"/>
              <a:t>		 and commercial customers </a:t>
            </a:r>
          </a:p>
          <a:p>
            <a:r>
              <a:rPr lang="en-US" sz="2400" dirty="0"/>
              <a:t> </a:t>
            </a:r>
          </a:p>
          <a:p>
            <a:pPr marL="457200" indent="-457200">
              <a:buAutoNum type="arabicPeriod" startAt="2"/>
            </a:pPr>
            <a:r>
              <a:rPr lang="en-US" sz="2400" b="1" dirty="0"/>
              <a:t>Build MRF facilities </a:t>
            </a:r>
          </a:p>
          <a:p>
            <a:r>
              <a:rPr lang="en-US" sz="2400" b="1" dirty="0"/>
              <a:t>	</a:t>
            </a:r>
            <a:r>
              <a:rPr lang="en-US" sz="2400" dirty="0"/>
              <a:t>a. Process both commingled materials and mixed waste from commercial generators</a:t>
            </a:r>
          </a:p>
          <a:p>
            <a:endParaRPr lang="en-US" sz="2400" dirty="0"/>
          </a:p>
          <a:p>
            <a:r>
              <a:rPr lang="en-US" sz="2400" b="1" dirty="0"/>
              <a:t>3.    Enhance / Expand Organics Processing  </a:t>
            </a:r>
          </a:p>
        </p:txBody>
      </p:sp>
    </p:spTree>
    <p:extLst>
      <p:ext uri="{BB962C8B-B14F-4D97-AF65-F5344CB8AC3E}">
        <p14:creationId xmlns:p14="http://schemas.microsoft.com/office/powerpoint/2010/main" val="250298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00"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97A974EC-6617-4B59-BE6A-1A2A8EB64FC1}"/>
              </a:ext>
            </a:extLst>
          </p:cNvPr>
          <p:cNvGraphicFramePr>
            <a:graphicFrameLocks noGrp="1"/>
          </p:cNvGraphicFramePr>
          <p:nvPr>
            <p:extLst>
              <p:ext uri="{D42A27DB-BD31-4B8C-83A1-F6EECF244321}">
                <p14:modId xmlns:p14="http://schemas.microsoft.com/office/powerpoint/2010/main" val="3649820966"/>
              </p:ext>
            </p:extLst>
          </p:nvPr>
        </p:nvGraphicFramePr>
        <p:xfrm>
          <a:off x="2397756" y="676085"/>
          <a:ext cx="8632212" cy="6080434"/>
        </p:xfrm>
        <a:graphic>
          <a:graphicData uri="http://schemas.openxmlformats.org/drawingml/2006/table">
            <a:tbl>
              <a:tblPr firstRow="1" firstCol="1" bandRow="1"/>
              <a:tblGrid>
                <a:gridCol w="1925680">
                  <a:extLst>
                    <a:ext uri="{9D8B030D-6E8A-4147-A177-3AD203B41FA5}">
                      <a16:colId xmlns:a16="http://schemas.microsoft.com/office/drawing/2014/main" val="1631610125"/>
                    </a:ext>
                  </a:extLst>
                </a:gridCol>
                <a:gridCol w="1063684">
                  <a:extLst>
                    <a:ext uri="{9D8B030D-6E8A-4147-A177-3AD203B41FA5}">
                      <a16:colId xmlns:a16="http://schemas.microsoft.com/office/drawing/2014/main" val="939515895"/>
                    </a:ext>
                  </a:extLst>
                </a:gridCol>
                <a:gridCol w="1383721">
                  <a:extLst>
                    <a:ext uri="{9D8B030D-6E8A-4147-A177-3AD203B41FA5}">
                      <a16:colId xmlns:a16="http://schemas.microsoft.com/office/drawing/2014/main" val="4068766077"/>
                    </a:ext>
                  </a:extLst>
                </a:gridCol>
                <a:gridCol w="1408912">
                  <a:extLst>
                    <a:ext uri="{9D8B030D-6E8A-4147-A177-3AD203B41FA5}">
                      <a16:colId xmlns:a16="http://schemas.microsoft.com/office/drawing/2014/main" val="1075526645"/>
                    </a:ext>
                  </a:extLst>
                </a:gridCol>
                <a:gridCol w="1295553">
                  <a:extLst>
                    <a:ext uri="{9D8B030D-6E8A-4147-A177-3AD203B41FA5}">
                      <a16:colId xmlns:a16="http://schemas.microsoft.com/office/drawing/2014/main" val="3235372909"/>
                    </a:ext>
                  </a:extLst>
                </a:gridCol>
                <a:gridCol w="1554662">
                  <a:extLst>
                    <a:ext uri="{9D8B030D-6E8A-4147-A177-3AD203B41FA5}">
                      <a16:colId xmlns:a16="http://schemas.microsoft.com/office/drawing/2014/main" val="1934705604"/>
                    </a:ext>
                  </a:extLst>
                </a:gridCol>
              </a:tblGrid>
              <a:tr h="793678">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Waste Composition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of Total Waste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Total Waste (Disposed+ Recyclables) (tons)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Waste Disposed (tons)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Disposed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Recycled Materials (tons)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730125152"/>
                  </a:ext>
                </a:extLst>
              </a:tr>
              <a:tr h="198420">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Total Paper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62,198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40,272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21,926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8163258"/>
                  </a:ext>
                </a:extLst>
              </a:tr>
              <a:tr h="198420">
                <a:tc>
                  <a:txBody>
                    <a:bodyPr/>
                    <a:lstStyle/>
                    <a:p>
                      <a:pPr marL="0" marR="0">
                        <a:lnSpc>
                          <a:spcPct val="107000"/>
                        </a:lnSpc>
                        <a:spcBef>
                          <a:spcPts val="0"/>
                        </a:spcBef>
                        <a:spcAft>
                          <a:spcPts val="0"/>
                        </a:spcAft>
                      </a:pPr>
                      <a:r>
                        <a:rPr lang="en-US" sz="1200" b="1"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Cardboard/ Kraft</a:t>
                      </a:r>
                      <a:endParaRPr lang="en-US" sz="12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18,185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5,638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12,547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3700051"/>
                  </a:ext>
                </a:extLst>
              </a:tr>
              <a:tr h="232902">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Clean Mixed Paper/ ONP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15,822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6,443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9,379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28807266"/>
                  </a:ext>
                </a:extLst>
              </a:tr>
              <a:tr h="1984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Mixed Paper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11,276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11,276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401594"/>
                  </a:ext>
                </a:extLst>
              </a:tr>
              <a:tr h="250620">
                <a:tc>
                  <a:txBody>
                    <a:bodyPr/>
                    <a:lstStyle/>
                    <a:p>
                      <a:pPr marL="0" marR="0">
                        <a:lnSpc>
                          <a:spcPct val="107000"/>
                        </a:lnSpc>
                        <a:spcBef>
                          <a:spcPts val="0"/>
                        </a:spcBef>
                        <a:spcAft>
                          <a:spcPts val="0"/>
                        </a:spcAft>
                      </a:pPr>
                      <a:r>
                        <a:rPr lang="en-US"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Compostable / Soiled</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16,109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16,109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330183"/>
                  </a:ext>
                </a:extLst>
              </a:tr>
              <a:tr h="198420">
                <a:tc>
                  <a:txBody>
                    <a:bodyPr/>
                    <a:lstStyle/>
                    <a:p>
                      <a:pPr marL="0" marR="0">
                        <a:lnSpc>
                          <a:spcPct val="107000"/>
                        </a:lnSpc>
                        <a:spcBef>
                          <a:spcPts val="0"/>
                        </a:spcBef>
                        <a:spcAft>
                          <a:spcPts val="0"/>
                        </a:spcAft>
                      </a:pPr>
                      <a:r>
                        <a:rPr lang="en-US" sz="1200" b="1"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Total Plastics</a:t>
                      </a:r>
                      <a:endParaRPr lang="en-US" sz="12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14,327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12,887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1,440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760511"/>
                  </a:ext>
                </a:extLst>
              </a:tr>
              <a:tr h="198420">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Organics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102,654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67,657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42%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34,997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5675028"/>
                  </a:ext>
                </a:extLst>
              </a:tr>
              <a:tr h="2035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Yard Debris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33,266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6,443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26,823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540987"/>
                  </a:ext>
                </a:extLst>
              </a:tr>
              <a:tr h="1984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Wood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22,330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16,109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6,221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796223"/>
                  </a:ext>
                </a:extLst>
              </a:tr>
              <a:tr h="198420">
                <a:tc>
                  <a:txBody>
                    <a:bodyPr/>
                    <a:lstStyle/>
                    <a:p>
                      <a:pPr marL="0" marR="0">
                        <a:lnSpc>
                          <a:spcPct val="107000"/>
                        </a:lnSpc>
                        <a:spcBef>
                          <a:spcPts val="0"/>
                        </a:spcBef>
                        <a:spcAft>
                          <a:spcPts val="0"/>
                        </a:spcAft>
                      </a:pPr>
                      <a:r>
                        <a:rPr lang="en-US"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Food</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42,701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41,883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818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193885"/>
                  </a:ext>
                </a:extLst>
              </a:tr>
              <a:tr h="1984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Other Organics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4,357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3,222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1,135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428288"/>
                  </a:ext>
                </a:extLst>
              </a:tr>
              <a:tr h="198420">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Glass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9,786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3,222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6,564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553175"/>
                  </a:ext>
                </a:extLst>
              </a:tr>
              <a:tr h="198420">
                <a:tc>
                  <a:txBody>
                    <a:bodyPr/>
                    <a:lstStyle/>
                    <a:p>
                      <a:pPr marL="0" marR="0">
                        <a:lnSpc>
                          <a:spcPct val="107000"/>
                        </a:lnSpc>
                        <a:spcBef>
                          <a:spcPts val="0"/>
                        </a:spcBef>
                        <a:spcAft>
                          <a:spcPts val="0"/>
                        </a:spcAft>
                      </a:pPr>
                      <a:r>
                        <a:rPr lang="en-US" sz="1200" b="1"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Metal</a:t>
                      </a:r>
                      <a:endParaRPr lang="en-US" sz="12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19,844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11,276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8,568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058194"/>
                  </a:ext>
                </a:extLst>
              </a:tr>
              <a:tr h="1984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Aluminum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2,230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1,611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927027"/>
                  </a:ext>
                </a:extLst>
              </a:tr>
              <a:tr h="1984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Tin Cans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3,549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3,222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758649"/>
                  </a:ext>
                </a:extLst>
              </a:tr>
              <a:tr h="1984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Other (Scrap Metal)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14,065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6,443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7,622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80267"/>
                  </a:ext>
                </a:extLst>
              </a:tr>
              <a:tr h="198420">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Other Inorganics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21,584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19,330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2,254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945042"/>
                  </a:ext>
                </a:extLst>
              </a:tr>
              <a:tr h="210752">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Rock/ Concrete/ Brick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6,033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4,833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1,200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514680"/>
                  </a:ext>
                </a:extLst>
              </a:tr>
              <a:tr h="222142">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Gypsum Wallboard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4,833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4,833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390801"/>
                  </a:ext>
                </a:extLst>
              </a:tr>
              <a:tr h="1984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Electronics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2,663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1,611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1,052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291296"/>
                  </a:ext>
                </a:extLst>
              </a:tr>
              <a:tr h="1984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Misc. Organics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11,278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11,276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9676642"/>
                  </a:ext>
                </a:extLst>
              </a:tr>
              <a:tr h="198420">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Other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10,055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6,443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3,612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391942"/>
                  </a:ext>
                </a:extLst>
              </a:tr>
              <a:tr h="1984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Motor Oil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2,245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1,923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794954"/>
                  </a:ext>
                </a:extLst>
              </a:tr>
              <a:tr h="1984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Other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6,522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4,833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1,689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768598"/>
                  </a:ext>
                </a:extLst>
              </a:tr>
              <a:tr h="198420">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Other Recyclables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396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396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2975919"/>
                  </a:ext>
                </a:extLst>
              </a:tr>
              <a:tr h="198420">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Total Waste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240,844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161,087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79,757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426616"/>
                  </a:ext>
                </a:extLst>
              </a:tr>
            </a:tbl>
          </a:graphicData>
        </a:graphic>
      </p:graphicFrame>
      <p:sp>
        <p:nvSpPr>
          <p:cNvPr id="6" name="TextBox 5">
            <a:extLst>
              <a:ext uri="{FF2B5EF4-FFF2-40B4-BE49-F238E27FC236}">
                <a16:creationId xmlns:a16="http://schemas.microsoft.com/office/drawing/2014/main" id="{3C0F03BD-1B52-4202-A8DE-B15BA6DA184E}"/>
              </a:ext>
            </a:extLst>
          </p:cNvPr>
          <p:cNvSpPr txBox="1"/>
          <p:nvPr/>
        </p:nvSpPr>
        <p:spPr>
          <a:xfrm>
            <a:off x="2483577" y="16577"/>
            <a:ext cx="8546390" cy="64633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Chapter 4 Collection  and Recycling Processing Deschutes County Waste Stream 2016</a:t>
            </a:r>
          </a:p>
        </p:txBody>
      </p:sp>
      <p:sp>
        <p:nvSpPr>
          <p:cNvPr id="3" name="Oval 2"/>
          <p:cNvSpPr/>
          <p:nvPr/>
        </p:nvSpPr>
        <p:spPr>
          <a:xfrm>
            <a:off x="6897931" y="1415669"/>
            <a:ext cx="1018108" cy="801560"/>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Oval 10"/>
          <p:cNvSpPr/>
          <p:nvPr/>
        </p:nvSpPr>
        <p:spPr>
          <a:xfrm>
            <a:off x="6959736" y="2986241"/>
            <a:ext cx="1018108" cy="5596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Oval 12"/>
          <p:cNvSpPr/>
          <p:nvPr/>
        </p:nvSpPr>
        <p:spPr>
          <a:xfrm>
            <a:off x="7042422" y="2483788"/>
            <a:ext cx="935422" cy="384772"/>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6">
                  <a:lumMod val="75000"/>
                </a:schemeClr>
              </a:solidFill>
            </a:endParaRPr>
          </a:p>
        </p:txBody>
      </p:sp>
      <p:sp>
        <p:nvSpPr>
          <p:cNvPr id="14" name="Oval 13"/>
          <p:cNvSpPr/>
          <p:nvPr/>
        </p:nvSpPr>
        <p:spPr>
          <a:xfrm>
            <a:off x="7022306" y="2221030"/>
            <a:ext cx="935422" cy="26275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Oval 14"/>
          <p:cNvSpPr/>
          <p:nvPr/>
        </p:nvSpPr>
        <p:spPr>
          <a:xfrm>
            <a:off x="6980963" y="3896403"/>
            <a:ext cx="935422" cy="304800"/>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TextBox 3"/>
          <p:cNvSpPr txBox="1"/>
          <p:nvPr/>
        </p:nvSpPr>
        <p:spPr>
          <a:xfrm>
            <a:off x="0" y="1858491"/>
            <a:ext cx="2175641" cy="1200329"/>
          </a:xfrm>
          <a:prstGeom prst="rect">
            <a:avLst/>
          </a:prstGeom>
          <a:noFill/>
        </p:spPr>
        <p:txBody>
          <a:bodyPr wrap="square" rtlCol="0">
            <a:spAutoFit/>
          </a:bodyPr>
          <a:lstStyle/>
          <a:p>
            <a:r>
              <a:rPr lang="en-US" u="sng" dirty="0">
                <a:solidFill>
                  <a:schemeClr val="accent6">
                    <a:lumMod val="75000"/>
                  </a:schemeClr>
                </a:solidFill>
              </a:rPr>
              <a:t>Commodities  </a:t>
            </a:r>
          </a:p>
          <a:p>
            <a:r>
              <a:rPr lang="en-US" dirty="0">
                <a:solidFill>
                  <a:schemeClr val="accent6">
                    <a:lumMod val="75000"/>
                  </a:schemeClr>
                </a:solidFill>
              </a:rPr>
              <a:t> (41,077 tpy)</a:t>
            </a:r>
          </a:p>
          <a:p>
            <a:pPr marL="285750" indent="-285750">
              <a:buFont typeface="Arial" panose="020B0604020202020204" pitchFamily="34" charset="0"/>
              <a:buChar char="•"/>
            </a:pPr>
            <a:r>
              <a:rPr lang="en-US" dirty="0">
                <a:solidFill>
                  <a:schemeClr val="accent6">
                    <a:lumMod val="75000"/>
                  </a:schemeClr>
                </a:solidFill>
              </a:rPr>
              <a:t>Source Separation </a:t>
            </a:r>
          </a:p>
          <a:p>
            <a:pPr marL="285750" indent="-285750">
              <a:buFont typeface="Arial" panose="020B0604020202020204" pitchFamily="34" charset="0"/>
              <a:buChar char="•"/>
            </a:pPr>
            <a:r>
              <a:rPr lang="en-US" dirty="0">
                <a:solidFill>
                  <a:schemeClr val="accent6">
                    <a:lumMod val="75000"/>
                  </a:schemeClr>
                </a:solidFill>
              </a:rPr>
              <a:t>MRF </a:t>
            </a:r>
          </a:p>
        </p:txBody>
      </p:sp>
      <p:sp>
        <p:nvSpPr>
          <p:cNvPr id="16" name="TextBox 15"/>
          <p:cNvSpPr txBox="1"/>
          <p:nvPr/>
        </p:nvSpPr>
        <p:spPr>
          <a:xfrm>
            <a:off x="47750" y="3119598"/>
            <a:ext cx="2175641" cy="2308324"/>
          </a:xfrm>
          <a:prstGeom prst="rect">
            <a:avLst/>
          </a:prstGeom>
          <a:noFill/>
        </p:spPr>
        <p:txBody>
          <a:bodyPr wrap="square" rtlCol="0">
            <a:spAutoFit/>
          </a:bodyPr>
          <a:lstStyle/>
          <a:p>
            <a:r>
              <a:rPr lang="en-US" u="sng" dirty="0">
                <a:solidFill>
                  <a:srgbClr val="FF0000"/>
                </a:solidFill>
              </a:rPr>
              <a:t>Organics (48,326 tpy</a:t>
            </a:r>
            <a:r>
              <a:rPr lang="en-US" dirty="0">
                <a:solidFill>
                  <a:srgbClr val="FF0000"/>
                </a:solidFill>
              </a:rPr>
              <a:t>)</a:t>
            </a:r>
          </a:p>
          <a:p>
            <a:pPr marL="285750" indent="-285750">
              <a:buFont typeface="Arial" panose="020B0604020202020204" pitchFamily="34" charset="0"/>
              <a:buChar char="•"/>
            </a:pPr>
            <a:r>
              <a:rPr lang="en-US" dirty="0">
                <a:solidFill>
                  <a:srgbClr val="FF0000"/>
                </a:solidFill>
              </a:rPr>
              <a:t>Yard Waste </a:t>
            </a:r>
          </a:p>
          <a:p>
            <a:pPr marL="285750" indent="-285750">
              <a:buFont typeface="Arial" panose="020B0604020202020204" pitchFamily="34" charset="0"/>
              <a:buChar char="•"/>
            </a:pPr>
            <a:r>
              <a:rPr lang="en-US" dirty="0">
                <a:solidFill>
                  <a:srgbClr val="FF0000"/>
                </a:solidFill>
              </a:rPr>
              <a:t>Food Waste</a:t>
            </a:r>
          </a:p>
          <a:p>
            <a:r>
              <a:rPr lang="en-US" dirty="0">
                <a:solidFill>
                  <a:srgbClr val="FF0000"/>
                </a:solidFill>
              </a:rPr>
              <a:t>Other  (32,218 tpy)</a:t>
            </a:r>
          </a:p>
          <a:p>
            <a:pPr marL="285750" indent="-285750">
              <a:buFont typeface="Arial" panose="020B0604020202020204" pitchFamily="34" charset="0"/>
              <a:buChar char="•"/>
            </a:pPr>
            <a:r>
              <a:rPr lang="en-US" dirty="0">
                <a:solidFill>
                  <a:srgbClr val="FF0000"/>
                </a:solidFill>
              </a:rPr>
              <a:t>Wood  </a:t>
            </a:r>
          </a:p>
          <a:p>
            <a:pPr marL="285750" indent="-285750">
              <a:buFont typeface="Arial" panose="020B0604020202020204" pitchFamily="34" charset="0"/>
              <a:buChar char="•"/>
            </a:pPr>
            <a:r>
              <a:rPr lang="en-US" dirty="0">
                <a:solidFill>
                  <a:srgbClr val="FF0000"/>
                </a:solidFill>
              </a:rPr>
              <a:t>Compostable Paper </a:t>
            </a:r>
          </a:p>
          <a:p>
            <a:endParaRPr lang="en-US" dirty="0">
              <a:solidFill>
                <a:srgbClr val="FF0000"/>
              </a:solidFill>
            </a:endParaRPr>
          </a:p>
        </p:txBody>
      </p:sp>
      <p:sp>
        <p:nvSpPr>
          <p:cNvPr id="7" name="TextBox 6"/>
          <p:cNvSpPr txBox="1"/>
          <p:nvPr/>
        </p:nvSpPr>
        <p:spPr>
          <a:xfrm>
            <a:off x="47750" y="5585512"/>
            <a:ext cx="2127891" cy="923330"/>
          </a:xfrm>
          <a:prstGeom prst="rect">
            <a:avLst/>
          </a:prstGeom>
          <a:noFill/>
        </p:spPr>
        <p:txBody>
          <a:bodyPr wrap="square" rtlCol="0">
            <a:spAutoFit/>
          </a:bodyPr>
          <a:lstStyle/>
          <a:p>
            <a:r>
              <a:rPr lang="en-US" u="sng" dirty="0"/>
              <a:t>Total  - 121,621 tpy </a:t>
            </a:r>
          </a:p>
          <a:p>
            <a:r>
              <a:rPr lang="en-US" dirty="0"/>
              <a:t> </a:t>
            </a:r>
            <a:r>
              <a:rPr lang="en-US" b="1" dirty="0">
                <a:solidFill>
                  <a:schemeClr val="accent6">
                    <a:lumMod val="75000"/>
                  </a:schemeClr>
                </a:solidFill>
              </a:rPr>
              <a:t>Goal Recover – 33% </a:t>
            </a:r>
            <a:endParaRPr lang="en-US" dirty="0"/>
          </a:p>
          <a:p>
            <a:r>
              <a:rPr lang="en-US" b="1" dirty="0">
                <a:solidFill>
                  <a:schemeClr val="accent6">
                    <a:lumMod val="75000"/>
                  </a:schemeClr>
                </a:solidFill>
              </a:rPr>
              <a:t>- 40,000 tpy </a:t>
            </a:r>
          </a:p>
        </p:txBody>
      </p:sp>
    </p:spTree>
    <p:extLst>
      <p:ext uri="{BB962C8B-B14F-4D97-AF65-F5344CB8AC3E}">
        <p14:creationId xmlns:p14="http://schemas.microsoft.com/office/powerpoint/2010/main" val="239429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93834" y="240383"/>
            <a:ext cx="9143999"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4 – MRF Processing (Example)  </a:t>
            </a:r>
          </a:p>
        </p:txBody>
      </p:sp>
      <p:sp>
        <p:nvSpPr>
          <p:cNvPr id="3" name="TextBox 2">
            <a:extLst>
              <a:ext uri="{FF2B5EF4-FFF2-40B4-BE49-F238E27FC236}">
                <a16:creationId xmlns:a16="http://schemas.microsoft.com/office/drawing/2014/main" id="{7ABDA768-55B6-40EF-9B7E-2EF88E754CA3}"/>
              </a:ext>
            </a:extLst>
          </p:cNvPr>
          <p:cNvSpPr txBox="1"/>
          <p:nvPr/>
        </p:nvSpPr>
        <p:spPr>
          <a:xfrm>
            <a:off x="2310483" y="2189218"/>
            <a:ext cx="7500185" cy="1338828"/>
          </a:xfrm>
          <a:prstGeom prst="rect">
            <a:avLst/>
          </a:prstGeom>
          <a:no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1. Residential Commingled 		13,000 TPY</a:t>
            </a:r>
          </a:p>
          <a:p>
            <a:r>
              <a:rPr lang="en-US" dirty="0">
                <a:latin typeface="Arial" panose="020B0604020202020204" pitchFamily="34" charset="0"/>
                <a:cs typeface="Arial" panose="020B0604020202020204" pitchFamily="34" charset="0"/>
              </a:rPr>
              <a:t>2. MSW (Collected) 120,000 TPY</a:t>
            </a:r>
          </a:p>
          <a:p>
            <a:pPr lvl="1"/>
            <a:r>
              <a:rPr lang="en-US" dirty="0">
                <a:latin typeface="Arial" panose="020B0604020202020204" pitchFamily="34" charset="0"/>
                <a:cs typeface="Arial" panose="020B0604020202020204" pitchFamily="34" charset="0"/>
              </a:rPr>
              <a:t>Estimated Commercial		</a:t>
            </a:r>
            <a:r>
              <a:rPr lang="en-US" u="sng" dirty="0">
                <a:latin typeface="Arial" panose="020B0604020202020204" pitchFamily="34" charset="0"/>
                <a:cs typeface="Arial" panose="020B0604020202020204" pitchFamily="34" charset="0"/>
              </a:rPr>
              <a:t>60,000 TPY</a:t>
            </a:r>
          </a:p>
          <a:p>
            <a:pPr lvl="1"/>
            <a:r>
              <a:rPr lang="en-US" b="1" dirty="0">
                <a:latin typeface="Arial" panose="020B0604020202020204" pitchFamily="34" charset="0"/>
                <a:cs typeface="Arial" panose="020B0604020202020204" pitchFamily="34" charset="0"/>
              </a:rPr>
              <a:t>Total Processed			73,000 TPY</a:t>
            </a:r>
          </a:p>
        </p:txBody>
      </p:sp>
      <p:sp>
        <p:nvSpPr>
          <p:cNvPr id="4" name="TextBox 3">
            <a:extLst>
              <a:ext uri="{FF2B5EF4-FFF2-40B4-BE49-F238E27FC236}">
                <a16:creationId xmlns:a16="http://schemas.microsoft.com/office/drawing/2014/main" id="{BBB76EC4-3BA7-44AE-9EE6-484421AE4DAC}"/>
              </a:ext>
            </a:extLst>
          </p:cNvPr>
          <p:cNvSpPr txBox="1"/>
          <p:nvPr/>
        </p:nvSpPr>
        <p:spPr>
          <a:xfrm>
            <a:off x="2372476" y="4165803"/>
            <a:ext cx="7986713" cy="2585323"/>
          </a:xfrm>
          <a:prstGeom prst="rect">
            <a:avLst/>
          </a:prstGeom>
          <a:noFill/>
        </p:spPr>
        <p:txBody>
          <a:bodyPr wrap="square" rtlCol="0">
            <a:spAutoFit/>
          </a:bodyPr>
          <a:lstStyle/>
          <a:p>
            <a:pPr lvl="1">
              <a:lnSpc>
                <a:spcPct val="150000"/>
              </a:lnSpc>
            </a:pPr>
            <a:r>
              <a:rPr lang="en-US" dirty="0">
                <a:latin typeface="Arial" panose="020B0604020202020204" pitchFamily="34" charset="0"/>
                <a:cs typeface="Arial" panose="020B0604020202020204" pitchFamily="34" charset="0"/>
              </a:rPr>
              <a:t>1. Commingled 	13,000 (90%)	 11,700</a:t>
            </a:r>
          </a:p>
          <a:p>
            <a:pPr lvl="1">
              <a:lnSpc>
                <a:spcPct val="150000"/>
              </a:lnSpc>
            </a:pPr>
            <a:r>
              <a:rPr lang="en-US" dirty="0">
                <a:latin typeface="Arial" panose="020B0604020202020204" pitchFamily="34" charset="0"/>
                <a:cs typeface="Arial" panose="020B0604020202020204" pitchFamily="34" charset="0"/>
              </a:rPr>
              <a:t>2. Commercial MSW	60,000 (20%)	 </a:t>
            </a:r>
            <a:r>
              <a:rPr lang="en-US" u="sng" dirty="0">
                <a:latin typeface="Arial" panose="020B0604020202020204" pitchFamily="34" charset="0"/>
                <a:cs typeface="Arial" panose="020B0604020202020204" pitchFamily="34" charset="0"/>
              </a:rPr>
              <a:t>12,000</a:t>
            </a:r>
          </a:p>
          <a:p>
            <a:pPr lvl="1">
              <a:lnSpc>
                <a:spcPct val="150000"/>
              </a:lnSpc>
            </a:pP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Estimated Total	</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23,700</a:t>
            </a:r>
          </a:p>
          <a:p>
            <a:pPr lvl="1">
              <a:lnSpc>
                <a:spcPct val="150000"/>
              </a:lnSpc>
            </a:pPr>
            <a:r>
              <a:rPr lang="en-US" dirty="0">
                <a:latin typeface="Arial" panose="020B0604020202020204" pitchFamily="34" charset="0"/>
                <a:cs typeface="Arial" panose="020B0604020202020204" pitchFamily="34" charset="0"/>
              </a:rPr>
              <a:t>3. Mixed Organics Output Estimate 	15,000 - 20,000 TPY </a:t>
            </a:r>
          </a:p>
          <a:p>
            <a:pPr lvl="1">
              <a:lnSpc>
                <a:spcPct val="150000"/>
              </a:lnSpc>
            </a:pPr>
            <a:r>
              <a:rPr lang="en-US" b="1" dirty="0">
                <a:latin typeface="Arial" panose="020B0604020202020204" pitchFamily="34" charset="0"/>
                <a:cs typeface="Arial" panose="020B0604020202020204" pitchFamily="34" charset="0"/>
              </a:rPr>
              <a:t>Total Potential Recovered Materials 	38,700 – 43,700 (53%- 60%)</a:t>
            </a:r>
          </a:p>
          <a:p>
            <a:pPr lvl="1">
              <a:lnSpc>
                <a:spcPct val="150000"/>
              </a:lnSpc>
            </a:pPr>
            <a:r>
              <a:rPr lang="en-US" b="1" dirty="0">
                <a:latin typeface="Arial" panose="020B0604020202020204" pitchFamily="34" charset="0"/>
                <a:cs typeface="Arial" panose="020B0604020202020204" pitchFamily="34" charset="0"/>
              </a:rPr>
              <a:t>Amount Landfilled 			34,300 – 29,300 tpy </a:t>
            </a:r>
          </a:p>
        </p:txBody>
      </p:sp>
      <p:sp>
        <p:nvSpPr>
          <p:cNvPr id="5" name="TextBox 4">
            <a:extLst>
              <a:ext uri="{FF2B5EF4-FFF2-40B4-BE49-F238E27FC236}">
                <a16:creationId xmlns:a16="http://schemas.microsoft.com/office/drawing/2014/main" id="{79CE5947-48A1-49D0-89AE-34542EF9A8B7}"/>
              </a:ext>
            </a:extLst>
          </p:cNvPr>
          <p:cNvSpPr txBox="1"/>
          <p:nvPr/>
        </p:nvSpPr>
        <p:spPr>
          <a:xfrm>
            <a:off x="321618" y="1789108"/>
            <a:ext cx="7055574" cy="400110"/>
          </a:xfrm>
          <a:prstGeom prst="rect">
            <a:avLst/>
          </a:prstGeom>
          <a:noFill/>
        </p:spPr>
        <p:txBody>
          <a:bodyPr wrap="square" rtlCol="0">
            <a:spAutoFit/>
          </a:bodyPr>
          <a:lstStyle/>
          <a:p>
            <a:r>
              <a:rPr lang="en-US" sz="2000" b="1" dirty="0">
                <a:solidFill>
                  <a:schemeClr val="accent5">
                    <a:lumMod val="50000"/>
                  </a:schemeClr>
                </a:solidFill>
                <a:latin typeface="Arial" panose="020B0604020202020204" pitchFamily="34" charset="0"/>
                <a:cs typeface="Arial" panose="020B0604020202020204" pitchFamily="34" charset="0"/>
              </a:rPr>
              <a:t>Waste/ Materials to be Processed (2016) </a:t>
            </a:r>
            <a:endParaRPr lang="en-US" sz="2000" dirty="0">
              <a:solidFill>
                <a:schemeClr val="accent5">
                  <a:lumMod val="5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B3E7756-19BD-46F2-B6C1-A033C6FC25DD}"/>
              </a:ext>
            </a:extLst>
          </p:cNvPr>
          <p:cNvSpPr txBox="1"/>
          <p:nvPr/>
        </p:nvSpPr>
        <p:spPr>
          <a:xfrm>
            <a:off x="321618" y="3778203"/>
            <a:ext cx="5774381" cy="400110"/>
          </a:xfrm>
          <a:prstGeom prst="rect">
            <a:avLst/>
          </a:prstGeom>
          <a:noFill/>
        </p:spPr>
        <p:txBody>
          <a:bodyPr wrap="square" rtlCol="0">
            <a:spAutoFit/>
          </a:bodyPr>
          <a:lstStyle/>
          <a:p>
            <a:r>
              <a:rPr lang="en-US" sz="2000" b="1" dirty="0">
                <a:solidFill>
                  <a:schemeClr val="accent5">
                    <a:lumMod val="50000"/>
                  </a:schemeClr>
                </a:solidFill>
                <a:latin typeface="Arial" panose="020B0604020202020204" pitchFamily="34" charset="0"/>
                <a:cs typeface="Arial" panose="020B0604020202020204" pitchFamily="34" charset="0"/>
              </a:rPr>
              <a:t>Estimated Recovered Materials (TPY)</a:t>
            </a:r>
          </a:p>
        </p:txBody>
      </p:sp>
    </p:spTree>
    <p:extLst>
      <p:ext uri="{BB962C8B-B14F-4D97-AF65-F5344CB8AC3E}">
        <p14:creationId xmlns:p14="http://schemas.microsoft.com/office/powerpoint/2010/main" val="3967217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948240" y="39545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Mixed Waste Processing</a:t>
            </a:r>
          </a:p>
        </p:txBody>
      </p:sp>
      <p:sp>
        <p:nvSpPr>
          <p:cNvPr id="11" name="TextBox 10">
            <a:extLst>
              <a:ext uri="{FF2B5EF4-FFF2-40B4-BE49-F238E27FC236}">
                <a16:creationId xmlns:a16="http://schemas.microsoft.com/office/drawing/2014/main" id="{BC4CA799-F3B4-4505-A98A-50BA743A0649}"/>
              </a:ext>
            </a:extLst>
          </p:cNvPr>
          <p:cNvSpPr txBox="1"/>
          <p:nvPr/>
        </p:nvSpPr>
        <p:spPr>
          <a:xfrm>
            <a:off x="1524000" y="1938375"/>
            <a:ext cx="7391400" cy="584775"/>
          </a:xfrm>
          <a:prstGeom prst="rect">
            <a:avLst/>
          </a:prstGeom>
          <a:noFill/>
        </p:spPr>
        <p:txBody>
          <a:bodyPr wrap="square" rtlCol="0">
            <a:spAutoFit/>
          </a:bodyPr>
          <a:lstStyle/>
          <a:p>
            <a:r>
              <a:rPr lang="en-US" sz="3200" dirty="0">
                <a:solidFill>
                  <a:srgbClr val="0B1E2C"/>
                </a:solidFill>
                <a:latin typeface="Arial Narrow" pitchFamily="34" charset="0"/>
                <a:ea typeface="Arial Unicode MS" pitchFamily="34" charset="-128"/>
                <a:cs typeface="Arial Unicode MS" pitchFamily="34" charset="-128"/>
              </a:rPr>
              <a:t>  Modern Mixed-waste Processing</a:t>
            </a:r>
          </a:p>
        </p:txBody>
      </p:sp>
      <p:pic>
        <p:nvPicPr>
          <p:cNvPr id="12" name="Picture 3" descr="M:\Company Presentations\Working Files\Eric Monterey Material\photos, graphics\process graphics\Bag Breaker green.png">
            <a:extLst>
              <a:ext uri="{FF2B5EF4-FFF2-40B4-BE49-F238E27FC236}">
                <a16:creationId xmlns:a16="http://schemas.microsoft.com/office/drawing/2014/main" id="{47DA3B17-590A-46C9-870E-7D16147696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494" y="2808837"/>
            <a:ext cx="1409706" cy="11803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M:\Company Presentations\Working Files\Eric Monterey Material\photos, graphics\process graphics\Nihot SDS green.png">
            <a:extLst>
              <a:ext uri="{FF2B5EF4-FFF2-40B4-BE49-F238E27FC236}">
                <a16:creationId xmlns:a16="http://schemas.microsoft.com/office/drawing/2014/main" id="{7F36DE18-2A54-47A5-893F-1FE66EB660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2753972"/>
            <a:ext cx="2238466"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M:\Company Presentations\Working Files\Eric Monterey Material\photos, graphics\process graphics\DRS decline green.png">
            <a:extLst>
              <a:ext uri="{FF2B5EF4-FFF2-40B4-BE49-F238E27FC236}">
                <a16:creationId xmlns:a16="http://schemas.microsoft.com/office/drawing/2014/main" id="{1082C57B-9A4B-4AAC-BEEF-C5793099C2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5075" y="2822913"/>
            <a:ext cx="2402087" cy="11769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Company Presentations\Working Files\Eric Monterey Material\photos, graphics\process graphics\PS-NS green.png">
            <a:extLst>
              <a:ext uri="{FF2B5EF4-FFF2-40B4-BE49-F238E27FC236}">
                <a16:creationId xmlns:a16="http://schemas.microsoft.com/office/drawing/2014/main" id="{B0C01891-BFAE-4E29-A470-0EE3F323F8E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6999" y="4845662"/>
            <a:ext cx="970074" cy="10112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11D422B-37C3-4F4D-AB71-3D637280A6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350" y="5172252"/>
            <a:ext cx="1309163" cy="670603"/>
          </a:xfrm>
          <a:prstGeom prst="rect">
            <a:avLst/>
          </a:prstGeom>
        </p:spPr>
      </p:pic>
      <p:sp>
        <p:nvSpPr>
          <p:cNvPr id="17" name="TextBox 16">
            <a:extLst>
              <a:ext uri="{FF2B5EF4-FFF2-40B4-BE49-F238E27FC236}">
                <a16:creationId xmlns:a16="http://schemas.microsoft.com/office/drawing/2014/main" id="{CFBEAE81-F0BA-40CD-A46D-39DCF32D8BEB}"/>
              </a:ext>
            </a:extLst>
          </p:cNvPr>
          <p:cNvSpPr txBox="1"/>
          <p:nvPr/>
        </p:nvSpPr>
        <p:spPr>
          <a:xfrm>
            <a:off x="5178814" y="4493094"/>
            <a:ext cx="1450586" cy="369332"/>
          </a:xfrm>
          <a:prstGeom prst="rect">
            <a:avLst/>
          </a:prstGeom>
          <a:noFill/>
        </p:spPr>
        <p:txBody>
          <a:bodyPr wrap="square" rtlCol="0">
            <a:spAutoFit/>
          </a:bodyPr>
          <a:lstStyle/>
          <a:p>
            <a:r>
              <a:rPr lang="en-US" b="1" dirty="0">
                <a:solidFill>
                  <a:srgbClr val="0B1E2C"/>
                </a:solidFill>
                <a:latin typeface="Arial Narrow" pitchFamily="34" charset="0"/>
              </a:rPr>
              <a:t>Bag Openers</a:t>
            </a:r>
          </a:p>
        </p:txBody>
      </p:sp>
      <p:sp>
        <p:nvSpPr>
          <p:cNvPr id="18" name="TextBox 17">
            <a:extLst>
              <a:ext uri="{FF2B5EF4-FFF2-40B4-BE49-F238E27FC236}">
                <a16:creationId xmlns:a16="http://schemas.microsoft.com/office/drawing/2014/main" id="{9B0DDF4C-394F-4675-B97F-0654D14BECBE}"/>
              </a:ext>
            </a:extLst>
          </p:cNvPr>
          <p:cNvSpPr txBox="1"/>
          <p:nvPr/>
        </p:nvSpPr>
        <p:spPr>
          <a:xfrm>
            <a:off x="2895600" y="4493094"/>
            <a:ext cx="1143000" cy="369332"/>
          </a:xfrm>
          <a:prstGeom prst="rect">
            <a:avLst/>
          </a:prstGeom>
          <a:noFill/>
        </p:spPr>
        <p:txBody>
          <a:bodyPr wrap="square" rtlCol="0">
            <a:spAutoFit/>
          </a:bodyPr>
          <a:lstStyle/>
          <a:p>
            <a:r>
              <a:rPr lang="en-US" b="1" dirty="0">
                <a:solidFill>
                  <a:srgbClr val="0B1E2C"/>
                </a:solidFill>
                <a:latin typeface="Arial Narrow" pitchFamily="34" charset="0"/>
              </a:rPr>
              <a:t>Screening</a:t>
            </a:r>
          </a:p>
        </p:txBody>
      </p:sp>
      <p:sp>
        <p:nvSpPr>
          <p:cNvPr id="19" name="TextBox 18">
            <a:extLst>
              <a:ext uri="{FF2B5EF4-FFF2-40B4-BE49-F238E27FC236}">
                <a16:creationId xmlns:a16="http://schemas.microsoft.com/office/drawing/2014/main" id="{4BCDF6AC-248A-437B-A7E1-14316E7023C2}"/>
              </a:ext>
            </a:extLst>
          </p:cNvPr>
          <p:cNvSpPr txBox="1"/>
          <p:nvPr/>
        </p:nvSpPr>
        <p:spPr>
          <a:xfrm>
            <a:off x="7543803" y="4493094"/>
            <a:ext cx="2209799" cy="369332"/>
          </a:xfrm>
          <a:prstGeom prst="rect">
            <a:avLst/>
          </a:prstGeom>
          <a:noFill/>
        </p:spPr>
        <p:txBody>
          <a:bodyPr wrap="square" lIns="0" rtlCol="0">
            <a:spAutoFit/>
          </a:bodyPr>
          <a:lstStyle/>
          <a:p>
            <a:r>
              <a:rPr lang="en-US" b="1" dirty="0">
                <a:solidFill>
                  <a:srgbClr val="0B1E2C"/>
                </a:solidFill>
                <a:latin typeface="Arial Narrow" pitchFamily="34" charset="0"/>
              </a:rPr>
              <a:t>Air Density Separators</a:t>
            </a:r>
          </a:p>
        </p:txBody>
      </p:sp>
      <p:sp>
        <p:nvSpPr>
          <p:cNvPr id="20" name="TextBox 19">
            <a:extLst>
              <a:ext uri="{FF2B5EF4-FFF2-40B4-BE49-F238E27FC236}">
                <a16:creationId xmlns:a16="http://schemas.microsoft.com/office/drawing/2014/main" id="{A923E5F9-1513-4769-97F2-9F627828AFE7}"/>
              </a:ext>
            </a:extLst>
          </p:cNvPr>
          <p:cNvSpPr txBox="1"/>
          <p:nvPr/>
        </p:nvSpPr>
        <p:spPr>
          <a:xfrm>
            <a:off x="2133602" y="6358470"/>
            <a:ext cx="2057399" cy="369332"/>
          </a:xfrm>
          <a:prstGeom prst="rect">
            <a:avLst/>
          </a:prstGeom>
          <a:noFill/>
        </p:spPr>
        <p:txBody>
          <a:bodyPr wrap="square" lIns="0" rtlCol="0">
            <a:spAutoFit/>
          </a:bodyPr>
          <a:lstStyle/>
          <a:p>
            <a:r>
              <a:rPr lang="en-US" b="1" dirty="0">
                <a:solidFill>
                  <a:srgbClr val="0B1E2C"/>
                </a:solidFill>
                <a:latin typeface="Arial Narrow" pitchFamily="34" charset="0"/>
              </a:rPr>
              <a:t>Ballistic Separators</a:t>
            </a:r>
          </a:p>
        </p:txBody>
      </p:sp>
      <p:sp>
        <p:nvSpPr>
          <p:cNvPr id="21" name="TextBox 20">
            <a:extLst>
              <a:ext uri="{FF2B5EF4-FFF2-40B4-BE49-F238E27FC236}">
                <a16:creationId xmlns:a16="http://schemas.microsoft.com/office/drawing/2014/main" id="{552DC648-7801-4E02-A154-6B59E03FC576}"/>
              </a:ext>
            </a:extLst>
          </p:cNvPr>
          <p:cNvSpPr txBox="1"/>
          <p:nvPr/>
        </p:nvSpPr>
        <p:spPr>
          <a:xfrm>
            <a:off x="4572002" y="6358470"/>
            <a:ext cx="1600199" cy="369332"/>
          </a:xfrm>
          <a:prstGeom prst="rect">
            <a:avLst/>
          </a:prstGeom>
          <a:noFill/>
        </p:spPr>
        <p:txBody>
          <a:bodyPr wrap="square" lIns="0" rtlCol="0">
            <a:spAutoFit/>
          </a:bodyPr>
          <a:lstStyle/>
          <a:p>
            <a:r>
              <a:rPr lang="en-US" b="1" dirty="0">
                <a:solidFill>
                  <a:srgbClr val="0B1E2C"/>
                </a:solidFill>
                <a:latin typeface="Arial Narrow" pitchFamily="34" charset="0"/>
              </a:rPr>
              <a:t>Optical Sorting</a:t>
            </a:r>
          </a:p>
        </p:txBody>
      </p:sp>
      <p:pic>
        <p:nvPicPr>
          <p:cNvPr id="22" name="Picture 2" descr="M:\Company Presentations\Working Files\Eric Monterey Material\photos, graphics\process graphics\Magnet green.png">
            <a:extLst>
              <a:ext uri="{FF2B5EF4-FFF2-40B4-BE49-F238E27FC236}">
                <a16:creationId xmlns:a16="http://schemas.microsoft.com/office/drawing/2014/main" id="{952AA6C5-7977-4690-B30F-89C346473EC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6800" y="5188563"/>
            <a:ext cx="1168498" cy="56071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M:\Company Presentations\Working Files\Eric Monterey Material\photos, graphics\process graphics\ECS green.png">
            <a:extLst>
              <a:ext uri="{FF2B5EF4-FFF2-40B4-BE49-F238E27FC236}">
                <a16:creationId xmlns:a16="http://schemas.microsoft.com/office/drawing/2014/main" id="{6A15D83F-D3B7-4DFD-B780-EF87B2ABD9B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79071" y="5280004"/>
            <a:ext cx="1158243" cy="52120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54BEA98-95B6-4226-A284-C79873E6D929}"/>
              </a:ext>
            </a:extLst>
          </p:cNvPr>
          <p:cNvSpPr txBox="1"/>
          <p:nvPr/>
        </p:nvSpPr>
        <p:spPr>
          <a:xfrm>
            <a:off x="8382002" y="6358470"/>
            <a:ext cx="2057399" cy="369332"/>
          </a:xfrm>
          <a:prstGeom prst="rect">
            <a:avLst/>
          </a:prstGeom>
          <a:noFill/>
        </p:spPr>
        <p:txBody>
          <a:bodyPr wrap="square" lIns="0" rtlCol="0">
            <a:spAutoFit/>
          </a:bodyPr>
          <a:lstStyle/>
          <a:p>
            <a:pPr algn="ctr"/>
            <a:r>
              <a:rPr lang="en-US" b="1" dirty="0">
                <a:latin typeface="Arial Narrow" pitchFamily="34" charset="0"/>
              </a:rPr>
              <a:t>Magnetic Separation</a:t>
            </a:r>
            <a:endParaRPr lang="en-US" sz="2000" dirty="0">
              <a:latin typeface="Arial Narrow" pitchFamily="34" charset="0"/>
            </a:endParaRPr>
          </a:p>
        </p:txBody>
      </p:sp>
      <p:sp>
        <p:nvSpPr>
          <p:cNvPr id="25" name="TextBox 24">
            <a:extLst>
              <a:ext uri="{FF2B5EF4-FFF2-40B4-BE49-F238E27FC236}">
                <a16:creationId xmlns:a16="http://schemas.microsoft.com/office/drawing/2014/main" id="{929C08A7-650F-4D51-B759-8B07C9B80C8D}"/>
              </a:ext>
            </a:extLst>
          </p:cNvPr>
          <p:cNvSpPr txBox="1"/>
          <p:nvPr/>
        </p:nvSpPr>
        <p:spPr>
          <a:xfrm>
            <a:off x="6437376" y="6358470"/>
            <a:ext cx="1563624" cy="369332"/>
          </a:xfrm>
          <a:prstGeom prst="rect">
            <a:avLst/>
          </a:prstGeom>
          <a:noFill/>
        </p:spPr>
        <p:txBody>
          <a:bodyPr wrap="square" lIns="0" rtlCol="0">
            <a:spAutoFit/>
          </a:bodyPr>
          <a:lstStyle/>
          <a:p>
            <a:pPr algn="ctr"/>
            <a:r>
              <a:rPr lang="en-US" b="1" dirty="0">
                <a:latin typeface="Arial Narrow" pitchFamily="34" charset="0"/>
              </a:rPr>
              <a:t>Eddy Current</a:t>
            </a:r>
            <a:endParaRPr lang="en-US" sz="2000" dirty="0">
              <a:latin typeface="Arial Narrow" pitchFamily="34" charset="0"/>
            </a:endParaRPr>
          </a:p>
        </p:txBody>
      </p:sp>
    </p:spTree>
    <p:extLst>
      <p:ext uri="{BB962C8B-B14F-4D97-AF65-F5344CB8AC3E}">
        <p14:creationId xmlns:p14="http://schemas.microsoft.com/office/powerpoint/2010/main" val="3322381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948240" y="39545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Mixed Waste MRF Tech</a:t>
            </a:r>
          </a:p>
        </p:txBody>
      </p:sp>
      <p:sp>
        <p:nvSpPr>
          <p:cNvPr id="11" name="TextBox 10">
            <a:extLst>
              <a:ext uri="{FF2B5EF4-FFF2-40B4-BE49-F238E27FC236}">
                <a16:creationId xmlns:a16="http://schemas.microsoft.com/office/drawing/2014/main" id="{F4573C35-91E9-4278-9BC8-3520B31D7BDC}"/>
              </a:ext>
            </a:extLst>
          </p:cNvPr>
          <p:cNvSpPr txBox="1"/>
          <p:nvPr/>
        </p:nvSpPr>
        <p:spPr>
          <a:xfrm>
            <a:off x="8432800" y="3450667"/>
            <a:ext cx="1219200" cy="1384995"/>
          </a:xfrm>
          <a:prstGeom prst="rect">
            <a:avLst/>
          </a:prstGeom>
          <a:solidFill>
            <a:srgbClr val="92D050"/>
          </a:solidFill>
        </p:spPr>
        <p:txBody>
          <a:bodyPr wrap="square" rtlCol="0">
            <a:spAutoFit/>
          </a:bodyPr>
          <a:lstStyle/>
          <a:p>
            <a:pPr algn="ctr"/>
            <a:r>
              <a:rPr lang="en-US" sz="1200" b="1" dirty="0">
                <a:latin typeface="Arial" panose="020B0604020202020204" pitchFamily="34" charset="0"/>
                <a:cs typeface="Arial" panose="020B0604020202020204" pitchFamily="34" charset="0"/>
              </a:rPr>
              <a:t>Optical Sorters</a:t>
            </a:r>
          </a:p>
          <a:p>
            <a:pPr algn="ctr"/>
            <a:r>
              <a:rPr lang="en-US" sz="1200" b="1" dirty="0">
                <a:latin typeface="Arial" panose="020B0604020202020204" pitchFamily="34" charset="0"/>
                <a:cs typeface="Arial" panose="020B0604020202020204" pitchFamily="34" charset="0"/>
              </a:rPr>
              <a:t>-</a:t>
            </a:r>
          </a:p>
          <a:p>
            <a:pPr algn="ctr"/>
            <a:r>
              <a:rPr lang="en-US" sz="1200" b="1" dirty="0">
                <a:latin typeface="Arial" panose="020B0604020202020204" pitchFamily="34" charset="0"/>
                <a:cs typeface="Arial" panose="020B0604020202020204" pitchFamily="34" charset="0"/>
              </a:rPr>
              <a:t>Magnet</a:t>
            </a:r>
          </a:p>
          <a:p>
            <a:pPr algn="ctr"/>
            <a:r>
              <a:rPr lang="en-US" sz="1200" b="1" dirty="0">
                <a:latin typeface="Arial" panose="020B0604020202020204" pitchFamily="34" charset="0"/>
                <a:cs typeface="Arial" panose="020B0604020202020204" pitchFamily="34" charset="0"/>
              </a:rPr>
              <a:t>-</a:t>
            </a:r>
          </a:p>
          <a:p>
            <a:pPr algn="ctr"/>
            <a:r>
              <a:rPr lang="en-US" sz="1200" b="1" dirty="0">
                <a:latin typeface="Arial" panose="020B0604020202020204" pitchFamily="34" charset="0"/>
                <a:cs typeface="Arial" panose="020B0604020202020204" pitchFamily="34" charset="0"/>
              </a:rPr>
              <a:t>Eddy Current</a:t>
            </a:r>
          </a:p>
          <a:p>
            <a:pPr algn="ctr"/>
            <a:endParaRPr lang="en-US" sz="1200" b="1" dirty="0">
              <a:latin typeface="Arial" panose="020B0604020202020204" pitchFamily="34" charset="0"/>
              <a:cs typeface="Arial" panose="020B0604020202020204" pitchFamily="34" charset="0"/>
            </a:endParaRPr>
          </a:p>
        </p:txBody>
      </p:sp>
      <p:sp>
        <p:nvSpPr>
          <p:cNvPr id="12" name="Right Arrow 44">
            <a:extLst>
              <a:ext uri="{FF2B5EF4-FFF2-40B4-BE49-F238E27FC236}">
                <a16:creationId xmlns:a16="http://schemas.microsoft.com/office/drawing/2014/main" id="{A78A057E-D05F-4102-BC44-6689C7FFE4BF}"/>
              </a:ext>
            </a:extLst>
          </p:cNvPr>
          <p:cNvSpPr/>
          <p:nvPr/>
        </p:nvSpPr>
        <p:spPr>
          <a:xfrm rot="10800000" flipH="1">
            <a:off x="7823200" y="3984066"/>
            <a:ext cx="685800" cy="1524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049E4EB5-421F-46B5-BC54-A043B8855D40}"/>
              </a:ext>
            </a:extLst>
          </p:cNvPr>
          <p:cNvSpPr txBox="1"/>
          <p:nvPr/>
        </p:nvSpPr>
        <p:spPr>
          <a:xfrm>
            <a:off x="6832600" y="3730404"/>
            <a:ext cx="1371600" cy="1015663"/>
          </a:xfrm>
          <a:prstGeom prst="rect">
            <a:avLst/>
          </a:prstGeom>
          <a:solidFill>
            <a:srgbClr val="33CAFF"/>
          </a:solidFill>
        </p:spPr>
        <p:txBody>
          <a:bodyPr wrap="square" rtlCol="0">
            <a:spAutoFit/>
          </a:bodyPr>
          <a:lstStyle/>
          <a:p>
            <a:pPr algn="ctr"/>
            <a:r>
              <a:rPr lang="en-US" sz="1200" b="1" dirty="0">
                <a:latin typeface="Arial" panose="020B0604020202020204" pitchFamily="34" charset="0"/>
                <a:cs typeface="Arial" panose="020B0604020202020204" pitchFamily="34" charset="0"/>
              </a:rPr>
              <a:t>Containers</a:t>
            </a:r>
          </a:p>
          <a:p>
            <a:pPr algn="ctr"/>
            <a:endParaRPr lang="en-US" sz="1200" b="1" dirty="0">
              <a:latin typeface="Arial" panose="020B0604020202020204" pitchFamily="34" charset="0"/>
              <a:cs typeface="Arial" panose="020B0604020202020204" pitchFamily="34" charset="0"/>
            </a:endParaRPr>
          </a:p>
          <a:p>
            <a:pPr algn="ctr"/>
            <a:r>
              <a:rPr lang="en-US" sz="1200" b="1" dirty="0">
                <a:latin typeface="Arial" panose="020B0604020202020204" pitchFamily="34" charset="0"/>
                <a:cs typeface="Arial" panose="020B0604020202020204" pitchFamily="34" charset="0"/>
              </a:rPr>
              <a:t>(Plastics/Cans/</a:t>
            </a:r>
          </a:p>
          <a:p>
            <a:pPr algn="ctr"/>
            <a:r>
              <a:rPr lang="en-US" sz="1200" b="1" dirty="0">
                <a:latin typeface="Arial" panose="020B0604020202020204" pitchFamily="34" charset="0"/>
                <a:cs typeface="Arial" panose="020B0604020202020204" pitchFamily="34" charset="0"/>
              </a:rPr>
              <a:t>Aluminum ) </a:t>
            </a:r>
          </a:p>
          <a:p>
            <a:pPr algn="ctr"/>
            <a:endParaRPr lang="en-US" sz="1200" dirty="0"/>
          </a:p>
        </p:txBody>
      </p:sp>
      <p:sp>
        <p:nvSpPr>
          <p:cNvPr id="14" name="Right Arrow 42">
            <a:extLst>
              <a:ext uri="{FF2B5EF4-FFF2-40B4-BE49-F238E27FC236}">
                <a16:creationId xmlns:a16="http://schemas.microsoft.com/office/drawing/2014/main" id="{FA797566-76B8-41A4-BA69-A4BFAFF68F9B}"/>
              </a:ext>
            </a:extLst>
          </p:cNvPr>
          <p:cNvSpPr/>
          <p:nvPr/>
        </p:nvSpPr>
        <p:spPr>
          <a:xfrm rot="5400000">
            <a:off x="7023101" y="3031568"/>
            <a:ext cx="914397" cy="5334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83403CC-EF25-45FA-8F7C-6E84CF550068}"/>
              </a:ext>
            </a:extLst>
          </p:cNvPr>
          <p:cNvSpPr txBox="1"/>
          <p:nvPr/>
        </p:nvSpPr>
        <p:spPr>
          <a:xfrm>
            <a:off x="3479800" y="5127067"/>
            <a:ext cx="1943098" cy="461665"/>
          </a:xfrm>
          <a:prstGeom prst="rect">
            <a:avLst/>
          </a:prstGeom>
          <a:solidFill>
            <a:schemeClr val="accent5">
              <a:lumMod val="60000"/>
              <a:lumOff val="40000"/>
            </a:schemeClr>
          </a:solidFill>
        </p:spPr>
        <p:txBody>
          <a:bodyPr wrap="square" rtlCol="0">
            <a:spAutoFit/>
          </a:bodyPr>
          <a:lstStyle/>
          <a:p>
            <a:pPr algn="ctr"/>
            <a:r>
              <a:rPr lang="en-US" sz="1200" b="1" dirty="0">
                <a:latin typeface="Arial" panose="020B0604020202020204" pitchFamily="34" charset="0"/>
                <a:cs typeface="Arial" panose="020B0604020202020204" pitchFamily="34" charset="0"/>
              </a:rPr>
              <a:t>To </a:t>
            </a:r>
          </a:p>
          <a:p>
            <a:pPr algn="ctr"/>
            <a:r>
              <a:rPr lang="en-US" sz="1200" b="1" dirty="0">
                <a:latin typeface="Arial" panose="020B0604020202020204" pitchFamily="34" charset="0"/>
                <a:cs typeface="Arial" panose="020B0604020202020204" pitchFamily="34" charset="0"/>
              </a:rPr>
              <a:t>AD and/or Compost</a:t>
            </a:r>
            <a:r>
              <a:rPr lang="en-US" sz="1200" dirty="0">
                <a:latin typeface="Arial" panose="020B0604020202020204" pitchFamily="34" charset="0"/>
                <a:cs typeface="Arial" panose="020B0604020202020204" pitchFamily="34" charset="0"/>
              </a:rPr>
              <a:t> </a:t>
            </a:r>
          </a:p>
        </p:txBody>
      </p:sp>
      <p:sp>
        <p:nvSpPr>
          <p:cNvPr id="16" name="Right Arrow 36">
            <a:extLst>
              <a:ext uri="{FF2B5EF4-FFF2-40B4-BE49-F238E27FC236}">
                <a16:creationId xmlns:a16="http://schemas.microsoft.com/office/drawing/2014/main" id="{674DB46B-7237-41CA-827F-D893D4C382AA}"/>
              </a:ext>
            </a:extLst>
          </p:cNvPr>
          <p:cNvSpPr/>
          <p:nvPr/>
        </p:nvSpPr>
        <p:spPr>
          <a:xfrm rot="5400000">
            <a:off x="4041775" y="4584141"/>
            <a:ext cx="819150" cy="4191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E216772-5F6C-4A75-85B3-F9EFB116D9D3}"/>
              </a:ext>
            </a:extLst>
          </p:cNvPr>
          <p:cNvSpPr txBox="1"/>
          <p:nvPr/>
        </p:nvSpPr>
        <p:spPr>
          <a:xfrm>
            <a:off x="3994150" y="4136467"/>
            <a:ext cx="933450" cy="646331"/>
          </a:xfrm>
          <a:prstGeom prst="rect">
            <a:avLst/>
          </a:prstGeom>
          <a:solidFill>
            <a:schemeClr val="accent5">
              <a:lumMod val="60000"/>
              <a:lumOff val="40000"/>
            </a:schemeClr>
          </a:solidFill>
        </p:spPr>
        <p:txBody>
          <a:bodyPr wrap="square" rtlCol="0">
            <a:spAutoFit/>
          </a:bodyPr>
          <a:lstStyle/>
          <a:p>
            <a:pPr algn="ctr"/>
            <a:endParaRPr lang="en-US" sz="1200" dirty="0"/>
          </a:p>
          <a:p>
            <a:pPr algn="ctr"/>
            <a:r>
              <a:rPr lang="en-US" sz="1200" b="1" dirty="0">
                <a:latin typeface="Arial" panose="020B0604020202020204" pitchFamily="34" charset="0"/>
                <a:cs typeface="Arial" panose="020B0604020202020204" pitchFamily="34" charset="0"/>
              </a:rPr>
              <a:t>Magnet</a:t>
            </a:r>
          </a:p>
          <a:p>
            <a:pPr algn="ctr"/>
            <a:endParaRPr lang="en-US" sz="1200" dirty="0"/>
          </a:p>
        </p:txBody>
      </p:sp>
      <p:sp>
        <p:nvSpPr>
          <p:cNvPr id="18" name="Right Arrow 35">
            <a:extLst>
              <a:ext uri="{FF2B5EF4-FFF2-40B4-BE49-F238E27FC236}">
                <a16:creationId xmlns:a16="http://schemas.microsoft.com/office/drawing/2014/main" id="{DD157B06-B60F-4141-B96E-C9B831481B89}"/>
              </a:ext>
            </a:extLst>
          </p:cNvPr>
          <p:cNvSpPr/>
          <p:nvPr/>
        </p:nvSpPr>
        <p:spPr>
          <a:xfrm rot="5400000">
            <a:off x="3992349" y="3734615"/>
            <a:ext cx="879902" cy="381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C6C0B654-28E9-4A19-A1E7-C743C08110CC}"/>
              </a:ext>
            </a:extLst>
          </p:cNvPr>
          <p:cNvSpPr txBox="1"/>
          <p:nvPr/>
        </p:nvSpPr>
        <p:spPr>
          <a:xfrm>
            <a:off x="3860800" y="3219834"/>
            <a:ext cx="1219200" cy="646331"/>
          </a:xfrm>
          <a:prstGeom prst="rect">
            <a:avLst/>
          </a:prstGeom>
          <a:solidFill>
            <a:schemeClr val="accent5">
              <a:lumMod val="60000"/>
              <a:lumOff val="40000"/>
            </a:schemeClr>
          </a:solidFill>
        </p:spPr>
        <p:txBody>
          <a:bodyPr wrap="square" rtlCol="0">
            <a:spAutoFit/>
          </a:bodyPr>
          <a:lstStyle/>
          <a:p>
            <a:pPr algn="ctr"/>
            <a:endParaRPr lang="en-US" sz="1200" dirty="0"/>
          </a:p>
          <a:p>
            <a:pPr algn="ctr"/>
            <a:r>
              <a:rPr lang="en-US" sz="1200" b="1" dirty="0">
                <a:latin typeface="Arial" panose="020B0604020202020204" pitchFamily="34" charset="0"/>
                <a:cs typeface="Arial" panose="020B0604020202020204" pitchFamily="34" charset="0"/>
              </a:rPr>
              <a:t>Fines</a:t>
            </a:r>
          </a:p>
          <a:p>
            <a:pPr algn="ctr"/>
            <a:r>
              <a:rPr lang="en-US" sz="1200" b="1" dirty="0">
                <a:latin typeface="Arial" panose="020B0604020202020204" pitchFamily="34" charset="0"/>
                <a:cs typeface="Arial" panose="020B0604020202020204" pitchFamily="34" charset="0"/>
              </a:rPr>
              <a:t>(Organics)</a:t>
            </a:r>
          </a:p>
        </p:txBody>
      </p:sp>
      <p:sp>
        <p:nvSpPr>
          <p:cNvPr id="20" name="Right Arrow 34">
            <a:extLst>
              <a:ext uri="{FF2B5EF4-FFF2-40B4-BE49-F238E27FC236}">
                <a16:creationId xmlns:a16="http://schemas.microsoft.com/office/drawing/2014/main" id="{4A473E6A-0D60-491D-8E2C-096DD95396A0}"/>
              </a:ext>
            </a:extLst>
          </p:cNvPr>
          <p:cNvSpPr/>
          <p:nvPr/>
        </p:nvSpPr>
        <p:spPr>
          <a:xfrm rot="5400000">
            <a:off x="3968150" y="2657516"/>
            <a:ext cx="928300" cy="5334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94083C37-BFF4-4F20-9413-3F9E8CCB6B5A}"/>
              </a:ext>
            </a:extLst>
          </p:cNvPr>
          <p:cNvSpPr txBox="1"/>
          <p:nvPr/>
        </p:nvSpPr>
        <p:spPr>
          <a:xfrm>
            <a:off x="9347200" y="2307667"/>
            <a:ext cx="914400" cy="461665"/>
          </a:xfrm>
          <a:prstGeom prst="rect">
            <a:avLst/>
          </a:prstGeom>
          <a:solidFill>
            <a:srgbClr val="FFC000"/>
          </a:solidFill>
        </p:spPr>
        <p:txBody>
          <a:bodyPr wrap="square" rtlCol="0">
            <a:spAutoFit/>
          </a:bodyPr>
          <a:lstStyle/>
          <a:p>
            <a:pPr algn="ctr"/>
            <a:r>
              <a:rPr lang="en-US" sz="1200" b="1" dirty="0">
                <a:latin typeface="Arial" panose="020B0604020202020204" pitchFamily="34" charset="0"/>
                <a:cs typeface="Arial" panose="020B0604020202020204" pitchFamily="34" charset="0"/>
              </a:rPr>
              <a:t>Sorting </a:t>
            </a:r>
          </a:p>
          <a:p>
            <a:pPr algn="ctr"/>
            <a:r>
              <a:rPr lang="en-US" sz="1200" b="1" dirty="0">
                <a:latin typeface="Arial" panose="020B0604020202020204" pitchFamily="34" charset="0"/>
                <a:cs typeface="Arial" panose="020B0604020202020204" pitchFamily="34" charset="0"/>
              </a:rPr>
              <a:t>Line</a:t>
            </a:r>
          </a:p>
        </p:txBody>
      </p:sp>
      <p:sp>
        <p:nvSpPr>
          <p:cNvPr id="22" name="Right Arrow 30">
            <a:extLst>
              <a:ext uri="{FF2B5EF4-FFF2-40B4-BE49-F238E27FC236}">
                <a16:creationId xmlns:a16="http://schemas.microsoft.com/office/drawing/2014/main" id="{F5D890F0-75A3-404E-8325-07D10A433AC2}"/>
              </a:ext>
            </a:extLst>
          </p:cNvPr>
          <p:cNvSpPr/>
          <p:nvPr/>
        </p:nvSpPr>
        <p:spPr>
          <a:xfrm>
            <a:off x="8585200" y="2307666"/>
            <a:ext cx="838200" cy="46166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0EAFA805-8DD7-4945-B364-07C84A30DD39}"/>
              </a:ext>
            </a:extLst>
          </p:cNvPr>
          <p:cNvSpPr txBox="1"/>
          <p:nvPr/>
        </p:nvSpPr>
        <p:spPr>
          <a:xfrm>
            <a:off x="8280401" y="2155267"/>
            <a:ext cx="762000" cy="830997"/>
          </a:xfrm>
          <a:prstGeom prst="rect">
            <a:avLst/>
          </a:prstGeom>
          <a:solidFill>
            <a:srgbClr val="F7903B"/>
          </a:solidFill>
        </p:spPr>
        <p:txBody>
          <a:bodyPr wrap="square" rtlCol="0">
            <a:spAutoFit/>
          </a:bodyPr>
          <a:lstStyle/>
          <a:p>
            <a:pPr algn="ctr"/>
            <a:r>
              <a:rPr lang="en-US" sz="1200" b="1" dirty="0">
                <a:latin typeface="Arial" panose="020B0604020202020204" pitchFamily="34" charset="0"/>
                <a:cs typeface="Arial" panose="020B0604020202020204" pitchFamily="34" charset="0"/>
              </a:rPr>
              <a:t>Fiber Rich Material</a:t>
            </a:r>
          </a:p>
          <a:p>
            <a:pPr algn="ctr"/>
            <a:endParaRPr lang="en-US" sz="1200" dirty="0"/>
          </a:p>
        </p:txBody>
      </p:sp>
      <p:sp>
        <p:nvSpPr>
          <p:cNvPr id="24" name="Right Arrow 29">
            <a:extLst>
              <a:ext uri="{FF2B5EF4-FFF2-40B4-BE49-F238E27FC236}">
                <a16:creationId xmlns:a16="http://schemas.microsoft.com/office/drawing/2014/main" id="{1A1163AB-83AF-48C3-BEBB-5763E6D2D017}"/>
              </a:ext>
            </a:extLst>
          </p:cNvPr>
          <p:cNvSpPr/>
          <p:nvPr/>
        </p:nvSpPr>
        <p:spPr>
          <a:xfrm>
            <a:off x="7655502" y="2307667"/>
            <a:ext cx="777299" cy="429399"/>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7E54B3F-3819-4C92-BD45-0641883B5CEA}"/>
              </a:ext>
            </a:extLst>
          </p:cNvPr>
          <p:cNvSpPr txBox="1"/>
          <p:nvPr/>
        </p:nvSpPr>
        <p:spPr>
          <a:xfrm>
            <a:off x="6832600" y="2194736"/>
            <a:ext cx="1219200" cy="646331"/>
          </a:xfrm>
          <a:prstGeom prst="rect">
            <a:avLst/>
          </a:prstGeom>
          <a:solidFill>
            <a:srgbClr val="33CAFF"/>
          </a:solidFill>
        </p:spPr>
        <p:txBody>
          <a:bodyPr wrap="square" rtlCol="0">
            <a:spAutoFit/>
          </a:bodyPr>
          <a:lstStyle/>
          <a:p>
            <a:pPr algn="ctr"/>
            <a:r>
              <a:rPr lang="en-US" sz="1200" b="1" dirty="0">
                <a:latin typeface="Arial" panose="020B0604020202020204" pitchFamily="34" charset="0"/>
                <a:cs typeface="Arial" panose="020B0604020202020204" pitchFamily="34" charset="0"/>
              </a:rPr>
              <a:t>2 Stage Fiber/</a:t>
            </a:r>
          </a:p>
          <a:p>
            <a:pPr algn="ctr"/>
            <a:r>
              <a:rPr lang="en-US" sz="1200" b="1" dirty="0">
                <a:latin typeface="Arial" panose="020B0604020202020204" pitchFamily="34" charset="0"/>
                <a:cs typeface="Arial" panose="020B0604020202020204" pitchFamily="34" charset="0"/>
              </a:rPr>
              <a:t>Container Screens</a:t>
            </a:r>
          </a:p>
        </p:txBody>
      </p:sp>
      <p:sp>
        <p:nvSpPr>
          <p:cNvPr id="26" name="Right Arrow 26">
            <a:extLst>
              <a:ext uri="{FF2B5EF4-FFF2-40B4-BE49-F238E27FC236}">
                <a16:creationId xmlns:a16="http://schemas.microsoft.com/office/drawing/2014/main" id="{DB794B4D-BC89-4B89-A980-637BF2F275D8}"/>
              </a:ext>
            </a:extLst>
          </p:cNvPr>
          <p:cNvSpPr/>
          <p:nvPr/>
        </p:nvSpPr>
        <p:spPr>
          <a:xfrm>
            <a:off x="6070600" y="2231467"/>
            <a:ext cx="838200" cy="505599"/>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A9DBDC9-694C-4598-9614-D7A3783CCEC0}"/>
              </a:ext>
            </a:extLst>
          </p:cNvPr>
          <p:cNvSpPr txBox="1"/>
          <p:nvPr/>
        </p:nvSpPr>
        <p:spPr>
          <a:xfrm>
            <a:off x="5232400" y="2194736"/>
            <a:ext cx="1219200" cy="646331"/>
          </a:xfrm>
          <a:prstGeom prst="rect">
            <a:avLst/>
          </a:prstGeom>
          <a:solidFill>
            <a:schemeClr val="accent4">
              <a:lumMod val="60000"/>
              <a:lumOff val="40000"/>
            </a:schemeClr>
          </a:solidFill>
        </p:spPr>
        <p:txBody>
          <a:bodyPr wrap="square" rtlCol="0">
            <a:spAutoFit/>
          </a:bodyPr>
          <a:lstStyle/>
          <a:p>
            <a:pPr algn="ctr"/>
            <a:r>
              <a:rPr lang="en-US" sz="1200" b="1" dirty="0">
                <a:latin typeface="Arial" panose="020B0604020202020204" pitchFamily="34" charset="0"/>
                <a:cs typeface="Arial" panose="020B0604020202020204" pitchFamily="34" charset="0"/>
              </a:rPr>
              <a:t>2nd Screen &amp; Density Separator</a:t>
            </a:r>
          </a:p>
        </p:txBody>
      </p:sp>
      <p:sp>
        <p:nvSpPr>
          <p:cNvPr id="28" name="Right Arrow 24">
            <a:extLst>
              <a:ext uri="{FF2B5EF4-FFF2-40B4-BE49-F238E27FC236}">
                <a16:creationId xmlns:a16="http://schemas.microsoft.com/office/drawing/2014/main" id="{4F238424-7905-48E8-AA92-719382DD700D}"/>
              </a:ext>
            </a:extLst>
          </p:cNvPr>
          <p:cNvSpPr/>
          <p:nvPr/>
        </p:nvSpPr>
        <p:spPr>
          <a:xfrm>
            <a:off x="4546601" y="2231466"/>
            <a:ext cx="885825" cy="55313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52EDC02F-20FA-4053-A367-7B987B2F591F}"/>
              </a:ext>
            </a:extLst>
          </p:cNvPr>
          <p:cNvSpPr txBox="1"/>
          <p:nvPr/>
        </p:nvSpPr>
        <p:spPr>
          <a:xfrm>
            <a:off x="3860800" y="2155267"/>
            <a:ext cx="1104900" cy="830997"/>
          </a:xfrm>
          <a:prstGeom prst="rect">
            <a:avLst/>
          </a:prstGeom>
          <a:solidFill>
            <a:schemeClr val="accent5">
              <a:lumMod val="60000"/>
              <a:lumOff val="40000"/>
            </a:schemeClr>
          </a:solidFill>
        </p:spPr>
        <p:txBody>
          <a:bodyPr wrap="square" rtlCol="0">
            <a:spAutoFit/>
          </a:bodyPr>
          <a:lstStyle/>
          <a:p>
            <a:pPr algn="ctr"/>
            <a:endParaRPr lang="en-US" sz="1200" b="1" dirty="0"/>
          </a:p>
          <a:p>
            <a:pPr algn="ctr"/>
            <a:r>
              <a:rPr lang="en-US" sz="1200" b="1" dirty="0">
                <a:latin typeface="Arial" panose="020B0604020202020204" pitchFamily="34" charset="0"/>
                <a:cs typeface="Arial" panose="020B0604020202020204" pitchFamily="34" charset="0"/>
              </a:rPr>
              <a:t>Initial</a:t>
            </a:r>
          </a:p>
          <a:p>
            <a:pPr algn="ctr"/>
            <a:r>
              <a:rPr lang="en-US" sz="1200" b="1" dirty="0">
                <a:latin typeface="Arial" panose="020B0604020202020204" pitchFamily="34" charset="0"/>
                <a:cs typeface="Arial" panose="020B0604020202020204" pitchFamily="34" charset="0"/>
              </a:rPr>
              <a:t> Screening</a:t>
            </a:r>
          </a:p>
          <a:p>
            <a:pPr algn="ctr"/>
            <a:endParaRPr lang="en-US" sz="1200" b="1" dirty="0"/>
          </a:p>
        </p:txBody>
      </p:sp>
      <p:sp>
        <p:nvSpPr>
          <p:cNvPr id="30" name="Right Arrow 22">
            <a:extLst>
              <a:ext uri="{FF2B5EF4-FFF2-40B4-BE49-F238E27FC236}">
                <a16:creationId xmlns:a16="http://schemas.microsoft.com/office/drawing/2014/main" id="{90216122-E88F-4C0B-B66A-346C89CAA962}"/>
              </a:ext>
            </a:extLst>
          </p:cNvPr>
          <p:cNvSpPr/>
          <p:nvPr/>
        </p:nvSpPr>
        <p:spPr>
          <a:xfrm>
            <a:off x="3251200" y="2251201"/>
            <a:ext cx="838200" cy="48586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89DBA21-89A5-43DE-A79D-F8127F1BC185}"/>
              </a:ext>
            </a:extLst>
          </p:cNvPr>
          <p:cNvSpPr txBox="1"/>
          <p:nvPr/>
        </p:nvSpPr>
        <p:spPr>
          <a:xfrm>
            <a:off x="2946400" y="2079067"/>
            <a:ext cx="762000" cy="830997"/>
          </a:xfrm>
          <a:prstGeom prst="rect">
            <a:avLst/>
          </a:prstGeom>
          <a:solidFill>
            <a:schemeClr val="bg1">
              <a:lumMod val="75000"/>
            </a:schemeClr>
          </a:solidFill>
        </p:spPr>
        <p:txBody>
          <a:bodyPr wrap="square" rtlCol="0">
            <a:spAutoFit/>
          </a:bodyPr>
          <a:lstStyle/>
          <a:p>
            <a:pPr algn="ctr"/>
            <a:endParaRPr lang="en-US" sz="1200" dirty="0"/>
          </a:p>
          <a:p>
            <a:pPr algn="ctr"/>
            <a:r>
              <a:rPr lang="en-US" sz="1200" b="1" dirty="0">
                <a:latin typeface="Arial" panose="020B0604020202020204" pitchFamily="34" charset="0"/>
                <a:cs typeface="Arial" panose="020B0604020202020204" pitchFamily="34" charset="0"/>
              </a:rPr>
              <a:t>Bag Breaker</a:t>
            </a:r>
          </a:p>
          <a:p>
            <a:pPr algn="ctr"/>
            <a:endParaRPr lang="en-US" sz="1200" dirty="0"/>
          </a:p>
        </p:txBody>
      </p:sp>
      <p:sp>
        <p:nvSpPr>
          <p:cNvPr id="32" name="Right Arrow 19">
            <a:extLst>
              <a:ext uri="{FF2B5EF4-FFF2-40B4-BE49-F238E27FC236}">
                <a16:creationId xmlns:a16="http://schemas.microsoft.com/office/drawing/2014/main" id="{164EF070-C8E6-4D3A-AA7E-2ED8902E8444}"/>
              </a:ext>
            </a:extLst>
          </p:cNvPr>
          <p:cNvSpPr/>
          <p:nvPr/>
        </p:nvSpPr>
        <p:spPr>
          <a:xfrm>
            <a:off x="2184400" y="2231467"/>
            <a:ext cx="914400" cy="53786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2" descr="http://www.thewastesolution.co.uk/wp-content/uploads/iStock_000015744858XSmall.jpg">
            <a:extLst>
              <a:ext uri="{FF2B5EF4-FFF2-40B4-BE49-F238E27FC236}">
                <a16:creationId xmlns:a16="http://schemas.microsoft.com/office/drawing/2014/main" id="{6D950449-D714-4CA9-9994-1E6CC245760E}"/>
              </a:ext>
            </a:extLst>
          </p:cNvPr>
          <p:cNvPicPr>
            <a:picLocks noChangeAspect="1" noChangeArrowheads="1"/>
          </p:cNvPicPr>
          <p:nvPr/>
        </p:nvPicPr>
        <p:blipFill>
          <a:blip r:embed="rId3" cstate="print"/>
          <a:srcRect/>
          <a:stretch>
            <a:fillRect/>
          </a:stretch>
        </p:blipFill>
        <p:spPr bwMode="auto">
          <a:xfrm>
            <a:off x="1498600" y="1926666"/>
            <a:ext cx="1143000" cy="1143000"/>
          </a:xfrm>
          <a:prstGeom prst="flowChartConnector">
            <a:avLst/>
          </a:prstGeom>
          <a:noFill/>
        </p:spPr>
      </p:pic>
      <p:sp>
        <p:nvSpPr>
          <p:cNvPr id="34" name="Right Arrow 37">
            <a:extLst>
              <a:ext uri="{FF2B5EF4-FFF2-40B4-BE49-F238E27FC236}">
                <a16:creationId xmlns:a16="http://schemas.microsoft.com/office/drawing/2014/main" id="{F47120E7-6330-4BF6-96C7-64F8C8CA7FA8}"/>
              </a:ext>
            </a:extLst>
          </p:cNvPr>
          <p:cNvSpPr/>
          <p:nvPr/>
        </p:nvSpPr>
        <p:spPr>
          <a:xfrm rot="5400000">
            <a:off x="5803900" y="3107766"/>
            <a:ext cx="685800" cy="1524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ight Arrow 39">
            <a:extLst>
              <a:ext uri="{FF2B5EF4-FFF2-40B4-BE49-F238E27FC236}">
                <a16:creationId xmlns:a16="http://schemas.microsoft.com/office/drawing/2014/main" id="{2382CFF7-A6FF-492B-9278-EA2D631AF904}"/>
              </a:ext>
            </a:extLst>
          </p:cNvPr>
          <p:cNvSpPr/>
          <p:nvPr/>
        </p:nvSpPr>
        <p:spPr>
          <a:xfrm rot="10800000" flipH="1">
            <a:off x="6146801" y="4060265"/>
            <a:ext cx="685800" cy="1524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B11899B7-49B7-4AF6-848B-973F169C8B81}"/>
              </a:ext>
            </a:extLst>
          </p:cNvPr>
          <p:cNvSpPr txBox="1"/>
          <p:nvPr/>
        </p:nvSpPr>
        <p:spPr>
          <a:xfrm>
            <a:off x="9804400" y="3755467"/>
            <a:ext cx="762000" cy="646331"/>
          </a:xfrm>
          <a:prstGeom prst="rect">
            <a:avLst/>
          </a:prstGeom>
          <a:solidFill>
            <a:schemeClr val="bg1"/>
          </a:solidFill>
        </p:spPr>
        <p:txBody>
          <a:bodyPr wrap="square" rtlCol="0">
            <a:spAutoFit/>
          </a:bodyPr>
          <a:lstStyle/>
          <a:p>
            <a:pPr algn="ctr"/>
            <a:r>
              <a:rPr lang="en-US" sz="1200" b="1" dirty="0">
                <a:latin typeface="Arial" panose="020B0604020202020204" pitchFamily="34" charset="0"/>
                <a:cs typeface="Arial" panose="020B0604020202020204" pitchFamily="34" charset="0"/>
              </a:rPr>
              <a:t>Quality Control Sorters</a:t>
            </a:r>
          </a:p>
        </p:txBody>
      </p:sp>
      <p:sp>
        <p:nvSpPr>
          <p:cNvPr id="37" name="TextBox 36">
            <a:extLst>
              <a:ext uri="{FF2B5EF4-FFF2-40B4-BE49-F238E27FC236}">
                <a16:creationId xmlns:a16="http://schemas.microsoft.com/office/drawing/2014/main" id="{AE770EEE-6CCB-459D-81EF-BEC91CC0FABB}"/>
              </a:ext>
            </a:extLst>
          </p:cNvPr>
          <p:cNvSpPr txBox="1"/>
          <p:nvPr/>
        </p:nvSpPr>
        <p:spPr>
          <a:xfrm>
            <a:off x="3327400" y="1204136"/>
            <a:ext cx="2514600" cy="646331"/>
          </a:xfrm>
          <a:prstGeom prst="rect">
            <a:avLst/>
          </a:prstGeom>
          <a:solidFill>
            <a:schemeClr val="bg1"/>
          </a:solidFill>
        </p:spPr>
        <p:txBody>
          <a:bodyPr wrap="square" rtlCol="0">
            <a:spAutoFit/>
          </a:bodyPr>
          <a:lstStyle/>
          <a:p>
            <a:pPr algn="ctr"/>
            <a:r>
              <a:rPr lang="en-US" sz="1200" b="1" dirty="0">
                <a:latin typeface="Arial" panose="020B0604020202020204" pitchFamily="34" charset="0"/>
                <a:cs typeface="Arial" panose="020B0604020202020204" pitchFamily="34" charset="0"/>
              </a:rPr>
              <a:t>Front End - Separate Organics Early </a:t>
            </a:r>
          </a:p>
          <a:p>
            <a:pPr algn="ctr"/>
            <a:r>
              <a:rPr lang="en-US" sz="1200" b="1" dirty="0">
                <a:latin typeface="Arial" panose="020B0604020202020204" pitchFamily="34" charset="0"/>
                <a:cs typeface="Arial" panose="020B0604020202020204" pitchFamily="34" charset="0"/>
              </a:rPr>
              <a:t>1 or 2 Stages</a:t>
            </a:r>
          </a:p>
        </p:txBody>
      </p:sp>
      <p:sp>
        <p:nvSpPr>
          <p:cNvPr id="38" name="TextBox 37">
            <a:extLst>
              <a:ext uri="{FF2B5EF4-FFF2-40B4-BE49-F238E27FC236}">
                <a16:creationId xmlns:a16="http://schemas.microsoft.com/office/drawing/2014/main" id="{F4ABF412-95D7-4A0B-A5FC-871E5AF74469}"/>
              </a:ext>
            </a:extLst>
          </p:cNvPr>
          <p:cNvSpPr txBox="1"/>
          <p:nvPr/>
        </p:nvSpPr>
        <p:spPr>
          <a:xfrm>
            <a:off x="7213600" y="1236402"/>
            <a:ext cx="1676400" cy="461665"/>
          </a:xfrm>
          <a:prstGeom prst="rect">
            <a:avLst/>
          </a:prstGeom>
          <a:solidFill>
            <a:schemeClr val="bg1"/>
          </a:solidFill>
        </p:spPr>
        <p:txBody>
          <a:bodyPr wrap="square" rtlCol="0">
            <a:spAutoFit/>
          </a:bodyPr>
          <a:lstStyle/>
          <a:p>
            <a:pPr algn="ctr"/>
            <a:r>
              <a:rPr lang="en-US" sz="1200" b="1" dirty="0">
                <a:latin typeface="Arial" panose="020B0604020202020204" pitchFamily="34" charset="0"/>
                <a:cs typeface="Arial" panose="020B0604020202020204" pitchFamily="34" charset="0"/>
              </a:rPr>
              <a:t>Typical SS Equipment</a:t>
            </a:r>
          </a:p>
        </p:txBody>
      </p:sp>
      <p:sp>
        <p:nvSpPr>
          <p:cNvPr id="39" name="TextBox 38">
            <a:extLst>
              <a:ext uri="{FF2B5EF4-FFF2-40B4-BE49-F238E27FC236}">
                <a16:creationId xmlns:a16="http://schemas.microsoft.com/office/drawing/2014/main" id="{C2BB9F4F-5C64-43FD-A6EA-071B4A594EC3}"/>
              </a:ext>
            </a:extLst>
          </p:cNvPr>
          <p:cNvSpPr txBox="1"/>
          <p:nvPr/>
        </p:nvSpPr>
        <p:spPr>
          <a:xfrm>
            <a:off x="4708525" y="3526867"/>
            <a:ext cx="1676400" cy="276999"/>
          </a:xfrm>
          <a:prstGeom prst="rect">
            <a:avLst/>
          </a:prstGeom>
          <a:noFill/>
        </p:spPr>
        <p:txBody>
          <a:bodyPr wrap="square" rtlCol="0">
            <a:spAutoFit/>
          </a:bodyPr>
          <a:lstStyle/>
          <a:p>
            <a:pPr algn="ctr"/>
            <a:r>
              <a:rPr lang="en-US" sz="1200" b="1" dirty="0"/>
              <a:t>-2”</a:t>
            </a:r>
          </a:p>
        </p:txBody>
      </p:sp>
      <p:sp>
        <p:nvSpPr>
          <p:cNvPr id="40" name="TextBox 39">
            <a:extLst>
              <a:ext uri="{FF2B5EF4-FFF2-40B4-BE49-F238E27FC236}">
                <a16:creationId xmlns:a16="http://schemas.microsoft.com/office/drawing/2014/main" id="{778A88BE-EB2F-4269-9EAF-DE8DEACD1ECF}"/>
              </a:ext>
            </a:extLst>
          </p:cNvPr>
          <p:cNvSpPr txBox="1"/>
          <p:nvPr/>
        </p:nvSpPr>
        <p:spPr>
          <a:xfrm>
            <a:off x="5537200" y="4164268"/>
            <a:ext cx="1676400" cy="276999"/>
          </a:xfrm>
          <a:prstGeom prst="rect">
            <a:avLst/>
          </a:prstGeom>
          <a:noFill/>
        </p:spPr>
        <p:txBody>
          <a:bodyPr wrap="square" rtlCol="0">
            <a:spAutoFit/>
          </a:bodyPr>
          <a:lstStyle/>
          <a:p>
            <a:pPr algn="ctr"/>
            <a:r>
              <a:rPr lang="en-US" sz="1200" b="1" dirty="0"/>
              <a:t>2”8”</a:t>
            </a:r>
          </a:p>
        </p:txBody>
      </p:sp>
      <p:pic>
        <p:nvPicPr>
          <p:cNvPr id="41" name="Picture 2" descr="\\bserver\JRMA Corporate Directory\Marketing\Manager\1. Sector Files\1. Solid Waste\2. Projects\ZWE San Jose - 4288\2. Photos\Layouts\Capture1.JPG">
            <a:extLst>
              <a:ext uri="{FF2B5EF4-FFF2-40B4-BE49-F238E27FC236}">
                <a16:creationId xmlns:a16="http://schemas.microsoft.com/office/drawing/2014/main" id="{A36F121D-B90D-467A-9D8D-0C3D2013AD80}"/>
              </a:ext>
            </a:extLst>
          </p:cNvPr>
          <p:cNvPicPr>
            <a:picLocks noChangeAspect="1" noChangeArrowheads="1"/>
          </p:cNvPicPr>
          <p:nvPr/>
        </p:nvPicPr>
        <p:blipFill>
          <a:blip r:embed="rId4" cstate="print"/>
          <a:srcRect t="42530"/>
          <a:stretch>
            <a:fillRect/>
          </a:stretch>
        </p:blipFill>
        <p:spPr bwMode="auto">
          <a:xfrm>
            <a:off x="4708526" y="5773396"/>
            <a:ext cx="1905001" cy="1023613"/>
          </a:xfrm>
          <a:prstGeom prst="rect">
            <a:avLst/>
          </a:prstGeom>
          <a:noFill/>
          <a:ln w="63500">
            <a:solidFill>
              <a:schemeClr val="bg1"/>
            </a:solidFill>
          </a:ln>
        </p:spPr>
      </p:pic>
      <p:cxnSp>
        <p:nvCxnSpPr>
          <p:cNvPr id="42" name="Straight Arrow Connector 41">
            <a:extLst>
              <a:ext uri="{FF2B5EF4-FFF2-40B4-BE49-F238E27FC236}">
                <a16:creationId xmlns:a16="http://schemas.microsoft.com/office/drawing/2014/main" id="{39E41FF0-B901-4A80-B2F3-913A933E2861}"/>
              </a:ext>
            </a:extLst>
          </p:cNvPr>
          <p:cNvCxnSpPr/>
          <p:nvPr/>
        </p:nvCxnSpPr>
        <p:spPr>
          <a:xfrm>
            <a:off x="8585200" y="1640232"/>
            <a:ext cx="1447800" cy="6109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D766410-F461-4B4C-9862-0B5D9DEFCC24}"/>
              </a:ext>
            </a:extLst>
          </p:cNvPr>
          <p:cNvCxnSpPr/>
          <p:nvPr/>
        </p:nvCxnSpPr>
        <p:spPr>
          <a:xfrm flipH="1">
            <a:off x="6527800" y="1640232"/>
            <a:ext cx="914400" cy="6109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5205ED1-2CC6-4ACB-ADCB-B3A9F172D754}"/>
              </a:ext>
            </a:extLst>
          </p:cNvPr>
          <p:cNvCxnSpPr/>
          <p:nvPr/>
        </p:nvCxnSpPr>
        <p:spPr>
          <a:xfrm>
            <a:off x="5613400" y="1640232"/>
            <a:ext cx="609600" cy="5150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17CF779-47C4-474E-924F-B928AA27D3B6}"/>
              </a:ext>
            </a:extLst>
          </p:cNvPr>
          <p:cNvCxnSpPr/>
          <p:nvPr/>
        </p:nvCxnSpPr>
        <p:spPr>
          <a:xfrm flipH="1">
            <a:off x="3060700" y="1640232"/>
            <a:ext cx="571500" cy="362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Right Arrow 62">
            <a:extLst>
              <a:ext uri="{FF2B5EF4-FFF2-40B4-BE49-F238E27FC236}">
                <a16:creationId xmlns:a16="http://schemas.microsoft.com/office/drawing/2014/main" id="{D0718519-C78F-45C2-9222-C99CFFBB0DD6}"/>
              </a:ext>
            </a:extLst>
          </p:cNvPr>
          <p:cNvSpPr/>
          <p:nvPr/>
        </p:nvSpPr>
        <p:spPr>
          <a:xfrm rot="10800000" flipH="1">
            <a:off x="9498826" y="3984066"/>
            <a:ext cx="437870" cy="9852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2" descr="C:\Users\Marketing2\Desktop\6.jpg">
            <a:extLst>
              <a:ext uri="{FF2B5EF4-FFF2-40B4-BE49-F238E27FC236}">
                <a16:creationId xmlns:a16="http://schemas.microsoft.com/office/drawing/2014/main" id="{F312CE0A-A785-4445-8721-462CE581AE1B}"/>
              </a:ext>
            </a:extLst>
          </p:cNvPr>
          <p:cNvPicPr>
            <a:picLocks noChangeAspect="1" noChangeArrowheads="1"/>
          </p:cNvPicPr>
          <p:nvPr/>
        </p:nvPicPr>
        <p:blipFill>
          <a:blip r:embed="rId5" cstate="print"/>
          <a:srcRect/>
          <a:stretch>
            <a:fillRect/>
          </a:stretch>
        </p:blipFill>
        <p:spPr bwMode="auto">
          <a:xfrm flipH="1">
            <a:off x="2758932" y="5777592"/>
            <a:ext cx="1654317" cy="1019417"/>
          </a:xfrm>
          <a:prstGeom prst="rect">
            <a:avLst/>
          </a:prstGeom>
          <a:noFill/>
        </p:spPr>
      </p:pic>
      <p:pic>
        <p:nvPicPr>
          <p:cNvPr id="48" name="Picture 2" descr="C:\Users\Marketing2\Desktop\2.jpg">
            <a:extLst>
              <a:ext uri="{FF2B5EF4-FFF2-40B4-BE49-F238E27FC236}">
                <a16:creationId xmlns:a16="http://schemas.microsoft.com/office/drawing/2014/main" id="{F5E6690D-BDBD-43E8-860C-F6F4759F3BD9}"/>
              </a:ext>
            </a:extLst>
          </p:cNvPr>
          <p:cNvPicPr>
            <a:picLocks noChangeAspect="1" noChangeArrowheads="1"/>
          </p:cNvPicPr>
          <p:nvPr/>
        </p:nvPicPr>
        <p:blipFill>
          <a:blip r:embed="rId6" cstate="print"/>
          <a:srcRect/>
          <a:stretch>
            <a:fillRect/>
          </a:stretch>
        </p:blipFill>
        <p:spPr bwMode="auto">
          <a:xfrm flipH="1">
            <a:off x="5904100" y="4850931"/>
            <a:ext cx="2011035" cy="737801"/>
          </a:xfrm>
          <a:prstGeom prst="rect">
            <a:avLst/>
          </a:prstGeom>
          <a:noFill/>
        </p:spPr>
      </p:pic>
      <p:pic>
        <p:nvPicPr>
          <p:cNvPr id="49" name="Picture 2" descr="C:\Users\Marketing2\Desktop\3.jpg">
            <a:extLst>
              <a:ext uri="{FF2B5EF4-FFF2-40B4-BE49-F238E27FC236}">
                <a16:creationId xmlns:a16="http://schemas.microsoft.com/office/drawing/2014/main" id="{5288567F-F982-4E1D-A32C-20FB0DFE0043}"/>
              </a:ext>
            </a:extLst>
          </p:cNvPr>
          <p:cNvPicPr>
            <a:picLocks noChangeAspect="1" noChangeArrowheads="1"/>
          </p:cNvPicPr>
          <p:nvPr/>
        </p:nvPicPr>
        <p:blipFill>
          <a:blip r:embed="rId7" cstate="print"/>
          <a:srcRect/>
          <a:stretch>
            <a:fillRect/>
          </a:stretch>
        </p:blipFill>
        <p:spPr bwMode="auto">
          <a:xfrm>
            <a:off x="8196105" y="4953172"/>
            <a:ext cx="1561481" cy="880198"/>
          </a:xfrm>
          <a:prstGeom prst="rect">
            <a:avLst/>
          </a:prstGeom>
          <a:noFill/>
        </p:spPr>
      </p:pic>
      <p:pic>
        <p:nvPicPr>
          <p:cNvPr id="50" name="Picture 49" descr="C:\Users\Reception\AppData\Local\Microsoft\Windows\Temporary Internet Files\Content.Word\IMG_1259.jpg">
            <a:extLst>
              <a:ext uri="{FF2B5EF4-FFF2-40B4-BE49-F238E27FC236}">
                <a16:creationId xmlns:a16="http://schemas.microsoft.com/office/drawing/2014/main" id="{DAAC7D48-35D5-4305-8B23-058F5CB6F515}"/>
              </a:ext>
            </a:extLst>
          </p:cNvPr>
          <p:cNvPicPr/>
          <p:nvPr/>
        </p:nvPicPr>
        <p:blipFill>
          <a:blip r:embed="rId8" cstate="print">
            <a:extLst>
              <a:ext uri="{BEBA8EAE-BF5A-486C-A8C5-ECC9F3942E4B}">
                <a14:imgProps xmlns:a14="http://schemas.microsoft.com/office/drawing/2010/main">
                  <a14:imgLayer r:embed="rId9">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9804400" y="2993467"/>
            <a:ext cx="762000" cy="597065"/>
          </a:xfrm>
          <a:prstGeom prst="rect">
            <a:avLst/>
          </a:prstGeom>
          <a:noFill/>
          <a:ln w="38100">
            <a:solidFill>
              <a:schemeClr val="tx1"/>
            </a:solidFill>
          </a:ln>
        </p:spPr>
      </p:pic>
      <p:sp>
        <p:nvSpPr>
          <p:cNvPr id="51" name="Right Arrow 67">
            <a:extLst>
              <a:ext uri="{FF2B5EF4-FFF2-40B4-BE49-F238E27FC236}">
                <a16:creationId xmlns:a16="http://schemas.microsoft.com/office/drawing/2014/main" id="{7314AFA1-DFF1-40FB-A25B-78B3DBCBCB69}"/>
              </a:ext>
            </a:extLst>
          </p:cNvPr>
          <p:cNvSpPr/>
          <p:nvPr/>
        </p:nvSpPr>
        <p:spPr>
          <a:xfrm rot="5400000">
            <a:off x="9906263" y="2783329"/>
            <a:ext cx="252421" cy="15345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ECDB6591-1194-4F52-8D30-683C814CEDA3}"/>
              </a:ext>
            </a:extLst>
          </p:cNvPr>
          <p:cNvSpPr txBox="1"/>
          <p:nvPr/>
        </p:nvSpPr>
        <p:spPr>
          <a:xfrm>
            <a:off x="6015570" y="2805199"/>
            <a:ext cx="1295398" cy="276999"/>
          </a:xfrm>
          <a:prstGeom prst="rect">
            <a:avLst/>
          </a:prstGeom>
          <a:noFill/>
        </p:spPr>
        <p:txBody>
          <a:bodyPr wrap="square" rtlCol="0">
            <a:spAutoFit/>
          </a:bodyPr>
          <a:lstStyle/>
          <a:p>
            <a:pPr algn="ctr"/>
            <a:r>
              <a:rPr lang="en-US" sz="1200" b="1" dirty="0"/>
              <a:t>8”-12”</a:t>
            </a:r>
          </a:p>
        </p:txBody>
      </p:sp>
      <p:sp>
        <p:nvSpPr>
          <p:cNvPr id="56" name="Right Arrow 38">
            <a:extLst>
              <a:ext uri="{FF2B5EF4-FFF2-40B4-BE49-F238E27FC236}">
                <a16:creationId xmlns:a16="http://schemas.microsoft.com/office/drawing/2014/main" id="{65BA5BFF-43FA-4D31-8F07-EBE1262B3903}"/>
              </a:ext>
            </a:extLst>
          </p:cNvPr>
          <p:cNvSpPr/>
          <p:nvPr/>
        </p:nvSpPr>
        <p:spPr>
          <a:xfrm rot="10800000">
            <a:off x="5105398" y="3431366"/>
            <a:ext cx="990600" cy="13986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ight Arrow 40">
            <a:extLst>
              <a:ext uri="{FF2B5EF4-FFF2-40B4-BE49-F238E27FC236}">
                <a16:creationId xmlns:a16="http://schemas.microsoft.com/office/drawing/2014/main" id="{8249E0BE-E3BC-4561-9696-5F5989D1925E}"/>
              </a:ext>
            </a:extLst>
          </p:cNvPr>
          <p:cNvSpPr/>
          <p:nvPr/>
        </p:nvSpPr>
        <p:spPr>
          <a:xfrm rot="5400000">
            <a:off x="5943598" y="3751431"/>
            <a:ext cx="457200" cy="1524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462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948240" y="39545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Mixed Waste MRF Tech</a:t>
            </a:r>
          </a:p>
        </p:txBody>
      </p:sp>
      <p:pic>
        <p:nvPicPr>
          <p:cNvPr id="11" name="Picture 2" descr="C:\Users\Marketing2\Desktop\WT-120503-01 120503.jpg">
            <a:extLst>
              <a:ext uri="{FF2B5EF4-FFF2-40B4-BE49-F238E27FC236}">
                <a16:creationId xmlns:a16="http://schemas.microsoft.com/office/drawing/2014/main" id="{DA608C7F-1929-4768-9A4F-CE1191D76476}"/>
              </a:ext>
            </a:extLst>
          </p:cNvPr>
          <p:cNvPicPr>
            <a:picLocks noChangeAspect="1" noChangeArrowheads="1"/>
          </p:cNvPicPr>
          <p:nvPr/>
        </p:nvPicPr>
        <p:blipFill>
          <a:blip r:embed="rId3" cstate="print"/>
          <a:srcRect b="4307"/>
          <a:stretch>
            <a:fillRect/>
          </a:stretch>
        </p:blipFill>
        <p:spPr bwMode="auto">
          <a:xfrm>
            <a:off x="2912124" y="1814736"/>
            <a:ext cx="6800316" cy="5030913"/>
          </a:xfrm>
          <a:prstGeom prst="rect">
            <a:avLst/>
          </a:prstGeom>
          <a:noFill/>
        </p:spPr>
      </p:pic>
      <p:pic>
        <p:nvPicPr>
          <p:cNvPr id="12" name="Picture 2">
            <a:extLst>
              <a:ext uri="{FF2B5EF4-FFF2-40B4-BE49-F238E27FC236}">
                <a16:creationId xmlns:a16="http://schemas.microsoft.com/office/drawing/2014/main" id="{7202897D-31C3-41A1-9C43-9F8BA97E0E80}"/>
              </a:ext>
            </a:extLst>
          </p:cNvPr>
          <p:cNvPicPr>
            <a:picLocks noChangeAspect="1" noChangeArrowheads="1"/>
          </p:cNvPicPr>
          <p:nvPr/>
        </p:nvPicPr>
        <p:blipFill>
          <a:blip r:embed="rId4" cstate="print"/>
          <a:srcRect/>
          <a:stretch>
            <a:fillRect/>
          </a:stretch>
        </p:blipFill>
        <p:spPr bwMode="auto">
          <a:xfrm>
            <a:off x="8458200" y="6248400"/>
            <a:ext cx="2019300" cy="410060"/>
          </a:xfrm>
          <a:prstGeom prst="rect">
            <a:avLst/>
          </a:prstGeom>
          <a:noFill/>
          <a:ln w="9525">
            <a:noFill/>
            <a:miter lim="800000"/>
            <a:headEnd/>
            <a:tailEnd/>
          </a:ln>
        </p:spPr>
      </p:pic>
      <p:sp>
        <p:nvSpPr>
          <p:cNvPr id="3" name="TextBox 2"/>
          <p:cNvSpPr txBox="1"/>
          <p:nvPr/>
        </p:nvSpPr>
        <p:spPr>
          <a:xfrm>
            <a:off x="251275" y="1854881"/>
            <a:ext cx="5844723" cy="1138773"/>
          </a:xfrm>
          <a:prstGeom prst="rect">
            <a:avLst/>
          </a:prstGeom>
          <a:noFill/>
        </p:spPr>
        <p:txBody>
          <a:bodyPr wrap="square" rtlCol="0">
            <a:spAutoFit/>
          </a:bodyPr>
          <a:lstStyle/>
          <a:p>
            <a:r>
              <a:rPr lang="en-US" sz="2400" b="1" u="sng" dirty="0"/>
              <a:t>Advanced MRF  Processing System</a:t>
            </a:r>
          </a:p>
          <a:p>
            <a:r>
              <a:rPr lang="en-US" sz="2400" b="1" dirty="0"/>
              <a:t>  </a:t>
            </a:r>
            <a:r>
              <a:rPr lang="en-US" sz="2000" b="1" dirty="0"/>
              <a:t>         </a:t>
            </a:r>
          </a:p>
          <a:p>
            <a:r>
              <a:rPr lang="en-US" sz="2000" b="1" dirty="0"/>
              <a:t>Capital and Installation Cost   - $12 M to $15 M </a:t>
            </a:r>
          </a:p>
        </p:txBody>
      </p:sp>
    </p:spTree>
    <p:extLst>
      <p:ext uri="{BB962C8B-B14F-4D97-AF65-F5344CB8AC3E}">
        <p14:creationId xmlns:p14="http://schemas.microsoft.com/office/powerpoint/2010/main" val="2681008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948240" y="39545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What Are the Costs?</a:t>
            </a:r>
          </a:p>
        </p:txBody>
      </p:sp>
      <p:sp>
        <p:nvSpPr>
          <p:cNvPr id="13" name="TextBox 88">
            <a:extLst>
              <a:ext uri="{FF2B5EF4-FFF2-40B4-BE49-F238E27FC236}">
                <a16:creationId xmlns:a16="http://schemas.microsoft.com/office/drawing/2014/main" id="{D7A88B2A-6AC1-4428-A709-5842DE8E7255}"/>
              </a:ext>
            </a:extLst>
          </p:cNvPr>
          <p:cNvSpPr txBox="1">
            <a:spLocks noChangeArrowheads="1"/>
          </p:cNvSpPr>
          <p:nvPr/>
        </p:nvSpPr>
        <p:spPr bwMode="auto">
          <a:xfrm>
            <a:off x="1830324" y="2662490"/>
            <a:ext cx="8531352" cy="4955203"/>
          </a:xfrm>
          <a:prstGeom prst="rect">
            <a:avLst/>
          </a:prstGeom>
          <a:noFill/>
          <a:ln w="9525">
            <a:noFill/>
            <a:miter lim="800000"/>
            <a:headEnd/>
            <a:tailEnd/>
          </a:ln>
        </p:spPr>
        <p:txBody>
          <a:bodyPr wrap="square">
            <a:spAutoFit/>
          </a:bodyPr>
          <a:lstStyle/>
          <a:p>
            <a:pPr eaLnBrk="0" hangingPunct="0"/>
            <a:r>
              <a:rPr lang="en-US" sz="2200" b="1" dirty="0">
                <a:solidFill>
                  <a:srgbClr val="00759E"/>
                </a:solidFill>
                <a:latin typeface="Arial" pitchFamily="34" charset="0"/>
                <a:cs typeface="Arial" pitchFamily="34" charset="0"/>
              </a:rPr>
              <a:t>MRF Building </a:t>
            </a:r>
          </a:p>
          <a:p>
            <a:pPr eaLnBrk="0" hangingPunct="0"/>
            <a:r>
              <a:rPr lang="en-US" sz="2200" b="1" i="1" dirty="0">
                <a:solidFill>
                  <a:srgbClr val="00759E"/>
                </a:solidFill>
                <a:latin typeface="Arial" pitchFamily="34" charset="0"/>
                <a:cs typeface="Arial" pitchFamily="34" charset="0"/>
              </a:rPr>
              <a:t>	</a:t>
            </a:r>
            <a:r>
              <a:rPr lang="en-US" b="1" i="1" dirty="0">
                <a:solidFill>
                  <a:srgbClr val="00759E"/>
                </a:solidFill>
                <a:latin typeface="Arial" pitchFamily="34" charset="0"/>
                <a:cs typeface="Arial" pitchFamily="34" charset="0"/>
              </a:rPr>
              <a:t>80,000 sf @ $300/sf w/o Land			</a:t>
            </a:r>
            <a:r>
              <a:rPr lang="en-US" sz="2200" b="1" dirty="0">
                <a:solidFill>
                  <a:srgbClr val="00759E"/>
                </a:solidFill>
                <a:latin typeface="Arial" pitchFamily="34" charset="0"/>
                <a:cs typeface="Arial" pitchFamily="34" charset="0"/>
              </a:rPr>
              <a:t>$24,000,000</a:t>
            </a:r>
          </a:p>
          <a:p>
            <a:pPr eaLnBrk="0" hangingPunct="0"/>
            <a:r>
              <a:rPr lang="en-US" sz="2400" b="1" dirty="0">
                <a:solidFill>
                  <a:srgbClr val="00759E"/>
                </a:solidFill>
                <a:latin typeface="Arial" pitchFamily="34" charset="0"/>
                <a:cs typeface="Arial" pitchFamily="34" charset="0"/>
              </a:rPr>
              <a:t>	</a:t>
            </a:r>
            <a:r>
              <a:rPr lang="en-US" sz="2000" b="1" dirty="0">
                <a:solidFill>
                  <a:srgbClr val="00759E"/>
                </a:solidFill>
                <a:latin typeface="Arial" pitchFamily="34" charset="0"/>
                <a:cs typeface="Arial" pitchFamily="34" charset="0"/>
              </a:rPr>
              <a:t>Annual Debt Service 5% @ 20 yrs		$   1,925,000/yr </a:t>
            </a:r>
          </a:p>
          <a:p>
            <a:pPr eaLnBrk="0" hangingPunct="0"/>
            <a:endParaRPr lang="en-US" sz="600" b="1" dirty="0">
              <a:solidFill>
                <a:srgbClr val="50931D"/>
              </a:solidFill>
              <a:latin typeface="Arial" pitchFamily="34" charset="0"/>
              <a:cs typeface="Arial" pitchFamily="34" charset="0"/>
            </a:endParaRPr>
          </a:p>
          <a:p>
            <a:pPr eaLnBrk="0" hangingPunct="0"/>
            <a:endParaRPr lang="en-US" sz="2200" b="1" dirty="0">
              <a:solidFill>
                <a:srgbClr val="F5573D"/>
              </a:solidFill>
              <a:latin typeface="Arial" pitchFamily="34" charset="0"/>
              <a:cs typeface="Arial" pitchFamily="34" charset="0"/>
            </a:endParaRPr>
          </a:p>
          <a:p>
            <a:pPr eaLnBrk="0" hangingPunct="0"/>
            <a:r>
              <a:rPr lang="en-US" sz="2200" b="1" dirty="0">
                <a:solidFill>
                  <a:srgbClr val="F5573D"/>
                </a:solidFill>
                <a:latin typeface="Arial" pitchFamily="34" charset="0"/>
                <a:cs typeface="Arial" pitchFamily="34" charset="0"/>
              </a:rPr>
              <a:t>MRF Equipment – 30-35 TPH</a:t>
            </a:r>
          </a:p>
          <a:p>
            <a:pPr eaLnBrk="0" hangingPunct="0"/>
            <a:r>
              <a:rPr lang="en-US" sz="2200" b="1" dirty="0">
                <a:solidFill>
                  <a:srgbClr val="F5573D"/>
                </a:solidFill>
                <a:latin typeface="Arial" pitchFamily="34" charset="0"/>
                <a:cs typeface="Arial" pitchFamily="34" charset="0"/>
              </a:rPr>
              <a:t>	</a:t>
            </a:r>
            <a:r>
              <a:rPr lang="en-US" b="1" dirty="0">
                <a:solidFill>
                  <a:srgbClr val="F5573D"/>
                </a:solidFill>
                <a:latin typeface="Arial" pitchFamily="34" charset="0"/>
                <a:cs typeface="Arial" pitchFamily="34" charset="0"/>
              </a:rPr>
              <a:t>Mixed Waste MRF  - 15yrs @ 5%	</a:t>
            </a:r>
          </a:p>
          <a:p>
            <a:pPr eaLnBrk="0" hangingPunct="0"/>
            <a:r>
              <a:rPr lang="en-US" b="1" dirty="0">
                <a:solidFill>
                  <a:srgbClr val="F5573D"/>
                </a:solidFill>
                <a:latin typeface="Arial" pitchFamily="34" charset="0"/>
                <a:cs typeface="Arial" pitchFamily="34" charset="0"/>
              </a:rPr>
              <a:t>		-  Low 		$12,000,000		$ 1,150,000/yr</a:t>
            </a:r>
          </a:p>
          <a:p>
            <a:pPr eaLnBrk="0" hangingPunct="0"/>
            <a:r>
              <a:rPr lang="en-US" b="1" dirty="0">
                <a:solidFill>
                  <a:srgbClr val="F5573D"/>
                </a:solidFill>
                <a:latin typeface="Arial" pitchFamily="34" charset="0"/>
                <a:cs typeface="Arial" pitchFamily="34" charset="0"/>
              </a:rPr>
              <a:t>		-  High		$15,000,000		$ 1,400,000/yr</a:t>
            </a:r>
          </a:p>
          <a:p>
            <a:pPr eaLnBrk="0" hangingPunct="0"/>
            <a:r>
              <a:rPr lang="en-US" b="1" dirty="0">
                <a:solidFill>
                  <a:srgbClr val="50931D"/>
                </a:solidFill>
                <a:latin typeface="Arial" pitchFamily="34" charset="0"/>
                <a:cs typeface="Arial" pitchFamily="34" charset="0"/>
              </a:rPr>
              <a:t>				</a:t>
            </a:r>
          </a:p>
          <a:p>
            <a:pPr eaLnBrk="0" hangingPunct="0"/>
            <a:r>
              <a:rPr lang="en-US" b="1" dirty="0">
                <a:solidFill>
                  <a:schemeClr val="accent6">
                    <a:lumMod val="50000"/>
                  </a:schemeClr>
                </a:solidFill>
                <a:latin typeface="Arial" pitchFamily="34" charset="0"/>
                <a:cs typeface="Arial" pitchFamily="34" charset="0"/>
              </a:rPr>
              <a:t> </a:t>
            </a:r>
            <a:r>
              <a:rPr lang="en-US" sz="2000" b="1" dirty="0">
                <a:solidFill>
                  <a:schemeClr val="accent6">
                    <a:lumMod val="50000"/>
                  </a:schemeClr>
                </a:solidFill>
                <a:latin typeface="Arial" pitchFamily="34" charset="0"/>
                <a:cs typeface="Arial" pitchFamily="34" charset="0"/>
              </a:rPr>
              <a:t>Annual Debt Service 		$ 3,075,000 to $3,325,000</a:t>
            </a:r>
            <a:r>
              <a:rPr lang="en-US" b="1" dirty="0">
                <a:solidFill>
                  <a:schemeClr val="accent6">
                    <a:lumMod val="50000"/>
                  </a:schemeClr>
                </a:solidFill>
                <a:latin typeface="Arial" pitchFamily="34" charset="0"/>
                <a:cs typeface="Arial" pitchFamily="34" charset="0"/>
              </a:rPr>
              <a:t>			</a:t>
            </a:r>
          </a:p>
          <a:p>
            <a:pPr eaLnBrk="0" hangingPunct="0"/>
            <a:r>
              <a:rPr lang="en-US" b="1" dirty="0">
                <a:solidFill>
                  <a:srgbClr val="50931D"/>
                </a:solidFill>
                <a:latin typeface="Arial" pitchFamily="34" charset="0"/>
                <a:cs typeface="Arial" pitchFamily="34" charset="0"/>
              </a:rPr>
              <a:t>				 </a:t>
            </a:r>
          </a:p>
          <a:p>
            <a:pPr eaLnBrk="0" hangingPunct="0"/>
            <a:r>
              <a:rPr lang="en-US" sz="2200" b="1" dirty="0">
                <a:solidFill>
                  <a:srgbClr val="50931D"/>
                </a:solidFill>
                <a:latin typeface="Arial" pitchFamily="34" charset="0"/>
                <a:cs typeface="Arial" pitchFamily="34" charset="0"/>
              </a:rPr>
              <a:t>	</a:t>
            </a:r>
          </a:p>
          <a:p>
            <a:pPr eaLnBrk="0" hangingPunct="0"/>
            <a:endParaRPr lang="en-US" sz="2200" b="1" dirty="0">
              <a:solidFill>
                <a:srgbClr val="50931D"/>
              </a:solidFill>
              <a:latin typeface="Arial" pitchFamily="34" charset="0"/>
              <a:cs typeface="Arial" pitchFamily="34" charset="0"/>
            </a:endParaRPr>
          </a:p>
          <a:p>
            <a:pPr eaLnBrk="0" hangingPunct="0"/>
            <a:endParaRPr lang="en-US" sz="2200" b="1" dirty="0">
              <a:solidFill>
                <a:srgbClr val="50931D"/>
              </a:solidFill>
              <a:latin typeface="Arial" pitchFamily="34" charset="0"/>
              <a:cs typeface="Arial" pitchFamily="34" charset="0"/>
            </a:endParaRPr>
          </a:p>
        </p:txBody>
      </p:sp>
      <p:sp>
        <p:nvSpPr>
          <p:cNvPr id="14" name="TextBox 88">
            <a:extLst>
              <a:ext uri="{FF2B5EF4-FFF2-40B4-BE49-F238E27FC236}">
                <a16:creationId xmlns:a16="http://schemas.microsoft.com/office/drawing/2014/main" id="{953ED678-5EFA-4481-8A0B-F483566BDE82}"/>
              </a:ext>
            </a:extLst>
          </p:cNvPr>
          <p:cNvSpPr txBox="1">
            <a:spLocks noChangeArrowheads="1"/>
          </p:cNvSpPr>
          <p:nvPr/>
        </p:nvSpPr>
        <p:spPr bwMode="auto">
          <a:xfrm>
            <a:off x="1674876" y="1962546"/>
            <a:ext cx="8531352" cy="800219"/>
          </a:xfrm>
          <a:prstGeom prst="rect">
            <a:avLst/>
          </a:prstGeom>
          <a:noFill/>
          <a:ln w="9525">
            <a:noFill/>
            <a:miter lim="800000"/>
            <a:headEnd/>
            <a:tailEnd/>
          </a:ln>
        </p:spPr>
        <p:txBody>
          <a:bodyPr wrap="square">
            <a:spAutoFit/>
          </a:bodyPr>
          <a:lstStyle/>
          <a:p>
            <a:pPr eaLnBrk="0" hangingPunct="0"/>
            <a:r>
              <a:rPr lang="en-US" sz="2400" b="1" dirty="0">
                <a:latin typeface="Arial Narrow" pitchFamily="34" charset="0"/>
                <a:cs typeface="Arial" pitchFamily="34" charset="0"/>
              </a:rPr>
              <a:t>Construction Cost of MRF </a:t>
            </a:r>
            <a:r>
              <a:rPr lang="en-US" b="1" dirty="0">
                <a:latin typeface="Arial Narrow" pitchFamily="34" charset="0"/>
                <a:cs typeface="Arial" pitchFamily="34" charset="0"/>
              </a:rPr>
              <a:t>(70,000 TPY MRF or 270 TYD)</a:t>
            </a:r>
          </a:p>
          <a:p>
            <a:pPr eaLnBrk="0" hangingPunct="0"/>
            <a:r>
              <a:rPr lang="en-US" sz="2200" b="1" dirty="0">
                <a:solidFill>
                  <a:srgbClr val="50931D"/>
                </a:solidFill>
                <a:latin typeface="Arial Narrow" pitchFamily="34" charset="0"/>
                <a:cs typeface="Arial" pitchFamily="34" charset="0"/>
              </a:rPr>
              <a:t>  </a:t>
            </a:r>
          </a:p>
        </p:txBody>
      </p:sp>
      <p:sp>
        <p:nvSpPr>
          <p:cNvPr id="15" name="Content Placeholder 2">
            <a:extLst>
              <a:ext uri="{FF2B5EF4-FFF2-40B4-BE49-F238E27FC236}">
                <a16:creationId xmlns:a16="http://schemas.microsoft.com/office/drawing/2014/main" id="{9347A9F4-93B3-464E-80B8-0B8ACE9FB5A1}"/>
              </a:ext>
            </a:extLst>
          </p:cNvPr>
          <p:cNvSpPr txBox="1">
            <a:spLocks/>
          </p:cNvSpPr>
          <p:nvPr/>
        </p:nvSpPr>
        <p:spPr>
          <a:xfrm>
            <a:off x="1674876" y="2402996"/>
            <a:ext cx="6400800" cy="1188720"/>
          </a:xfrm>
          <a:prstGeom prst="rect">
            <a:avLst/>
          </a:prstGeom>
        </p:spPr>
        <p:txBody>
          <a:bodyPr vert="horz">
            <a:noAutofit/>
          </a:bodyPr>
          <a:lstStyle/>
          <a:p>
            <a:pPr marL="285750" lvl="1" indent="-285750" eaLnBrk="0" hangingPunct="0">
              <a:spcBef>
                <a:spcPts val="600"/>
              </a:spcBef>
              <a:buClr>
                <a:srgbClr val="22543A"/>
              </a:buClr>
              <a:buSzPct val="100000"/>
              <a:defRPr/>
            </a:pPr>
            <a:r>
              <a:rPr lang="en-US" sz="1200" b="1" dirty="0">
                <a:solidFill>
                  <a:schemeClr val="bg1">
                    <a:lumMod val="75000"/>
                  </a:schemeClr>
                </a:solidFill>
                <a:latin typeface="Arial" pitchFamily="34" charset="0"/>
                <a:cs typeface="Arial" pitchFamily="34" charset="0"/>
              </a:rPr>
              <a:t>*SAMPLE PROJECT  </a:t>
            </a:r>
          </a:p>
        </p:txBody>
      </p:sp>
    </p:spTree>
    <p:extLst>
      <p:ext uri="{BB962C8B-B14F-4D97-AF65-F5344CB8AC3E}">
        <p14:creationId xmlns:p14="http://schemas.microsoft.com/office/powerpoint/2010/main" val="560416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948240" y="39545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What’s It Worth?</a:t>
            </a:r>
          </a:p>
        </p:txBody>
      </p:sp>
      <p:sp>
        <p:nvSpPr>
          <p:cNvPr id="11" name="Rectangle 3">
            <a:extLst>
              <a:ext uri="{FF2B5EF4-FFF2-40B4-BE49-F238E27FC236}">
                <a16:creationId xmlns:a16="http://schemas.microsoft.com/office/drawing/2014/main" id="{00949769-76F7-4E22-B269-187881437333}"/>
              </a:ext>
            </a:extLst>
          </p:cNvPr>
          <p:cNvSpPr txBox="1">
            <a:spLocks noChangeArrowheads="1"/>
          </p:cNvSpPr>
          <p:nvPr/>
        </p:nvSpPr>
        <p:spPr>
          <a:xfrm>
            <a:off x="1438649" y="1357602"/>
            <a:ext cx="9418823" cy="6384174"/>
          </a:xfrm>
          <a:prstGeom prst="rect">
            <a:avLst/>
          </a:prstGeom>
        </p:spPr>
        <p:txBody>
          <a:bodyPr vert="horz" lIns="91440" tIns="45720" rIns="91440" bIns="45720" rtlCol="0">
            <a:normAutofit/>
          </a:bodyPr>
          <a:lstStyle/>
          <a:p>
            <a:pPr marL="609600" indent="-609600" algn="ctr">
              <a:lnSpc>
                <a:spcPct val="90000"/>
              </a:lnSpc>
              <a:spcBef>
                <a:spcPct val="20000"/>
              </a:spcBef>
              <a:defRPr/>
            </a:pPr>
            <a:endParaRPr lang="en-US" sz="1400" b="1" dirty="0">
              <a:cs typeface="Arial" charset="0"/>
            </a:endParaRPr>
          </a:p>
          <a:p>
            <a:pPr marL="609600" indent="-609600">
              <a:lnSpc>
                <a:spcPct val="90000"/>
              </a:lnSpc>
              <a:spcBef>
                <a:spcPct val="20000"/>
              </a:spcBef>
              <a:defRPr/>
            </a:pPr>
            <a:r>
              <a:rPr lang="en-US" sz="1400" b="1" dirty="0">
                <a:cs typeface="Arial" charset="0"/>
              </a:rPr>
              <a:t>				</a:t>
            </a:r>
          </a:p>
          <a:p>
            <a:pPr marL="609600" indent="-609600">
              <a:lnSpc>
                <a:spcPct val="90000"/>
              </a:lnSpc>
              <a:spcBef>
                <a:spcPct val="20000"/>
              </a:spcBef>
              <a:defRPr/>
            </a:pPr>
            <a:r>
              <a:rPr lang="en-US" sz="1400" b="1" dirty="0">
                <a:cs typeface="Arial" charset="0"/>
              </a:rPr>
              <a:t>		</a:t>
            </a:r>
            <a:r>
              <a:rPr lang="en-US" sz="1500" b="1" dirty="0">
                <a:cs typeface="Arial" charset="0"/>
              </a:rPr>
              <a:t>  </a:t>
            </a:r>
            <a:r>
              <a:rPr lang="en-US" sz="1500" b="1" u="sng" dirty="0">
                <a:cs typeface="Arial" charset="0"/>
              </a:rPr>
              <a:t>Material			Processed           Recovered	Recycled	     </a:t>
            </a:r>
            <a:r>
              <a:rPr lang="en-US" sz="1500" b="1" dirty="0">
                <a:cs typeface="Arial" charset="0"/>
              </a:rPr>
              <a:t> </a:t>
            </a:r>
            <a:endParaRPr lang="en-US" sz="1500" dirty="0">
              <a:cs typeface="Times New Roman" pitchFamily="18" charset="0"/>
            </a:endParaRPr>
          </a:p>
          <a:p>
            <a:pPr marL="1009650" lvl="1" indent="-609600">
              <a:lnSpc>
                <a:spcPct val="90000"/>
              </a:lnSpc>
              <a:spcBef>
                <a:spcPct val="20000"/>
              </a:spcBef>
              <a:defRPr/>
            </a:pPr>
            <a:r>
              <a:rPr lang="en-US" sz="1500" dirty="0">
                <a:latin typeface="Arial" charset="0"/>
                <a:cs typeface="Arial" charset="0"/>
              </a:rPr>
              <a:t>	</a:t>
            </a:r>
            <a:r>
              <a:rPr lang="en-US" sz="1500" b="1" u="sng" dirty="0">
                <a:latin typeface="Arial" charset="0"/>
                <a:cs typeface="Arial" charset="0"/>
              </a:rPr>
              <a:t>MSW + Commingled	73,000                                                                                 </a:t>
            </a:r>
            <a:r>
              <a:rPr lang="en-US" sz="1500" dirty="0">
                <a:latin typeface="Arial" charset="0"/>
                <a:cs typeface="Arial" charset="0"/>
              </a:rPr>
              <a:t>	</a:t>
            </a:r>
          </a:p>
          <a:p>
            <a:pPr marL="1009650" lvl="1" indent="-609600">
              <a:lnSpc>
                <a:spcPct val="90000"/>
              </a:lnSpc>
              <a:spcBef>
                <a:spcPct val="20000"/>
              </a:spcBef>
              <a:defRPr/>
            </a:pPr>
            <a:r>
              <a:rPr lang="en-US" sz="1500" dirty="0">
                <a:latin typeface="Arial" charset="0"/>
                <a:cs typeface="Arial" charset="0"/>
              </a:rPr>
              <a:t>	All Paper	 	 	29,900	         50%		   15,000 TPY</a:t>
            </a:r>
            <a:endParaRPr lang="en-US" sz="1500" dirty="0">
              <a:cs typeface="Times New Roman" pitchFamily="18" charset="0"/>
            </a:endParaRPr>
          </a:p>
          <a:p>
            <a:pPr marL="1009650" lvl="1" indent="-609600">
              <a:lnSpc>
                <a:spcPct val="90000"/>
              </a:lnSpc>
              <a:spcBef>
                <a:spcPct val="20000"/>
              </a:spcBef>
              <a:defRPr/>
            </a:pPr>
            <a:r>
              <a:rPr lang="en-US" sz="1500" dirty="0">
                <a:latin typeface="Arial" charset="0"/>
                <a:cs typeface="Arial" charset="0"/>
              </a:rPr>
              <a:t>	Plastics	  		16,900	         20%		     3,500 TPY</a:t>
            </a:r>
            <a:endParaRPr lang="en-US" sz="1500" dirty="0">
              <a:cs typeface="Times New Roman" pitchFamily="18" charset="0"/>
            </a:endParaRPr>
          </a:p>
          <a:p>
            <a:pPr marL="1009650" lvl="1" indent="-609600">
              <a:lnSpc>
                <a:spcPct val="90000"/>
              </a:lnSpc>
              <a:spcBef>
                <a:spcPct val="20000"/>
              </a:spcBef>
              <a:defRPr/>
            </a:pPr>
            <a:r>
              <a:rPr lang="en-US" sz="1500" dirty="0">
                <a:cs typeface="Arial" charset="0"/>
              </a:rPr>
              <a:t>	</a:t>
            </a:r>
            <a:r>
              <a:rPr lang="en-US" sz="1500" u="sng" dirty="0">
                <a:latin typeface="Arial" charset="0"/>
                <a:cs typeface="Arial" charset="0"/>
              </a:rPr>
              <a:t>Metal	   	 	6,500	         80%		      5,200 TPY</a:t>
            </a:r>
          </a:p>
          <a:p>
            <a:pPr marL="1009650" lvl="1" indent="-609600">
              <a:lnSpc>
                <a:spcPct val="90000"/>
              </a:lnSpc>
              <a:spcBef>
                <a:spcPct val="20000"/>
              </a:spcBef>
              <a:defRPr/>
            </a:pPr>
            <a:r>
              <a:rPr lang="en-US" sz="1500" dirty="0">
                <a:latin typeface="Arial" charset="0"/>
                <a:cs typeface="Arial" charset="0"/>
              </a:rPr>
              <a:t>	</a:t>
            </a:r>
            <a:r>
              <a:rPr lang="en-US" sz="1500" b="1" dirty="0">
                <a:latin typeface="Arial" charset="0"/>
                <a:cs typeface="Arial" charset="0"/>
              </a:rPr>
              <a:t>Total Recovered Commodities 			    23,700 TPY</a:t>
            </a:r>
          </a:p>
          <a:p>
            <a:pPr marL="1009650" lvl="1" indent="-609600">
              <a:lnSpc>
                <a:spcPct val="90000"/>
              </a:lnSpc>
              <a:spcBef>
                <a:spcPct val="20000"/>
              </a:spcBef>
              <a:defRPr/>
            </a:pPr>
            <a:r>
              <a:rPr lang="en-US" sz="1200" dirty="0">
                <a:latin typeface="Arial" charset="0"/>
                <a:cs typeface="Arial" charset="0"/>
              </a:rPr>
              <a:t>	</a:t>
            </a:r>
            <a:r>
              <a:rPr lang="en-US" sz="1200" b="1" dirty="0">
                <a:solidFill>
                  <a:srgbClr val="72991B"/>
                </a:solidFill>
                <a:latin typeface="Arial" charset="0"/>
                <a:cs typeface="Arial" charset="0"/>
              </a:rPr>
              <a:t>	</a:t>
            </a:r>
          </a:p>
          <a:p>
            <a:pPr marL="1009650" lvl="1" indent="-609600">
              <a:lnSpc>
                <a:spcPct val="90000"/>
              </a:lnSpc>
              <a:spcBef>
                <a:spcPct val="20000"/>
              </a:spcBef>
              <a:defRPr/>
            </a:pPr>
            <a:r>
              <a:rPr lang="en-US" sz="1200" b="1" dirty="0">
                <a:solidFill>
                  <a:srgbClr val="72991B"/>
                </a:solidFill>
                <a:latin typeface="Arial" charset="0"/>
                <a:cs typeface="Arial" charset="0"/>
              </a:rPr>
              <a:t>	</a:t>
            </a:r>
            <a:r>
              <a:rPr lang="en-US" sz="1500" b="1" dirty="0">
                <a:latin typeface="Arial" charset="0"/>
                <a:cs typeface="Arial" charset="0"/>
              </a:rPr>
              <a:t>Average $/Ton 	$50 - $120 /Ton               Approx.  $1,200,000 - $ 2,800,000</a:t>
            </a:r>
          </a:p>
          <a:p>
            <a:pPr marL="1009650" lvl="1" indent="-609600">
              <a:lnSpc>
                <a:spcPct val="90000"/>
              </a:lnSpc>
              <a:spcBef>
                <a:spcPct val="20000"/>
              </a:spcBef>
              <a:defRPr/>
            </a:pPr>
            <a:r>
              <a:rPr lang="en-US" sz="1500" b="1" dirty="0">
                <a:latin typeface="Arial" charset="0"/>
                <a:cs typeface="Arial" charset="0"/>
              </a:rPr>
              <a:t>	Transportation Cost to Markets  @ $ 25 /ton  	         ($600,000)	</a:t>
            </a:r>
          </a:p>
          <a:p>
            <a:pPr marL="1009650" lvl="1" indent="-609600">
              <a:lnSpc>
                <a:spcPct val="90000"/>
              </a:lnSpc>
              <a:spcBef>
                <a:spcPct val="20000"/>
              </a:spcBef>
              <a:defRPr/>
            </a:pPr>
            <a:r>
              <a:rPr lang="en-US" sz="1500" dirty="0">
                <a:latin typeface="Arial" charset="0"/>
                <a:cs typeface="Arial" charset="0"/>
              </a:rPr>
              <a:t>	</a:t>
            </a:r>
          </a:p>
          <a:p>
            <a:pPr marL="1009650" lvl="1" indent="-609600">
              <a:lnSpc>
                <a:spcPct val="90000"/>
              </a:lnSpc>
              <a:spcBef>
                <a:spcPct val="20000"/>
              </a:spcBef>
              <a:defRPr/>
            </a:pPr>
            <a:r>
              <a:rPr lang="en-US" sz="1500" b="1" dirty="0">
                <a:solidFill>
                  <a:srgbClr val="FF0000"/>
                </a:solidFill>
                <a:latin typeface="Arial" charset="0"/>
                <a:cs typeface="Arial" charset="0"/>
              </a:rPr>
              <a:t>	Net Revenue to System 		$ 600,000 - $ 2,200,000</a:t>
            </a:r>
          </a:p>
          <a:p>
            <a:pPr marL="1009650" lvl="1" indent="-609600" defTabSz="1087438">
              <a:lnSpc>
                <a:spcPct val="90000"/>
              </a:lnSpc>
              <a:spcBef>
                <a:spcPct val="20000"/>
              </a:spcBef>
              <a:defRPr/>
            </a:pPr>
            <a:r>
              <a:rPr lang="en-US" sz="1500" dirty="0">
                <a:latin typeface="Arial" charset="0"/>
                <a:cs typeface="Arial" charset="0"/>
              </a:rPr>
              <a:t>	</a:t>
            </a:r>
            <a:r>
              <a:rPr lang="en-US" sz="1500" b="1" dirty="0">
                <a:latin typeface="Arial" charset="0"/>
                <a:cs typeface="Arial" charset="0"/>
              </a:rPr>
              <a:t>Cost To Operate  (Est)		$ 4,000,000 - $ 5,000,000 (Excludes Capital)</a:t>
            </a:r>
          </a:p>
          <a:p>
            <a:pPr marL="1009650" lvl="1" indent="-609600" defTabSz="1087438">
              <a:lnSpc>
                <a:spcPct val="90000"/>
              </a:lnSpc>
              <a:spcBef>
                <a:spcPct val="20000"/>
              </a:spcBef>
              <a:defRPr/>
            </a:pPr>
            <a:r>
              <a:rPr lang="en-US" sz="1500" b="1" dirty="0">
                <a:latin typeface="Arial" charset="0"/>
                <a:cs typeface="Arial" charset="0"/>
              </a:rPr>
              <a:t>	</a:t>
            </a:r>
          </a:p>
          <a:p>
            <a:pPr marL="1009650" lvl="1" indent="-609600" defTabSz="1087438">
              <a:lnSpc>
                <a:spcPct val="90000"/>
              </a:lnSpc>
              <a:spcBef>
                <a:spcPct val="20000"/>
              </a:spcBef>
              <a:defRPr/>
            </a:pPr>
            <a:r>
              <a:rPr lang="en-US" sz="1500" b="1" dirty="0">
                <a:latin typeface="Arial" charset="0"/>
                <a:cs typeface="Arial" charset="0"/>
              </a:rPr>
              <a:t>	Net Cost to Operate 		$ 2,800,000	- $ 3,400,000</a:t>
            </a:r>
          </a:p>
          <a:p>
            <a:pPr marL="1009650" lvl="1" indent="-609600" defTabSz="1087438">
              <a:lnSpc>
                <a:spcPct val="90000"/>
              </a:lnSpc>
              <a:spcBef>
                <a:spcPct val="20000"/>
              </a:spcBef>
              <a:defRPr/>
            </a:pPr>
            <a:r>
              <a:rPr lang="en-US" sz="1400" b="1" dirty="0">
                <a:latin typeface="Arial" charset="0"/>
                <a:cs typeface="Arial" charset="0"/>
              </a:rPr>
              <a:t>	</a:t>
            </a:r>
            <a:r>
              <a:rPr lang="en-US" sz="1500" b="1" dirty="0">
                <a:latin typeface="Arial" charset="0"/>
                <a:cs typeface="Arial" charset="0"/>
              </a:rPr>
              <a:t>Capital (Debt Service)		           $ 3,200,000	</a:t>
            </a:r>
          </a:p>
          <a:p>
            <a:pPr marL="1009650" lvl="1" indent="-609600" defTabSz="1087438">
              <a:lnSpc>
                <a:spcPct val="90000"/>
              </a:lnSpc>
              <a:spcBef>
                <a:spcPct val="20000"/>
              </a:spcBef>
              <a:defRPr/>
            </a:pPr>
            <a:r>
              <a:rPr lang="en-US" sz="1400" b="1" dirty="0">
                <a:solidFill>
                  <a:schemeClr val="accent1">
                    <a:lumMod val="75000"/>
                  </a:schemeClr>
                </a:solidFill>
                <a:latin typeface="Arial" charset="0"/>
                <a:cs typeface="Arial" charset="0"/>
              </a:rPr>
              <a:t>	</a:t>
            </a:r>
          </a:p>
          <a:p>
            <a:pPr marL="1009650" lvl="1" indent="-609600" defTabSz="1087438">
              <a:lnSpc>
                <a:spcPct val="90000"/>
              </a:lnSpc>
              <a:spcBef>
                <a:spcPct val="20000"/>
              </a:spcBef>
              <a:defRPr/>
            </a:pPr>
            <a:r>
              <a:rPr lang="en-US" sz="1400" b="1" dirty="0">
                <a:solidFill>
                  <a:schemeClr val="accent1">
                    <a:lumMod val="75000"/>
                  </a:schemeClr>
                </a:solidFill>
                <a:latin typeface="Arial" charset="0"/>
                <a:cs typeface="Arial" charset="0"/>
              </a:rPr>
              <a:t>	</a:t>
            </a:r>
            <a:r>
              <a:rPr lang="en-US" sz="1600" b="1" dirty="0">
                <a:solidFill>
                  <a:schemeClr val="accent1">
                    <a:lumMod val="75000"/>
                  </a:schemeClr>
                </a:solidFill>
                <a:latin typeface="Arial" charset="0"/>
                <a:cs typeface="Arial" charset="0"/>
              </a:rPr>
              <a:t>Cost to Operate (73,000 </a:t>
            </a:r>
            <a:r>
              <a:rPr lang="en-US" sz="1600" b="1" dirty="0" err="1">
                <a:solidFill>
                  <a:schemeClr val="accent1">
                    <a:lumMod val="75000"/>
                  </a:schemeClr>
                </a:solidFill>
                <a:latin typeface="Arial" charset="0"/>
                <a:cs typeface="Arial" charset="0"/>
              </a:rPr>
              <a:t>tpy</a:t>
            </a:r>
            <a:r>
              <a:rPr lang="en-US" sz="1600" b="1" dirty="0">
                <a:solidFill>
                  <a:schemeClr val="accent1">
                    <a:lumMod val="75000"/>
                  </a:schemeClr>
                </a:solidFill>
                <a:latin typeface="Arial" charset="0"/>
                <a:cs typeface="Arial" charset="0"/>
              </a:rPr>
              <a:t>)	$ 6,000,000 – $ 6,600,000     ~  $80 - $90 /ton</a:t>
            </a:r>
            <a:r>
              <a:rPr lang="en-US" sz="1400" b="1" dirty="0">
                <a:solidFill>
                  <a:schemeClr val="accent1">
                    <a:lumMod val="75000"/>
                  </a:schemeClr>
                </a:solidFill>
                <a:latin typeface="Arial" charset="0"/>
                <a:cs typeface="Arial" charset="0"/>
              </a:rPr>
              <a:t>	</a:t>
            </a:r>
          </a:p>
          <a:p>
            <a:pPr marL="1009650" lvl="1" indent="-609600" defTabSz="1087438">
              <a:lnSpc>
                <a:spcPct val="90000"/>
              </a:lnSpc>
              <a:spcBef>
                <a:spcPct val="20000"/>
              </a:spcBef>
              <a:defRPr/>
            </a:pPr>
            <a:r>
              <a:rPr lang="en-US" sz="2000" b="1" dirty="0">
                <a:solidFill>
                  <a:schemeClr val="accent1">
                    <a:lumMod val="75000"/>
                  </a:schemeClr>
                </a:solidFill>
                <a:latin typeface="Arial" charset="0"/>
                <a:cs typeface="Arial" charset="0"/>
              </a:rPr>
              <a:t>	 </a:t>
            </a:r>
          </a:p>
          <a:p>
            <a:pPr marL="1009650" lvl="1" indent="-609600" defTabSz="1087438">
              <a:lnSpc>
                <a:spcPct val="90000"/>
              </a:lnSpc>
              <a:spcBef>
                <a:spcPct val="20000"/>
              </a:spcBef>
              <a:defRPr/>
            </a:pPr>
            <a:r>
              <a:rPr lang="en-US" sz="2000" b="1" dirty="0">
                <a:solidFill>
                  <a:schemeClr val="accent1">
                    <a:lumMod val="75000"/>
                  </a:schemeClr>
                </a:solidFill>
                <a:latin typeface="Arial" charset="0"/>
                <a:cs typeface="Arial" charset="0"/>
              </a:rPr>
              <a:t>     What will be future avoided cost when Knott Landfill closes?</a:t>
            </a:r>
          </a:p>
          <a:p>
            <a:pPr marL="1009650" lvl="1" indent="-609600" defTabSz="1087438">
              <a:lnSpc>
                <a:spcPct val="90000"/>
              </a:lnSpc>
              <a:spcBef>
                <a:spcPct val="20000"/>
              </a:spcBef>
              <a:defRPr/>
            </a:pPr>
            <a:r>
              <a:rPr lang="en-US" sz="1400" b="1" dirty="0">
                <a:latin typeface="Arial" charset="0"/>
                <a:cs typeface="Arial" charset="0"/>
              </a:rPr>
              <a:t>	</a:t>
            </a:r>
            <a:endParaRPr lang="en-US" sz="1000" b="1" dirty="0">
              <a:solidFill>
                <a:schemeClr val="bg1">
                  <a:lumMod val="65000"/>
                </a:schemeClr>
              </a:solidFill>
              <a:latin typeface="Arial" charset="0"/>
              <a:cs typeface="Arial" charset="0"/>
            </a:endParaRPr>
          </a:p>
          <a:p>
            <a:pPr marL="1009650" lvl="1" indent="-609600">
              <a:lnSpc>
                <a:spcPct val="90000"/>
              </a:lnSpc>
              <a:spcBef>
                <a:spcPct val="20000"/>
              </a:spcBef>
              <a:defRPr/>
            </a:pPr>
            <a:r>
              <a:rPr lang="en-US" sz="1000" b="1" i="1" dirty="0">
                <a:solidFill>
                  <a:schemeClr val="bg1">
                    <a:lumMod val="65000"/>
                  </a:schemeClr>
                </a:solidFill>
                <a:latin typeface="Arial" charset="0"/>
                <a:cs typeface="Arial" charset="0"/>
              </a:rPr>
              <a:t>	</a:t>
            </a:r>
            <a:endParaRPr lang="en-US" sz="1000" i="1" dirty="0">
              <a:solidFill>
                <a:schemeClr val="bg1">
                  <a:lumMod val="65000"/>
                </a:schemeClr>
              </a:solidFill>
              <a:cs typeface="Times New Roman" pitchFamily="18" charset="0"/>
            </a:endParaRPr>
          </a:p>
          <a:p>
            <a:pPr marL="1009650" lvl="1" indent="-609600">
              <a:lnSpc>
                <a:spcPct val="90000"/>
              </a:lnSpc>
              <a:spcBef>
                <a:spcPct val="20000"/>
              </a:spcBef>
              <a:defRPr/>
            </a:pPr>
            <a:r>
              <a:rPr lang="en-US" sz="1200" b="1" i="1" dirty="0">
                <a:cs typeface="Arial" charset="0"/>
              </a:rPr>
              <a:t> </a:t>
            </a:r>
            <a:endParaRPr lang="en-US" sz="1200" i="1" dirty="0">
              <a:cs typeface="Times New Roman" pitchFamily="18" charset="0"/>
            </a:endParaRPr>
          </a:p>
          <a:p>
            <a:pPr marL="609600" indent="-609600">
              <a:lnSpc>
                <a:spcPct val="90000"/>
              </a:lnSpc>
              <a:spcBef>
                <a:spcPct val="20000"/>
              </a:spcBef>
              <a:defRPr/>
            </a:pPr>
            <a:endParaRPr lang="en-US" sz="1200" dirty="0"/>
          </a:p>
        </p:txBody>
      </p:sp>
    </p:spTree>
    <p:extLst>
      <p:ext uri="{BB962C8B-B14F-4D97-AF65-F5344CB8AC3E}">
        <p14:creationId xmlns:p14="http://schemas.microsoft.com/office/powerpoint/2010/main" val="538119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948240" y="39545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Organics to Compost</a:t>
            </a:r>
          </a:p>
        </p:txBody>
      </p:sp>
      <p:pic>
        <p:nvPicPr>
          <p:cNvPr id="13" name="Picture 2" descr="C:\Users\Marketing2\Desktop\6.jpg">
            <a:extLst>
              <a:ext uri="{FF2B5EF4-FFF2-40B4-BE49-F238E27FC236}">
                <a16:creationId xmlns:a16="http://schemas.microsoft.com/office/drawing/2014/main" id="{B076BA55-B6A7-4845-BC62-491655B4FC1F}"/>
              </a:ext>
            </a:extLst>
          </p:cNvPr>
          <p:cNvPicPr>
            <a:picLocks noChangeAspect="1" noChangeArrowheads="1"/>
          </p:cNvPicPr>
          <p:nvPr/>
        </p:nvPicPr>
        <p:blipFill>
          <a:blip r:embed="rId3" cstate="print"/>
          <a:srcRect/>
          <a:stretch>
            <a:fillRect/>
          </a:stretch>
        </p:blipFill>
        <p:spPr bwMode="auto">
          <a:xfrm>
            <a:off x="2119246" y="1938375"/>
            <a:ext cx="7953503" cy="4901077"/>
          </a:xfrm>
          <a:prstGeom prst="rect">
            <a:avLst/>
          </a:prstGeom>
          <a:noFill/>
        </p:spPr>
      </p:pic>
    </p:spTree>
    <p:extLst>
      <p:ext uri="{BB962C8B-B14F-4D97-AF65-F5344CB8AC3E}">
        <p14:creationId xmlns:p14="http://schemas.microsoft.com/office/powerpoint/2010/main" val="166424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8E932AB-2809-4DF7-B064-CA7E383A8648}"/>
              </a:ext>
            </a:extLst>
          </p:cNvPr>
          <p:cNvSpPr>
            <a:spLocks noGrp="1"/>
          </p:cNvSpPr>
          <p:nvPr>
            <p:ph idx="1"/>
          </p:nvPr>
        </p:nvSpPr>
        <p:spPr/>
        <p:txBody>
          <a:bodyPr>
            <a:normAutofit fontScale="85000" lnSpcReduction="20000"/>
          </a:bodyPr>
          <a:lstStyle/>
          <a:p>
            <a:pPr marL="0" indent="0" algn="ctr">
              <a:buNone/>
            </a:pPr>
            <a:endParaRPr lang="en-US" b="1" dirty="0"/>
          </a:p>
          <a:p>
            <a:pPr marL="514350" indent="-514350">
              <a:buFont typeface="+mj-lt"/>
              <a:buAutoNum type="arabicPeriod"/>
            </a:pPr>
            <a:r>
              <a:rPr lang="en-US" dirty="0"/>
              <a:t>Chapter 3: Waste Prevention, Reduction, Reuse, and Recycling </a:t>
            </a:r>
          </a:p>
          <a:p>
            <a:pPr lvl="2"/>
            <a:r>
              <a:rPr lang="en-US" dirty="0"/>
              <a:t>Analysis tables</a:t>
            </a:r>
          </a:p>
          <a:p>
            <a:pPr marL="514350" indent="-514350">
              <a:buFont typeface="+mj-lt"/>
              <a:buAutoNum type="arabicPeriod"/>
            </a:pPr>
            <a:r>
              <a:rPr lang="en-US" dirty="0"/>
              <a:t>Chapter 4: Collection and Recycling/Processing</a:t>
            </a:r>
          </a:p>
          <a:p>
            <a:pPr lvl="2"/>
            <a:r>
              <a:rPr lang="en-US" dirty="0"/>
              <a:t>Background and Trends</a:t>
            </a:r>
          </a:p>
          <a:p>
            <a:pPr lvl="2"/>
            <a:r>
              <a:rPr lang="en-US" dirty="0"/>
              <a:t>Flow Diagram – What happens to all of the waste in Deschutes County?</a:t>
            </a:r>
          </a:p>
          <a:p>
            <a:pPr marL="514350" indent="-514350">
              <a:buFont typeface="+mj-lt"/>
              <a:buAutoNum type="arabicPeriod"/>
            </a:pPr>
            <a:r>
              <a:rPr lang="en-US" dirty="0"/>
              <a:t>Needs and Opportunities</a:t>
            </a:r>
          </a:p>
          <a:p>
            <a:pPr lvl="2"/>
            <a:r>
              <a:rPr lang="en-US" dirty="0"/>
              <a:t>Yard Waste/Food Waste</a:t>
            </a:r>
          </a:p>
          <a:p>
            <a:pPr lvl="2"/>
            <a:r>
              <a:rPr lang="en-US" dirty="0"/>
              <a:t>C&amp;D</a:t>
            </a:r>
          </a:p>
          <a:p>
            <a:pPr lvl="2"/>
            <a:r>
              <a:rPr lang="en-US" dirty="0"/>
              <a:t>Multifamily</a:t>
            </a:r>
          </a:p>
          <a:p>
            <a:pPr lvl="2"/>
            <a:r>
              <a:rPr lang="en-US" dirty="0"/>
              <a:t>Facilities: Organics, Material Recovery Facilities, Mixed Waste Processing</a:t>
            </a:r>
          </a:p>
          <a:p>
            <a:pPr marL="514350" indent="-514350">
              <a:buAutoNum type="arabicPeriod" startAt="4"/>
            </a:pPr>
            <a:r>
              <a:rPr lang="en-US" dirty="0"/>
              <a:t>Processing Options </a:t>
            </a:r>
          </a:p>
          <a:p>
            <a:pPr lvl="2"/>
            <a:r>
              <a:rPr lang="en-US" dirty="0"/>
              <a:t>MRF  - Integrated Commingled + Mixed Waste </a:t>
            </a:r>
          </a:p>
          <a:p>
            <a:pPr lvl="2"/>
            <a:r>
              <a:rPr lang="en-US" dirty="0"/>
              <a:t>Compost of Organics </a:t>
            </a:r>
          </a:p>
          <a:p>
            <a:pPr lvl="2"/>
            <a:r>
              <a:rPr lang="en-US" dirty="0"/>
              <a:t>Anaerobic Digesters (AD) </a:t>
            </a:r>
          </a:p>
          <a:p>
            <a:endParaRPr lang="en-US" dirty="0"/>
          </a:p>
          <a:p>
            <a:endParaRPr lang="en-US" dirty="0"/>
          </a:p>
        </p:txBody>
      </p:sp>
      <p:sp>
        <p:nvSpPr>
          <p:cNvPr id="5" name="Title 4">
            <a:extLst>
              <a:ext uri="{FF2B5EF4-FFF2-40B4-BE49-F238E27FC236}">
                <a16:creationId xmlns:a16="http://schemas.microsoft.com/office/drawing/2014/main" id="{205299BD-A4E4-4305-8EF4-85E5E15F1345}"/>
              </a:ext>
            </a:extLst>
          </p:cNvPr>
          <p:cNvSpPr txBox="1">
            <a:spLocks noGrp="1"/>
          </p:cNvSpPr>
          <p:nvPr>
            <p:ph type="title"/>
          </p:nvPr>
        </p:nvSpPr>
        <p:spPr>
          <a:xfrm>
            <a:off x="2258943" y="579708"/>
            <a:ext cx="8140700" cy="646331"/>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Today: March 27, 2018</a:t>
            </a:r>
          </a:p>
        </p:txBody>
      </p:sp>
    </p:spTree>
    <p:extLst>
      <p:ext uri="{BB962C8B-B14F-4D97-AF65-F5344CB8AC3E}">
        <p14:creationId xmlns:p14="http://schemas.microsoft.com/office/powerpoint/2010/main" val="3083266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948240" y="39545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Compost Processing Options</a:t>
            </a:r>
          </a:p>
        </p:txBody>
      </p:sp>
      <p:pic>
        <p:nvPicPr>
          <p:cNvPr id="11" name="Picture 10">
            <a:extLst>
              <a:ext uri="{FF2B5EF4-FFF2-40B4-BE49-F238E27FC236}">
                <a16:creationId xmlns:a16="http://schemas.microsoft.com/office/drawing/2014/main" id="{B4694C77-A0F9-489B-956A-AF86F809A05F}"/>
              </a:ext>
            </a:extLst>
          </p:cNvPr>
          <p:cNvPicPr/>
          <p:nvPr/>
        </p:nvPicPr>
        <p:blipFill>
          <a:blip r:embed="rId3"/>
          <a:stretch>
            <a:fillRect/>
          </a:stretch>
        </p:blipFill>
        <p:spPr>
          <a:xfrm>
            <a:off x="423459" y="2952899"/>
            <a:ext cx="5943600" cy="3509645"/>
          </a:xfrm>
          <a:prstGeom prst="rect">
            <a:avLst/>
          </a:prstGeom>
        </p:spPr>
      </p:pic>
      <p:sp>
        <p:nvSpPr>
          <p:cNvPr id="3" name="TextBox 2">
            <a:extLst>
              <a:ext uri="{FF2B5EF4-FFF2-40B4-BE49-F238E27FC236}">
                <a16:creationId xmlns:a16="http://schemas.microsoft.com/office/drawing/2014/main" id="{F8DFF75F-594A-4965-BA28-E8957B3FE669}"/>
              </a:ext>
            </a:extLst>
          </p:cNvPr>
          <p:cNvSpPr txBox="1"/>
          <p:nvPr/>
        </p:nvSpPr>
        <p:spPr>
          <a:xfrm>
            <a:off x="694521" y="2301346"/>
            <a:ext cx="5401477" cy="461665"/>
          </a:xfrm>
          <a:prstGeom prst="rect">
            <a:avLst/>
          </a:prstGeom>
          <a:noFill/>
        </p:spPr>
        <p:txBody>
          <a:bodyPr wrap="square" rtlCol="0">
            <a:spAutoFit/>
          </a:bodyPr>
          <a:lstStyle/>
          <a:p>
            <a:r>
              <a:rPr lang="en-US" sz="2400" b="1" dirty="0">
                <a:solidFill>
                  <a:schemeClr val="accent5">
                    <a:lumMod val="50000"/>
                  </a:schemeClr>
                </a:solidFill>
                <a:latin typeface="Arial" panose="020B0604020202020204" pitchFamily="34" charset="0"/>
                <a:cs typeface="Arial" panose="020B0604020202020204" pitchFamily="34" charset="0"/>
              </a:rPr>
              <a:t>Deschutes Compost Site – 18 Acres </a:t>
            </a:r>
          </a:p>
        </p:txBody>
      </p:sp>
      <p:sp>
        <p:nvSpPr>
          <p:cNvPr id="12" name="TextBox 11">
            <a:extLst>
              <a:ext uri="{FF2B5EF4-FFF2-40B4-BE49-F238E27FC236}">
                <a16:creationId xmlns:a16="http://schemas.microsoft.com/office/drawing/2014/main" id="{FD5DC74D-30A9-4BB4-A187-5B998B00F493}"/>
              </a:ext>
            </a:extLst>
          </p:cNvPr>
          <p:cNvSpPr txBox="1"/>
          <p:nvPr/>
        </p:nvSpPr>
        <p:spPr>
          <a:xfrm>
            <a:off x="6763264" y="3138878"/>
            <a:ext cx="5781352" cy="267765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Yard Debris		 27,000 TPY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Food Waste		  1,000 TPY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Wood Waste 		  </a:t>
            </a:r>
            <a:r>
              <a:rPr lang="en-US" sz="2000" u="sng" dirty="0">
                <a:latin typeface="Arial" panose="020B0604020202020204" pitchFamily="34" charset="0"/>
                <a:cs typeface="Arial" panose="020B0604020202020204" pitchFamily="34" charset="0"/>
              </a:rPr>
              <a:t>6,200 TPY</a:t>
            </a:r>
          </a:p>
          <a:p>
            <a:r>
              <a:rPr lang="en-US" sz="2000" dirty="0">
                <a:latin typeface="Arial" panose="020B0604020202020204" pitchFamily="34" charset="0"/>
                <a:cs typeface="Arial" panose="020B0604020202020204" pitchFamily="34" charset="0"/>
              </a:rPr>
              <a:t>			</a:t>
            </a:r>
          </a:p>
          <a:p>
            <a:r>
              <a:rPr lang="en-US" sz="2000" b="1" dirty="0">
                <a:latin typeface="Arial" panose="020B0604020202020204" pitchFamily="34" charset="0"/>
                <a:cs typeface="Arial" panose="020B0604020202020204" pitchFamily="34" charset="0"/>
              </a:rPr>
              <a:t>	Total 		 29,200 TPY </a:t>
            </a:r>
          </a:p>
          <a:p>
            <a:r>
              <a:rPr lang="en-US" sz="2800"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9614BCAE-0B2A-47D1-BE8F-9424C92B44D8}"/>
              </a:ext>
            </a:extLst>
          </p:cNvPr>
          <p:cNvSpPr txBox="1"/>
          <p:nvPr/>
        </p:nvSpPr>
        <p:spPr>
          <a:xfrm>
            <a:off x="7148458" y="2290160"/>
            <a:ext cx="4473007" cy="461665"/>
          </a:xfrm>
          <a:prstGeom prst="rect">
            <a:avLst/>
          </a:prstGeom>
          <a:noFill/>
        </p:spPr>
        <p:txBody>
          <a:bodyPr wrap="square" rtlCol="0">
            <a:spAutoFit/>
          </a:bodyPr>
          <a:lstStyle/>
          <a:p>
            <a:r>
              <a:rPr lang="en-US" sz="2400" b="1" dirty="0">
                <a:solidFill>
                  <a:schemeClr val="accent5">
                    <a:lumMod val="50000"/>
                  </a:schemeClr>
                </a:solidFill>
                <a:latin typeface="Arial" panose="020B0604020202020204" pitchFamily="34" charset="0"/>
                <a:cs typeface="Arial" panose="020B0604020202020204" pitchFamily="34" charset="0"/>
              </a:rPr>
              <a:t>Existing  Materials 2016 </a:t>
            </a:r>
          </a:p>
        </p:txBody>
      </p:sp>
    </p:spTree>
    <p:extLst>
      <p:ext uri="{BB962C8B-B14F-4D97-AF65-F5344CB8AC3E}">
        <p14:creationId xmlns:p14="http://schemas.microsoft.com/office/powerpoint/2010/main" val="3166059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948240" y="39545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Compost Options Ag Bags </a:t>
            </a:r>
          </a:p>
        </p:txBody>
      </p:sp>
      <p:pic>
        <p:nvPicPr>
          <p:cNvPr id="11" name="Picture 10">
            <a:extLst>
              <a:ext uri="{FF2B5EF4-FFF2-40B4-BE49-F238E27FC236}">
                <a16:creationId xmlns:a16="http://schemas.microsoft.com/office/drawing/2014/main" id="{7CEC92E7-55D5-449D-82E7-432EC1A6E57D}"/>
              </a:ext>
            </a:extLst>
          </p:cNvPr>
          <p:cNvPicPr/>
          <p:nvPr/>
        </p:nvPicPr>
        <p:blipFill rotWithShape="1">
          <a:blip r:embed="rId3"/>
          <a:srcRect r="20833"/>
          <a:stretch/>
        </p:blipFill>
        <p:spPr bwMode="auto">
          <a:xfrm>
            <a:off x="642563" y="2559957"/>
            <a:ext cx="4386263" cy="3556982"/>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BE31F63D-5F0D-4025-811E-B2087AB17A1B}"/>
              </a:ext>
            </a:extLst>
          </p:cNvPr>
          <p:cNvSpPr txBox="1"/>
          <p:nvPr/>
        </p:nvSpPr>
        <p:spPr>
          <a:xfrm>
            <a:off x="380999" y="2003680"/>
            <a:ext cx="5239721" cy="461665"/>
          </a:xfrm>
          <a:prstGeom prst="rect">
            <a:avLst/>
          </a:prstGeom>
          <a:noFill/>
        </p:spPr>
        <p:txBody>
          <a:bodyPr wrap="square" rtlCol="0">
            <a:spAutoFit/>
          </a:bodyPr>
          <a:lstStyle/>
          <a:p>
            <a:r>
              <a:rPr lang="en-US" sz="2400" b="1" dirty="0">
                <a:solidFill>
                  <a:schemeClr val="accent5">
                    <a:lumMod val="50000"/>
                  </a:schemeClr>
                </a:solidFill>
                <a:latin typeface="Arial" panose="020B0604020202020204" pitchFamily="34" charset="0"/>
                <a:cs typeface="Arial" panose="020B0604020202020204" pitchFamily="34" charset="0"/>
              </a:rPr>
              <a:t>City of Redding Compost - 5 Acres</a:t>
            </a:r>
          </a:p>
        </p:txBody>
      </p:sp>
      <p:sp>
        <p:nvSpPr>
          <p:cNvPr id="4" name="TextBox 3">
            <a:extLst>
              <a:ext uri="{FF2B5EF4-FFF2-40B4-BE49-F238E27FC236}">
                <a16:creationId xmlns:a16="http://schemas.microsoft.com/office/drawing/2014/main" id="{F6E2A4FF-43EF-4AB6-9374-3561D0597237}"/>
              </a:ext>
            </a:extLst>
          </p:cNvPr>
          <p:cNvSpPr txBox="1"/>
          <p:nvPr/>
        </p:nvSpPr>
        <p:spPr>
          <a:xfrm>
            <a:off x="6571282" y="2012120"/>
            <a:ext cx="4912963" cy="461665"/>
          </a:xfrm>
          <a:prstGeom prst="rect">
            <a:avLst/>
          </a:prstGeom>
          <a:noFill/>
        </p:spPr>
        <p:txBody>
          <a:bodyPr wrap="square" rtlCol="0">
            <a:spAutoFit/>
          </a:bodyPr>
          <a:lstStyle/>
          <a:p>
            <a:r>
              <a:rPr lang="en-US" sz="2400" b="1" dirty="0">
                <a:solidFill>
                  <a:schemeClr val="accent5">
                    <a:lumMod val="50000"/>
                  </a:schemeClr>
                </a:solidFill>
                <a:latin typeface="Arial" panose="020B0604020202020204" pitchFamily="34" charset="0"/>
                <a:cs typeface="Arial" panose="020B0604020202020204" pitchFamily="34" charset="0"/>
              </a:rPr>
              <a:t>Z Best Compost, Gilroy CA </a:t>
            </a:r>
          </a:p>
        </p:txBody>
      </p:sp>
      <p:pic>
        <p:nvPicPr>
          <p:cNvPr id="12" name="Picture 11">
            <a:extLst>
              <a:ext uri="{FF2B5EF4-FFF2-40B4-BE49-F238E27FC236}">
                <a16:creationId xmlns:a16="http://schemas.microsoft.com/office/drawing/2014/main" id="{C83EE81A-9163-485C-A0E6-833C644F1447}"/>
              </a:ext>
            </a:extLst>
          </p:cNvPr>
          <p:cNvPicPr/>
          <p:nvPr/>
        </p:nvPicPr>
        <p:blipFill>
          <a:blip r:embed="rId4"/>
          <a:stretch>
            <a:fillRect/>
          </a:stretch>
        </p:blipFill>
        <p:spPr>
          <a:xfrm>
            <a:off x="6179276" y="2596457"/>
            <a:ext cx="4912963" cy="3483983"/>
          </a:xfrm>
          <a:prstGeom prst="rect">
            <a:avLst/>
          </a:prstGeom>
        </p:spPr>
      </p:pic>
    </p:spTree>
    <p:extLst>
      <p:ext uri="{BB962C8B-B14F-4D97-AF65-F5344CB8AC3E}">
        <p14:creationId xmlns:p14="http://schemas.microsoft.com/office/powerpoint/2010/main" val="3734655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948240" y="39545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Compost Technologies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a:extLst>
              <a:ext uri="{FF2B5EF4-FFF2-40B4-BE49-F238E27FC236}">
                <a16:creationId xmlns:a16="http://schemas.microsoft.com/office/drawing/2014/main" id="{FA532A7B-F803-493D-9684-742A524E4FBD}"/>
              </a:ext>
            </a:extLst>
          </p:cNvPr>
          <p:cNvSpPr txBox="1"/>
          <p:nvPr/>
        </p:nvSpPr>
        <p:spPr>
          <a:xfrm>
            <a:off x="998432" y="2130378"/>
            <a:ext cx="224276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Aeration Floors</a:t>
            </a:r>
          </a:p>
        </p:txBody>
      </p:sp>
      <p:pic>
        <p:nvPicPr>
          <p:cNvPr id="6" name="Picture 5">
            <a:extLst>
              <a:ext uri="{FF2B5EF4-FFF2-40B4-BE49-F238E27FC236}">
                <a16:creationId xmlns:a16="http://schemas.microsoft.com/office/drawing/2014/main" id="{3E70A83A-BB1E-4694-A0D6-0399A21317E3}"/>
              </a:ext>
            </a:extLst>
          </p:cNvPr>
          <p:cNvPicPr>
            <a:picLocks noChangeAspect="1"/>
          </p:cNvPicPr>
          <p:nvPr/>
        </p:nvPicPr>
        <p:blipFill>
          <a:blip r:embed="rId3"/>
          <a:stretch>
            <a:fillRect/>
          </a:stretch>
        </p:blipFill>
        <p:spPr>
          <a:xfrm>
            <a:off x="841003" y="2630094"/>
            <a:ext cx="2862441" cy="3248387"/>
          </a:xfrm>
          <a:prstGeom prst="rect">
            <a:avLst/>
          </a:prstGeom>
        </p:spPr>
      </p:pic>
      <p:sp>
        <p:nvSpPr>
          <p:cNvPr id="14" name="TextBox 13">
            <a:extLst>
              <a:ext uri="{FF2B5EF4-FFF2-40B4-BE49-F238E27FC236}">
                <a16:creationId xmlns:a16="http://schemas.microsoft.com/office/drawing/2014/main" id="{C74FC0B9-D429-4ADD-8AC0-271442E39461}"/>
              </a:ext>
            </a:extLst>
          </p:cNvPr>
          <p:cNvSpPr txBox="1"/>
          <p:nvPr/>
        </p:nvSpPr>
        <p:spPr>
          <a:xfrm>
            <a:off x="471488" y="6093964"/>
            <a:ext cx="5776912"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*(Photos curtesy of Engineered Compost Systems, </a:t>
            </a:r>
            <a:r>
              <a:rPr lang="en-US" sz="1600" i="1" u="sng" dirty="0">
                <a:latin typeface="Arial" panose="020B0604020202020204" pitchFamily="34" charset="0"/>
                <a:cs typeface="Arial" panose="020B0604020202020204" pitchFamily="34" charset="0"/>
              </a:rPr>
              <a:t>www.compostsystems.com</a:t>
            </a:r>
            <a:r>
              <a:rPr lang="en-US" sz="1600" dirty="0">
                <a:latin typeface="Arial" panose="020B0604020202020204" pitchFamily="34" charset="0"/>
                <a:cs typeface="Arial" panose="020B0604020202020204" pitchFamily="34" charset="0"/>
              </a:rPr>
              <a:t>)</a:t>
            </a:r>
          </a:p>
        </p:txBody>
      </p:sp>
      <p:pic>
        <p:nvPicPr>
          <p:cNvPr id="13" name="Picture 12">
            <a:extLst>
              <a:ext uri="{FF2B5EF4-FFF2-40B4-BE49-F238E27FC236}">
                <a16:creationId xmlns:a16="http://schemas.microsoft.com/office/drawing/2014/main" id="{2EF1E76C-8A38-4205-98A4-B772891FF445}"/>
              </a:ext>
            </a:extLst>
          </p:cNvPr>
          <p:cNvPicPr>
            <a:picLocks noChangeAspect="1"/>
          </p:cNvPicPr>
          <p:nvPr/>
        </p:nvPicPr>
        <p:blipFill>
          <a:blip r:embed="rId4"/>
          <a:stretch>
            <a:fillRect/>
          </a:stretch>
        </p:blipFill>
        <p:spPr>
          <a:xfrm>
            <a:off x="4237885" y="2644121"/>
            <a:ext cx="3716229" cy="3236042"/>
          </a:xfrm>
          <a:prstGeom prst="rect">
            <a:avLst/>
          </a:prstGeom>
        </p:spPr>
      </p:pic>
      <p:sp>
        <p:nvSpPr>
          <p:cNvPr id="15" name="TextBox 14">
            <a:extLst>
              <a:ext uri="{FF2B5EF4-FFF2-40B4-BE49-F238E27FC236}">
                <a16:creationId xmlns:a16="http://schemas.microsoft.com/office/drawing/2014/main" id="{C2CC8CAE-E915-4108-85C4-74EEEAAA9F59}"/>
              </a:ext>
            </a:extLst>
          </p:cNvPr>
          <p:cNvSpPr txBox="1"/>
          <p:nvPr/>
        </p:nvSpPr>
        <p:spPr>
          <a:xfrm>
            <a:off x="4542685" y="2161156"/>
            <a:ext cx="3716229"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Aerated Turned Pile (ATP</a:t>
            </a:r>
            <a:r>
              <a:rPr lang="en-US" b="1" dirty="0">
                <a:solidFill>
                  <a:schemeClr val="accent1">
                    <a:lumMod val="75000"/>
                  </a:schemeClr>
                </a:solidFill>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031CD300-87B2-4BCD-9A80-4E3F1433B38D}"/>
              </a:ext>
            </a:extLst>
          </p:cNvPr>
          <p:cNvSpPr txBox="1"/>
          <p:nvPr/>
        </p:nvSpPr>
        <p:spPr>
          <a:xfrm>
            <a:off x="8621552" y="2145767"/>
            <a:ext cx="3178942"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Aerated Static Pile (ASP)</a:t>
            </a:r>
          </a:p>
        </p:txBody>
      </p:sp>
      <p:pic>
        <p:nvPicPr>
          <p:cNvPr id="17" name="Picture 16">
            <a:extLst>
              <a:ext uri="{FF2B5EF4-FFF2-40B4-BE49-F238E27FC236}">
                <a16:creationId xmlns:a16="http://schemas.microsoft.com/office/drawing/2014/main" id="{2BAB4CFE-15F1-4E2D-A080-887C8F787544}"/>
              </a:ext>
            </a:extLst>
          </p:cNvPr>
          <p:cNvPicPr>
            <a:picLocks noChangeAspect="1"/>
          </p:cNvPicPr>
          <p:nvPr/>
        </p:nvPicPr>
        <p:blipFill>
          <a:blip r:embed="rId5"/>
          <a:stretch>
            <a:fillRect/>
          </a:stretch>
        </p:blipFill>
        <p:spPr>
          <a:xfrm>
            <a:off x="8488554" y="2630094"/>
            <a:ext cx="3178942" cy="3752048"/>
          </a:xfrm>
          <a:prstGeom prst="rect">
            <a:avLst/>
          </a:prstGeom>
        </p:spPr>
      </p:pic>
    </p:spTree>
    <p:extLst>
      <p:ext uri="{BB962C8B-B14F-4D97-AF65-F5344CB8AC3E}">
        <p14:creationId xmlns:p14="http://schemas.microsoft.com/office/powerpoint/2010/main" val="1234782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948240" y="39545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Compost Technologies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a:extLst>
              <a:ext uri="{FF2B5EF4-FFF2-40B4-BE49-F238E27FC236}">
                <a16:creationId xmlns:a16="http://schemas.microsoft.com/office/drawing/2014/main" id="{FA532A7B-F803-493D-9684-742A524E4FBD}"/>
              </a:ext>
            </a:extLst>
          </p:cNvPr>
          <p:cNvSpPr txBox="1"/>
          <p:nvPr/>
        </p:nvSpPr>
        <p:spPr>
          <a:xfrm>
            <a:off x="1414840" y="3010525"/>
            <a:ext cx="4604960" cy="769441"/>
          </a:xfrm>
          <a:prstGeom prst="rect">
            <a:avLst/>
          </a:prstGeom>
          <a:noFill/>
        </p:spPr>
        <p:txBody>
          <a:bodyPr wrap="square" rtlCol="0">
            <a:spAutoFit/>
          </a:bodyPr>
          <a:lstStyle/>
          <a:p>
            <a:r>
              <a:rPr lang="en-US" sz="4400" b="1" dirty="0">
                <a:solidFill>
                  <a:schemeClr val="accent1">
                    <a:lumMod val="75000"/>
                  </a:schemeClr>
                </a:solidFill>
                <a:latin typeface="Arial Narrow" panose="020B0606020202030204" pitchFamily="34" charset="0"/>
              </a:rPr>
              <a:t>In-Vessel Tunnels</a:t>
            </a:r>
          </a:p>
        </p:txBody>
      </p:sp>
      <p:pic>
        <p:nvPicPr>
          <p:cNvPr id="12" name="Picture 11">
            <a:extLst>
              <a:ext uri="{FF2B5EF4-FFF2-40B4-BE49-F238E27FC236}">
                <a16:creationId xmlns:a16="http://schemas.microsoft.com/office/drawing/2014/main" id="{45A47288-07BD-4402-8589-C9EABCCF7FCF}"/>
              </a:ext>
            </a:extLst>
          </p:cNvPr>
          <p:cNvPicPr>
            <a:picLocks noChangeAspect="1"/>
          </p:cNvPicPr>
          <p:nvPr/>
        </p:nvPicPr>
        <p:blipFill>
          <a:blip r:embed="rId3"/>
          <a:stretch>
            <a:fillRect/>
          </a:stretch>
        </p:blipFill>
        <p:spPr>
          <a:xfrm>
            <a:off x="6400800" y="1965617"/>
            <a:ext cx="3929063" cy="4730458"/>
          </a:xfrm>
          <a:prstGeom prst="rect">
            <a:avLst/>
          </a:prstGeom>
        </p:spPr>
      </p:pic>
      <p:sp>
        <p:nvSpPr>
          <p:cNvPr id="14" name="TextBox 13">
            <a:extLst>
              <a:ext uri="{FF2B5EF4-FFF2-40B4-BE49-F238E27FC236}">
                <a16:creationId xmlns:a16="http://schemas.microsoft.com/office/drawing/2014/main" id="{7BA725C7-5028-473D-A175-E7B0A10108A3}"/>
              </a:ext>
            </a:extLst>
          </p:cNvPr>
          <p:cNvSpPr txBox="1"/>
          <p:nvPr/>
        </p:nvSpPr>
        <p:spPr>
          <a:xfrm>
            <a:off x="471488" y="6093964"/>
            <a:ext cx="5776912"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*(Photo curtesy of Engineered Compost Systems, </a:t>
            </a:r>
            <a:r>
              <a:rPr lang="en-US" sz="1600" i="1" u="sng" dirty="0">
                <a:latin typeface="Arial" panose="020B0604020202020204" pitchFamily="34" charset="0"/>
                <a:cs typeface="Arial" panose="020B0604020202020204" pitchFamily="34" charset="0"/>
              </a:rPr>
              <a:t>www.compostsystems.com</a:t>
            </a:r>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06377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894" y="365125"/>
            <a:ext cx="8145905" cy="1325563"/>
          </a:xfrm>
        </p:spPr>
        <p:txBody>
          <a:bodyPr/>
          <a:lstStyle/>
          <a:p>
            <a:r>
              <a:rPr lang="en-US" b="1" dirty="0">
                <a:solidFill>
                  <a:schemeClr val="bg1"/>
                </a:solidFill>
                <a:latin typeface="Arial" panose="020B0604020202020204" pitchFamily="34" charset="0"/>
                <a:cs typeface="Arial" panose="020B0604020202020204" pitchFamily="34" charset="0"/>
              </a:rPr>
              <a:t>Compost Technologies </a:t>
            </a:r>
          </a:p>
        </p:txBody>
      </p:sp>
      <p:sp>
        <p:nvSpPr>
          <p:cNvPr id="3" name="Content Placeholder 2"/>
          <p:cNvSpPr>
            <a:spLocks noGrp="1"/>
          </p:cNvSpPr>
          <p:nvPr>
            <p:ph idx="1"/>
          </p:nvPr>
        </p:nvSpPr>
        <p:spPr>
          <a:xfrm>
            <a:off x="569626" y="1855603"/>
            <a:ext cx="10762938" cy="4650127"/>
          </a:xfrm>
        </p:spPr>
        <p:txBody>
          <a:bodyPr>
            <a:normAutofit fontScale="70000" lnSpcReduction="20000"/>
          </a:bodyPr>
          <a:lstStyle/>
          <a:p>
            <a:pPr marL="0" indent="0">
              <a:buNone/>
            </a:pPr>
            <a:endParaRPr lang="en-US" dirty="0"/>
          </a:p>
          <a:p>
            <a:pPr marL="0" indent="0">
              <a:buNone/>
            </a:pPr>
            <a:r>
              <a:rPr lang="en-US" b="1" dirty="0"/>
              <a:t>1. Aerated Static Pile </a:t>
            </a:r>
            <a:r>
              <a:rPr lang="en-US" dirty="0"/>
              <a:t>	- 36,000 tpy  approx.  100 tpd </a:t>
            </a:r>
          </a:p>
          <a:p>
            <a:pPr marL="0" indent="0">
              <a:buNone/>
            </a:pPr>
            <a:r>
              <a:rPr lang="en-US" dirty="0"/>
              <a:t>	Capital cost   		~  $ 3 M - $ 4 M</a:t>
            </a:r>
          </a:p>
          <a:p>
            <a:pPr marL="0" indent="0">
              <a:buNone/>
            </a:pPr>
            <a:r>
              <a:rPr lang="en-US" dirty="0"/>
              <a:t>		</a:t>
            </a:r>
            <a:r>
              <a:rPr lang="en-US" sz="2400" dirty="0"/>
              <a:t>Includes</a:t>
            </a:r>
            <a:r>
              <a:rPr lang="en-US" dirty="0"/>
              <a:t>- </a:t>
            </a:r>
            <a:r>
              <a:rPr lang="en-US" sz="2400" dirty="0"/>
              <a:t>ASP Systems; Site Improvements; Process Equipment; Bio-Filter </a:t>
            </a:r>
          </a:p>
          <a:p>
            <a:pPr marL="0" indent="0">
              <a:buNone/>
            </a:pPr>
            <a:r>
              <a:rPr lang="en-US" sz="2400" b="1" dirty="0"/>
              <a:t>		</a:t>
            </a:r>
            <a:r>
              <a:rPr lang="en-US" sz="2400" dirty="0">
                <a:latin typeface="Arial" panose="020B0604020202020204" pitchFamily="34" charset="0"/>
                <a:cs typeface="Arial" panose="020B0604020202020204" pitchFamily="34" charset="0"/>
              </a:rPr>
              <a:t>Primary Retention – 18 days </a:t>
            </a:r>
          </a:p>
          <a:p>
            <a:pPr marL="0" indent="0">
              <a:buNone/>
            </a:pPr>
            <a:r>
              <a:rPr lang="en-US" sz="2400" dirty="0">
                <a:latin typeface="Arial" panose="020B0604020202020204" pitchFamily="34" charset="0"/>
                <a:cs typeface="Arial" panose="020B0604020202020204" pitchFamily="34" charset="0"/>
              </a:rPr>
              <a:t> 		Secondary Retention – 22 to 30 days </a:t>
            </a:r>
          </a:p>
          <a:p>
            <a:pPr marL="0" indent="0">
              <a:buNone/>
            </a:pPr>
            <a:endParaRPr lang="en-US" sz="2400" b="1" dirty="0"/>
          </a:p>
          <a:p>
            <a:pPr marL="0" indent="0">
              <a:buNone/>
            </a:pPr>
            <a:r>
              <a:rPr lang="en-US" b="1" dirty="0"/>
              <a:t>2. In Vessel SV Composter </a:t>
            </a:r>
          </a:p>
          <a:p>
            <a:pPr marL="0" indent="0">
              <a:buNone/>
            </a:pPr>
            <a:r>
              <a:rPr lang="en-US" dirty="0"/>
              <a:t>	Capital cost   		~  $ 5.5 M - $ 6M</a:t>
            </a:r>
          </a:p>
          <a:p>
            <a:pPr marL="0" indent="0">
              <a:buNone/>
            </a:pPr>
            <a:r>
              <a:rPr lang="en-US" dirty="0"/>
              <a:t>		</a:t>
            </a:r>
            <a:r>
              <a:rPr lang="en-US" sz="2600" dirty="0"/>
              <a:t>Includes- In- vessel units; Site Improvements; Process Equipment; Bio-Filter </a:t>
            </a:r>
          </a:p>
          <a:p>
            <a:pPr marL="0" indent="0">
              <a:buNone/>
            </a:pPr>
            <a:r>
              <a:rPr lang="en-US" dirty="0"/>
              <a:t>	   	Primary Retention – 18 days</a:t>
            </a:r>
          </a:p>
          <a:p>
            <a:pPr marL="0" indent="0">
              <a:buNone/>
            </a:pPr>
            <a:r>
              <a:rPr lang="en-US" dirty="0"/>
              <a:t>		Cure time varies based on materials </a:t>
            </a:r>
          </a:p>
          <a:p>
            <a:pPr marL="0" indent="0">
              <a:buNone/>
            </a:pPr>
            <a:r>
              <a:rPr lang="en-US" b="1" dirty="0"/>
              <a:t>  Operating Cost </a:t>
            </a:r>
            <a:r>
              <a:rPr lang="en-US" dirty="0"/>
              <a:t>-  $20 to $30 per ton  *  (Estimates provided by ECS)				</a:t>
            </a:r>
            <a:endParaRPr lang="en-US" u="sng" dirty="0"/>
          </a:p>
        </p:txBody>
      </p:sp>
    </p:spTree>
    <p:extLst>
      <p:ext uri="{BB962C8B-B14F-4D97-AF65-F5344CB8AC3E}">
        <p14:creationId xmlns:p14="http://schemas.microsoft.com/office/powerpoint/2010/main" val="645672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2262104" y="39545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Organics – Anaerobic</a:t>
            </a:r>
            <a:r>
              <a:rPr lang="en-US" sz="4400" b="1" dirty="0">
                <a:solidFill>
                  <a:schemeClr val="bg1"/>
                </a:solidFill>
                <a:latin typeface="Arial Narrow" pitchFamily="34" charset="0"/>
              </a:rPr>
              <a:t> </a:t>
            </a:r>
            <a:r>
              <a:rPr lang="en-US" sz="4400" b="1" dirty="0">
                <a:solidFill>
                  <a:schemeClr val="bg1"/>
                </a:solidFill>
                <a:latin typeface="Arial" panose="020B0604020202020204" pitchFamily="34" charset="0"/>
                <a:cs typeface="Arial" panose="020B0604020202020204" pitchFamily="34" charset="0"/>
              </a:rPr>
              <a:t>Digesters</a:t>
            </a:r>
          </a:p>
        </p:txBody>
      </p:sp>
      <p:pic>
        <p:nvPicPr>
          <p:cNvPr id="11" name="Picture 9" descr="\\BSERVER\JRMA Corporate Directory\Marketing\Manager\1. Sector Files\1. Solid Waste\2. Projects\CR&amp;R Perris Recycling &amp; TS - 3488\2. Photos\Proposed Green Energy Facility\North West.jpg">
            <a:extLst>
              <a:ext uri="{FF2B5EF4-FFF2-40B4-BE49-F238E27FC236}">
                <a16:creationId xmlns:a16="http://schemas.microsoft.com/office/drawing/2014/main" id="{F9BFDDC6-2A9C-4A0C-B999-5B5AED5CBF80}"/>
              </a:ext>
            </a:extLst>
          </p:cNvPr>
          <p:cNvPicPr>
            <a:picLocks noChangeAspect="1" noChangeArrowheads="1"/>
          </p:cNvPicPr>
          <p:nvPr/>
        </p:nvPicPr>
        <p:blipFill>
          <a:blip r:embed="rId3" cstate="print"/>
          <a:srcRect l="16438"/>
          <a:stretch>
            <a:fillRect/>
          </a:stretch>
        </p:blipFill>
        <p:spPr bwMode="auto">
          <a:xfrm>
            <a:off x="1090742" y="4057017"/>
            <a:ext cx="4291409" cy="2675658"/>
          </a:xfrm>
          <a:prstGeom prst="rect">
            <a:avLst/>
          </a:prstGeom>
          <a:noFill/>
        </p:spPr>
      </p:pic>
      <p:pic>
        <p:nvPicPr>
          <p:cNvPr id="12" name="Picture 7" descr="\\BSERVER\JRMA Corporate Directory\Marketing\Manager\1. Sector Files\1. Solid Waste\2. Projects\Monterey SMARTFERM\2. Photos\Layouts\Marina - Digester with Percolate Injection_Digital.jpg">
            <a:extLst>
              <a:ext uri="{FF2B5EF4-FFF2-40B4-BE49-F238E27FC236}">
                <a16:creationId xmlns:a16="http://schemas.microsoft.com/office/drawing/2014/main" id="{888DE016-6490-48BD-889C-CDB494E8F1A3}"/>
              </a:ext>
            </a:extLst>
          </p:cNvPr>
          <p:cNvPicPr>
            <a:picLocks noChangeAspect="1" noChangeArrowheads="1"/>
          </p:cNvPicPr>
          <p:nvPr/>
        </p:nvPicPr>
        <p:blipFill>
          <a:blip r:embed="rId4" cstate="print"/>
          <a:srcRect/>
          <a:stretch>
            <a:fillRect/>
          </a:stretch>
        </p:blipFill>
        <p:spPr bwMode="auto">
          <a:xfrm>
            <a:off x="5476640" y="4323377"/>
            <a:ext cx="1476206" cy="981574"/>
          </a:xfrm>
          <a:prstGeom prst="rect">
            <a:avLst/>
          </a:prstGeom>
          <a:noFill/>
        </p:spPr>
      </p:pic>
      <p:pic>
        <p:nvPicPr>
          <p:cNvPr id="14" name="Picture 8" descr="\\BSERVER\JRMA Corporate Directory\Marketing\Manager\1. Sector Files\1. Solid Waste\2. Projects\ZWE San Jose - 4288\2. Photos\Layouts\CHP Units_Print.jpg">
            <a:extLst>
              <a:ext uri="{FF2B5EF4-FFF2-40B4-BE49-F238E27FC236}">
                <a16:creationId xmlns:a16="http://schemas.microsoft.com/office/drawing/2014/main" id="{B46FEBBB-F0D0-41A3-BA93-8DD7C9F3315B}"/>
              </a:ext>
            </a:extLst>
          </p:cNvPr>
          <p:cNvPicPr>
            <a:picLocks noChangeAspect="1" noChangeArrowheads="1"/>
          </p:cNvPicPr>
          <p:nvPr/>
        </p:nvPicPr>
        <p:blipFill>
          <a:blip r:embed="rId5" cstate="print"/>
          <a:srcRect l="32500"/>
          <a:stretch>
            <a:fillRect/>
          </a:stretch>
        </p:blipFill>
        <p:spPr bwMode="auto">
          <a:xfrm>
            <a:off x="5568479" y="5356695"/>
            <a:ext cx="1265625" cy="1406250"/>
          </a:xfrm>
          <a:prstGeom prst="rect">
            <a:avLst/>
          </a:prstGeom>
          <a:noFill/>
        </p:spPr>
      </p:pic>
      <p:pic>
        <p:nvPicPr>
          <p:cNvPr id="15" name="Picture 4" descr="\\BSERVER\JRMA Corporate Directory\Marketing\Manager\1. Sector Files\1. Solid Waste\2. Projects\ZWE San Jose - 4288\2. Photos\Layouts\ZWE_Aerial.jpg">
            <a:extLst>
              <a:ext uri="{FF2B5EF4-FFF2-40B4-BE49-F238E27FC236}">
                <a16:creationId xmlns:a16="http://schemas.microsoft.com/office/drawing/2014/main" id="{5BAF4161-2707-42FE-A7DE-8A6438CA7DB3}"/>
              </a:ext>
            </a:extLst>
          </p:cNvPr>
          <p:cNvPicPr>
            <a:picLocks noChangeAspect="1" noChangeArrowheads="1"/>
          </p:cNvPicPr>
          <p:nvPr/>
        </p:nvPicPr>
        <p:blipFill>
          <a:blip r:embed="rId6" cstate="print"/>
          <a:srcRect l="2768" b="10811"/>
          <a:stretch>
            <a:fillRect/>
          </a:stretch>
        </p:blipFill>
        <p:spPr bwMode="auto">
          <a:xfrm>
            <a:off x="7020432" y="4434618"/>
            <a:ext cx="3799968" cy="2322203"/>
          </a:xfrm>
          <a:prstGeom prst="rect">
            <a:avLst/>
          </a:prstGeom>
          <a:noFill/>
        </p:spPr>
      </p:pic>
      <p:pic>
        <p:nvPicPr>
          <p:cNvPr id="16" name="Picture 2" descr="\\BSERVER\JRMA Corporate Directory\Marketing\Manager\1. Sector Files\1. Solid Waste\2. Projects\Blueline South SF 4433\2. Photos\Layouts\Blue Line South San Francisco AD Organics Systems_Digital.jpg">
            <a:extLst>
              <a:ext uri="{FF2B5EF4-FFF2-40B4-BE49-F238E27FC236}">
                <a16:creationId xmlns:a16="http://schemas.microsoft.com/office/drawing/2014/main" id="{B6A606F7-3B10-4BEC-A3F0-7BE8F0464968}"/>
              </a:ext>
            </a:extLst>
          </p:cNvPr>
          <p:cNvPicPr>
            <a:picLocks noChangeAspect="1" noChangeArrowheads="1"/>
          </p:cNvPicPr>
          <p:nvPr/>
        </p:nvPicPr>
        <p:blipFill>
          <a:blip r:embed="rId7" cstate="print"/>
          <a:srcRect/>
          <a:stretch>
            <a:fillRect/>
          </a:stretch>
        </p:blipFill>
        <p:spPr bwMode="auto">
          <a:xfrm>
            <a:off x="2220705" y="1868193"/>
            <a:ext cx="3161446" cy="2108685"/>
          </a:xfrm>
          <a:prstGeom prst="rect">
            <a:avLst/>
          </a:prstGeom>
          <a:noFill/>
        </p:spPr>
      </p:pic>
      <p:pic>
        <p:nvPicPr>
          <p:cNvPr id="17" name="Picture 3" descr="\\BSERVER\JRMA Corporate Directory\Marketing\Manager\1. Sector Files\1. Solid Waste\2. Projects\ZWE San Jose - 4288\2. Photos\Layouts\03.04.14-Zero-Waste-Retouched.jpg">
            <a:extLst>
              <a:ext uri="{FF2B5EF4-FFF2-40B4-BE49-F238E27FC236}">
                <a16:creationId xmlns:a16="http://schemas.microsoft.com/office/drawing/2014/main" id="{A16490CE-C20B-4E64-A7A1-45C3BAA53A0F}"/>
              </a:ext>
            </a:extLst>
          </p:cNvPr>
          <p:cNvPicPr>
            <a:picLocks noChangeAspect="1" noChangeArrowheads="1"/>
          </p:cNvPicPr>
          <p:nvPr/>
        </p:nvPicPr>
        <p:blipFill>
          <a:blip r:embed="rId8" cstate="print"/>
          <a:srcRect b="23366"/>
          <a:stretch>
            <a:fillRect/>
          </a:stretch>
        </p:blipFill>
        <p:spPr bwMode="auto">
          <a:xfrm>
            <a:off x="5476640" y="1868193"/>
            <a:ext cx="2087198" cy="2403440"/>
          </a:xfrm>
          <a:prstGeom prst="rect">
            <a:avLst/>
          </a:prstGeom>
          <a:noFill/>
        </p:spPr>
      </p:pic>
      <p:pic>
        <p:nvPicPr>
          <p:cNvPr id="18" name="Picture 6" descr="\\BSERVER\JRMA Corporate Directory\Marketing\Manager\1. Sector Files\1. Solid Waste\2. Projects\Monterey SMARTFERM\2. Photos\Layouts\SM_Monterey_Close_Digital.jpg">
            <a:extLst>
              <a:ext uri="{FF2B5EF4-FFF2-40B4-BE49-F238E27FC236}">
                <a16:creationId xmlns:a16="http://schemas.microsoft.com/office/drawing/2014/main" id="{DA925E15-FC59-4197-92D6-4648CC155FC0}"/>
              </a:ext>
            </a:extLst>
          </p:cNvPr>
          <p:cNvPicPr>
            <a:picLocks noChangeAspect="1" noChangeArrowheads="1"/>
          </p:cNvPicPr>
          <p:nvPr/>
        </p:nvPicPr>
        <p:blipFill>
          <a:blip r:embed="rId9" cstate="print"/>
          <a:srcRect r="6419" b="2564"/>
          <a:stretch>
            <a:fillRect/>
          </a:stretch>
        </p:blipFill>
        <p:spPr bwMode="auto">
          <a:xfrm>
            <a:off x="7658327" y="1870484"/>
            <a:ext cx="2571220" cy="2505292"/>
          </a:xfrm>
          <a:prstGeom prst="rect">
            <a:avLst/>
          </a:prstGeom>
          <a:noFill/>
        </p:spPr>
      </p:pic>
    </p:spTree>
    <p:extLst>
      <p:ext uri="{BB962C8B-B14F-4D97-AF65-F5344CB8AC3E}">
        <p14:creationId xmlns:p14="http://schemas.microsoft.com/office/powerpoint/2010/main" val="1090583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948240" y="39545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AD Processing Options</a:t>
            </a:r>
          </a:p>
        </p:txBody>
      </p:sp>
      <p:pic>
        <p:nvPicPr>
          <p:cNvPr id="12" name="Picture 11">
            <a:extLst>
              <a:ext uri="{FF2B5EF4-FFF2-40B4-BE49-F238E27FC236}">
                <a16:creationId xmlns:a16="http://schemas.microsoft.com/office/drawing/2014/main" id="{4277A68F-1556-4CBB-9BC0-1F88F7C23F43}"/>
              </a:ext>
            </a:extLst>
          </p:cNvPr>
          <p:cNvPicPr/>
          <p:nvPr/>
        </p:nvPicPr>
        <p:blipFill>
          <a:blip r:embed="rId3"/>
          <a:stretch>
            <a:fillRect/>
          </a:stretch>
        </p:blipFill>
        <p:spPr>
          <a:xfrm>
            <a:off x="5948595" y="2993707"/>
            <a:ext cx="5791204" cy="3465385"/>
          </a:xfrm>
          <a:prstGeom prst="rect">
            <a:avLst/>
          </a:prstGeom>
        </p:spPr>
      </p:pic>
      <p:sp>
        <p:nvSpPr>
          <p:cNvPr id="13" name="TextBox 12">
            <a:extLst>
              <a:ext uri="{FF2B5EF4-FFF2-40B4-BE49-F238E27FC236}">
                <a16:creationId xmlns:a16="http://schemas.microsoft.com/office/drawing/2014/main" id="{ED73BD23-667D-461C-A1F8-6CBADFD1AC59}"/>
              </a:ext>
            </a:extLst>
          </p:cNvPr>
          <p:cNvSpPr txBox="1"/>
          <p:nvPr/>
        </p:nvSpPr>
        <p:spPr>
          <a:xfrm>
            <a:off x="664967" y="1678881"/>
            <a:ext cx="10307833" cy="1569660"/>
          </a:xfrm>
          <a:prstGeom prst="rect">
            <a:avLst/>
          </a:prstGeom>
          <a:noFill/>
        </p:spPr>
        <p:txBody>
          <a:bodyPr wrap="square" rtlCol="0">
            <a:spAutoFit/>
          </a:bodyPr>
          <a:lstStyle/>
          <a:p>
            <a:r>
              <a:rPr lang="en-US" sz="2400" b="1" dirty="0">
                <a:solidFill>
                  <a:schemeClr val="accent1">
                    <a:lumMod val="75000"/>
                  </a:schemeClr>
                </a:solidFill>
                <a:latin typeface="Arial Narrow" panose="020B0606020202030204" pitchFamily="34" charset="0"/>
              </a:rPr>
              <a:t>Blue Line -AD, South San Francisco</a:t>
            </a:r>
          </a:p>
          <a:p>
            <a:r>
              <a:rPr lang="en-US" sz="2400" b="1" dirty="0">
                <a:solidFill>
                  <a:schemeClr val="accent1">
                    <a:lumMod val="75000"/>
                  </a:schemeClr>
                </a:solidFill>
                <a:latin typeface="Arial Narrow" panose="020B0606020202030204" pitchFamily="34" charset="0"/>
              </a:rPr>
              <a:t>	Processes – 11,5000 tpy  -  food waste/ yard waste and mixed organic</a:t>
            </a:r>
          </a:p>
          <a:p>
            <a:r>
              <a:rPr lang="en-US" sz="2400" b="1" dirty="0">
                <a:solidFill>
                  <a:schemeClr val="accent1">
                    <a:lumMod val="75000"/>
                  </a:schemeClr>
                </a:solidFill>
                <a:latin typeface="Arial Narrow" panose="020B0606020202030204" pitchFamily="34" charset="0"/>
              </a:rPr>
              <a:t>	Generates compressed natural gas to fuel  18 collection trucks /day  </a:t>
            </a:r>
          </a:p>
          <a:p>
            <a:endParaRPr lang="en-US" sz="2400" b="1" dirty="0">
              <a:solidFill>
                <a:schemeClr val="accent1">
                  <a:lumMod val="75000"/>
                </a:schemeClr>
              </a:solidFill>
              <a:latin typeface="Arial Narrow" panose="020B0606020202030204" pitchFamily="34" charset="0"/>
            </a:endParaRPr>
          </a:p>
        </p:txBody>
      </p:sp>
      <p:pic>
        <p:nvPicPr>
          <p:cNvPr id="14" name="Picture 2" descr="\\BSERVER\JRMA Corporate Directory\Marketing\Manager\1. Sector Files\1. Solid Waste\2. Projects\Blueline South SF 4433\2. Photos\Layouts\Blue Line South San Francisco AD Organics Systems_Digital.jpg"/>
          <p:cNvPicPr>
            <a:picLocks noChangeAspect="1" noChangeArrowheads="1"/>
          </p:cNvPicPr>
          <p:nvPr/>
        </p:nvPicPr>
        <p:blipFill>
          <a:blip r:embed="rId4" cstate="print"/>
          <a:srcRect/>
          <a:stretch>
            <a:fillRect/>
          </a:stretch>
        </p:blipFill>
        <p:spPr bwMode="auto">
          <a:xfrm>
            <a:off x="419724" y="2993706"/>
            <a:ext cx="5195479" cy="3465385"/>
          </a:xfrm>
          <a:prstGeom prst="rect">
            <a:avLst/>
          </a:prstGeom>
          <a:noFill/>
        </p:spPr>
      </p:pic>
    </p:spTree>
    <p:extLst>
      <p:ext uri="{BB962C8B-B14F-4D97-AF65-F5344CB8AC3E}">
        <p14:creationId xmlns:p14="http://schemas.microsoft.com/office/powerpoint/2010/main" val="143837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984" y="365125"/>
            <a:ext cx="8280816" cy="1325563"/>
          </a:xfrm>
        </p:spPr>
        <p:txBody>
          <a:bodyPr/>
          <a:lstStyle/>
          <a:p>
            <a:r>
              <a:rPr lang="en-US" b="1" dirty="0">
                <a:solidFill>
                  <a:schemeClr val="bg1"/>
                </a:solidFill>
              </a:rPr>
              <a:t>    Recycle Program Impacts </a:t>
            </a:r>
            <a:br>
              <a:rPr lang="en-US" b="1" dirty="0">
                <a:solidFill>
                  <a:schemeClr val="bg1"/>
                </a:solidFill>
              </a:rPr>
            </a:br>
            <a:r>
              <a:rPr lang="en-US" sz="4000" b="1" dirty="0">
                <a:solidFill>
                  <a:schemeClr val="bg1"/>
                </a:solidFill>
              </a:rPr>
              <a:t>Residential Food Waste Collection </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2022" y="1825625"/>
            <a:ext cx="9792543" cy="451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113614" y="6425996"/>
            <a:ext cx="8844197" cy="369332"/>
          </a:xfrm>
          <a:prstGeom prst="rect">
            <a:avLst/>
          </a:prstGeom>
          <a:noFill/>
        </p:spPr>
        <p:txBody>
          <a:bodyPr wrap="square" rtlCol="0">
            <a:spAutoFit/>
          </a:bodyPr>
          <a:lstStyle/>
          <a:p>
            <a:r>
              <a:rPr lang="en-US" b="1" dirty="0">
                <a:solidFill>
                  <a:srgbClr val="FF0000"/>
                </a:solidFill>
              </a:rPr>
              <a:t>Note:  Focuses on Non-Packaging vegetative food waste </a:t>
            </a:r>
          </a:p>
        </p:txBody>
      </p:sp>
    </p:spTree>
    <p:extLst>
      <p:ext uri="{BB962C8B-B14F-4D97-AF65-F5344CB8AC3E}">
        <p14:creationId xmlns:p14="http://schemas.microsoft.com/office/powerpoint/2010/main" val="3347798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8197" y="215223"/>
            <a:ext cx="9443803" cy="1325563"/>
          </a:xfrm>
        </p:spPr>
        <p:txBody>
          <a:bodyPr>
            <a:normAutofit fontScale="90000"/>
          </a:bodyPr>
          <a:lstStyle/>
          <a:p>
            <a:r>
              <a:rPr lang="en-US" b="1" dirty="0">
                <a:solidFill>
                  <a:schemeClr val="bg1"/>
                </a:solidFill>
              </a:rPr>
              <a:t>		Recycle Program Impacts </a:t>
            </a:r>
            <a:br>
              <a:rPr lang="en-US" b="1" dirty="0">
                <a:solidFill>
                  <a:schemeClr val="bg1"/>
                </a:solidFill>
              </a:rPr>
            </a:br>
            <a:r>
              <a:rPr lang="en-US" sz="4000" b="1" dirty="0">
                <a:solidFill>
                  <a:schemeClr val="bg1"/>
                </a:solidFill>
              </a:rPr>
              <a:t>Residential + Commercial Food Waste Collection </a:t>
            </a:r>
          </a:p>
        </p:txBody>
      </p:sp>
      <p:sp>
        <p:nvSpPr>
          <p:cNvPr id="7" name="TextBox 6"/>
          <p:cNvSpPr txBox="1"/>
          <p:nvPr/>
        </p:nvSpPr>
        <p:spPr>
          <a:xfrm>
            <a:off x="2113614" y="6425996"/>
            <a:ext cx="8844197" cy="369332"/>
          </a:xfrm>
          <a:prstGeom prst="rect">
            <a:avLst/>
          </a:prstGeom>
          <a:noFill/>
        </p:spPr>
        <p:txBody>
          <a:bodyPr wrap="square" rtlCol="0">
            <a:spAutoFit/>
          </a:bodyPr>
          <a:lstStyle/>
          <a:p>
            <a:r>
              <a:rPr lang="en-US" b="1" dirty="0">
                <a:solidFill>
                  <a:srgbClr val="FF0000"/>
                </a:solidFill>
              </a:rPr>
              <a:t>Note:  Focuses on Non-Packaging vegetative food waste </a:t>
            </a:r>
          </a:p>
        </p:txBody>
      </p:sp>
      <p:graphicFrame>
        <p:nvGraphicFramePr>
          <p:cNvPr id="5" name="Object 4"/>
          <p:cNvGraphicFramePr>
            <a:graphicFrameLocks noChangeAspect="1"/>
          </p:cNvGraphicFramePr>
          <p:nvPr>
            <p:extLst>
              <p:ext uri="{D42A27DB-BD31-4B8C-83A1-F6EECF244321}">
                <p14:modId xmlns:p14="http://schemas.microsoft.com/office/powerpoint/2010/main" val="607881443"/>
              </p:ext>
            </p:extLst>
          </p:nvPr>
        </p:nvGraphicFramePr>
        <p:xfrm>
          <a:off x="1315231" y="1963997"/>
          <a:ext cx="9642580" cy="4266999"/>
        </p:xfrm>
        <a:graphic>
          <a:graphicData uri="http://schemas.openxmlformats.org/presentationml/2006/ole">
            <mc:AlternateContent xmlns:mc="http://schemas.openxmlformats.org/markup-compatibility/2006">
              <mc:Choice xmlns:v="urn:schemas-microsoft-com:vml" Requires="v">
                <p:oleObj spid="_x0000_s2061" name="Worksheet" r:id="rId4" imgW="8782022" imgH="3886110" progId="Excel.Sheet.12">
                  <p:embed/>
                </p:oleObj>
              </mc:Choice>
              <mc:Fallback>
                <p:oleObj name="Worksheet" r:id="rId4" imgW="8782022" imgH="3886110" progId="Excel.Sheet.12">
                  <p:embed/>
                  <p:pic>
                    <p:nvPicPr>
                      <p:cNvPr id="0" name=""/>
                      <p:cNvPicPr/>
                      <p:nvPr/>
                    </p:nvPicPr>
                    <p:blipFill>
                      <a:blip r:embed="rId5"/>
                      <a:stretch>
                        <a:fillRect/>
                      </a:stretch>
                    </p:blipFill>
                    <p:spPr>
                      <a:xfrm>
                        <a:off x="1315231" y="1963997"/>
                        <a:ext cx="9642580" cy="4266999"/>
                      </a:xfrm>
                      <a:prstGeom prst="rect">
                        <a:avLst/>
                      </a:prstGeom>
                    </p:spPr>
                  </p:pic>
                </p:oleObj>
              </mc:Fallback>
            </mc:AlternateContent>
          </a:graphicData>
        </a:graphic>
      </p:graphicFrame>
    </p:spTree>
    <p:extLst>
      <p:ext uri="{BB962C8B-B14F-4D97-AF65-F5344CB8AC3E}">
        <p14:creationId xmlns:p14="http://schemas.microsoft.com/office/powerpoint/2010/main" val="3610394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7856" y="365125"/>
            <a:ext cx="8085944" cy="1325563"/>
          </a:xfrm>
        </p:spPr>
        <p:txBody>
          <a:bodyPr/>
          <a:lstStyle/>
          <a:p>
            <a:r>
              <a:rPr lang="en-US" b="1" dirty="0">
                <a:solidFill>
                  <a:schemeClr val="bg1"/>
                </a:solidFill>
              </a:rPr>
              <a:t>Recycling Options Discussion</a:t>
            </a:r>
          </a:p>
        </p:txBody>
      </p:sp>
      <p:sp>
        <p:nvSpPr>
          <p:cNvPr id="3" name="Content Placeholder 2"/>
          <p:cNvSpPr>
            <a:spLocks noGrp="1"/>
          </p:cNvSpPr>
          <p:nvPr>
            <p:ph idx="1"/>
          </p:nvPr>
        </p:nvSpPr>
        <p:spPr/>
        <p:txBody>
          <a:bodyPr>
            <a:normAutofit fontScale="77500" lnSpcReduction="20000"/>
          </a:bodyPr>
          <a:lstStyle/>
          <a:p>
            <a:endParaRPr lang="en-US" dirty="0"/>
          </a:p>
          <a:p>
            <a:pPr marL="514350" indent="-514350">
              <a:buAutoNum type="arabicPeriod"/>
            </a:pPr>
            <a:r>
              <a:rPr lang="en-US" sz="4000" dirty="0">
                <a:solidFill>
                  <a:schemeClr val="accent1">
                    <a:lumMod val="75000"/>
                  </a:schemeClr>
                </a:solidFill>
                <a:latin typeface="Arial" panose="020B0604020202020204" pitchFamily="34" charset="0"/>
                <a:cs typeface="Arial" panose="020B0604020202020204" pitchFamily="34" charset="0"/>
              </a:rPr>
              <a:t>Collection Options</a:t>
            </a:r>
          </a:p>
          <a:p>
            <a:pPr lvl="2"/>
            <a:r>
              <a:rPr lang="en-US" sz="3500" dirty="0">
                <a:solidFill>
                  <a:schemeClr val="accent1">
                    <a:lumMod val="75000"/>
                  </a:schemeClr>
                </a:solidFill>
                <a:latin typeface="Arial" panose="020B0604020202020204" pitchFamily="34" charset="0"/>
                <a:cs typeface="Arial" panose="020B0604020202020204" pitchFamily="34" charset="0"/>
              </a:rPr>
              <a:t>Food /Yard Waste </a:t>
            </a:r>
          </a:p>
          <a:p>
            <a:pPr lvl="2"/>
            <a:endParaRPr lang="en-US" sz="3500" dirty="0">
              <a:solidFill>
                <a:schemeClr val="accent1">
                  <a:lumMod val="75000"/>
                </a:schemeClr>
              </a:solidFill>
              <a:latin typeface="Arial" panose="020B0604020202020204" pitchFamily="34" charset="0"/>
              <a:cs typeface="Arial" panose="020B0604020202020204" pitchFamily="34" charset="0"/>
            </a:endParaRPr>
          </a:p>
          <a:p>
            <a:pPr lvl="2"/>
            <a:r>
              <a:rPr lang="en-US" sz="3500" dirty="0">
                <a:solidFill>
                  <a:schemeClr val="accent1">
                    <a:lumMod val="75000"/>
                  </a:schemeClr>
                </a:solidFill>
                <a:latin typeface="Arial" panose="020B0604020202020204" pitchFamily="34" charset="0"/>
                <a:cs typeface="Arial" panose="020B0604020202020204" pitchFamily="34" charset="0"/>
              </a:rPr>
              <a:t> Additional source  separated materials </a:t>
            </a:r>
          </a:p>
          <a:p>
            <a:pPr marL="0" indent="0">
              <a:buNone/>
            </a:pPr>
            <a:r>
              <a:rPr lang="en-US" sz="4000" dirty="0">
                <a:solidFill>
                  <a:schemeClr val="accent1">
                    <a:lumMod val="75000"/>
                  </a:schemeClr>
                </a:solidFill>
                <a:latin typeface="Arial" panose="020B0604020202020204" pitchFamily="34" charset="0"/>
                <a:cs typeface="Arial" panose="020B0604020202020204" pitchFamily="34" charset="0"/>
              </a:rPr>
              <a:t>2.  Processing</a:t>
            </a:r>
          </a:p>
          <a:p>
            <a:pPr lvl="2"/>
            <a:r>
              <a:rPr lang="en-US" sz="3200" dirty="0">
                <a:solidFill>
                  <a:schemeClr val="accent1">
                    <a:lumMod val="75000"/>
                  </a:schemeClr>
                </a:solidFill>
                <a:latin typeface="Arial" panose="020B0604020202020204" pitchFamily="34" charset="0"/>
                <a:cs typeface="Arial" panose="020B0604020202020204" pitchFamily="34" charset="0"/>
              </a:rPr>
              <a:t> MRF Options  -</a:t>
            </a:r>
          </a:p>
          <a:p>
            <a:pPr marL="914400" lvl="2" indent="0">
              <a:buNone/>
            </a:pPr>
            <a:endParaRPr lang="en-US" sz="3200" dirty="0">
              <a:solidFill>
                <a:schemeClr val="accent1">
                  <a:lumMod val="75000"/>
                </a:schemeClr>
              </a:solidFill>
              <a:latin typeface="Arial" panose="020B0604020202020204" pitchFamily="34" charset="0"/>
              <a:cs typeface="Arial" panose="020B0604020202020204" pitchFamily="34" charset="0"/>
            </a:endParaRPr>
          </a:p>
          <a:p>
            <a:pPr lvl="2"/>
            <a:r>
              <a:rPr lang="en-US" sz="3200" dirty="0">
                <a:solidFill>
                  <a:schemeClr val="accent1">
                    <a:lumMod val="75000"/>
                  </a:schemeClr>
                </a:solidFill>
                <a:latin typeface="Arial" panose="020B0604020202020204" pitchFamily="34" charset="0"/>
                <a:cs typeface="Arial" panose="020B0604020202020204" pitchFamily="34" charset="0"/>
              </a:rPr>
              <a:t> Compost  - enhanced technologies </a:t>
            </a:r>
          </a:p>
          <a:p>
            <a:pPr marL="457200" lvl="1" indent="0">
              <a:buNone/>
            </a:pPr>
            <a:endParaRPr lang="en-US" sz="4000" dirty="0">
              <a:solidFill>
                <a:schemeClr val="accent1">
                  <a:lumMod val="75000"/>
                </a:schemeClr>
              </a:solidFill>
              <a:latin typeface="Arial" panose="020B0604020202020204" pitchFamily="34" charset="0"/>
              <a:cs typeface="Arial" panose="020B0604020202020204" pitchFamily="34" charset="0"/>
            </a:endParaRPr>
          </a:p>
          <a:p>
            <a:pPr lvl="2"/>
            <a:r>
              <a:rPr lang="en-US" sz="3600" dirty="0">
                <a:solidFill>
                  <a:schemeClr val="accent1">
                    <a:lumMod val="75000"/>
                  </a:schemeClr>
                </a:solidFill>
                <a:latin typeface="Arial" panose="020B0604020202020204" pitchFamily="34" charset="0"/>
                <a:cs typeface="Arial" panose="020B0604020202020204" pitchFamily="34" charset="0"/>
              </a:rPr>
              <a:t> AD 		</a:t>
            </a:r>
            <a:r>
              <a:rPr lang="en-US" sz="3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3398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1C8E-7076-4D3A-BBAF-366EE8639D97}"/>
              </a:ext>
            </a:extLst>
          </p:cNvPr>
          <p:cNvSpPr>
            <a:spLocks noGrp="1"/>
          </p:cNvSpPr>
          <p:nvPr>
            <p:ph type="title"/>
          </p:nvPr>
        </p:nvSpPr>
        <p:spPr>
          <a:xfrm>
            <a:off x="3159888" y="365126"/>
            <a:ext cx="8193911" cy="1099072"/>
          </a:xfrm>
        </p:spPr>
        <p:txBody>
          <a:bodyPr>
            <a:normAutofit/>
          </a:bodyPr>
          <a:lstStyle/>
          <a:p>
            <a:pPr algn="ctr"/>
            <a:r>
              <a:rPr lang="en-US" sz="3600" b="1" dirty="0">
                <a:solidFill>
                  <a:schemeClr val="bg1"/>
                </a:solidFill>
              </a:rPr>
              <a:t>Chapter 3 – Waste Prevention, Reduction, Reuse, and Recycling Analysis</a:t>
            </a:r>
          </a:p>
        </p:txBody>
      </p:sp>
      <p:graphicFrame>
        <p:nvGraphicFramePr>
          <p:cNvPr id="4" name="Content Placeholder 3">
            <a:extLst>
              <a:ext uri="{FF2B5EF4-FFF2-40B4-BE49-F238E27FC236}">
                <a16:creationId xmlns:a16="http://schemas.microsoft.com/office/drawing/2014/main" id="{019CBE94-4FDD-4D42-9D60-D3C9BA47BF3B}"/>
              </a:ext>
            </a:extLst>
          </p:cNvPr>
          <p:cNvGraphicFramePr>
            <a:graphicFrameLocks noGrp="1"/>
          </p:cNvGraphicFramePr>
          <p:nvPr>
            <p:ph idx="1"/>
            <p:extLst>
              <p:ext uri="{D42A27DB-BD31-4B8C-83A1-F6EECF244321}">
                <p14:modId xmlns:p14="http://schemas.microsoft.com/office/powerpoint/2010/main" val="104289051"/>
              </p:ext>
            </p:extLst>
          </p:nvPr>
        </p:nvGraphicFramePr>
        <p:xfrm>
          <a:off x="498476" y="2286000"/>
          <a:ext cx="10855323" cy="4206873"/>
        </p:xfrm>
        <a:graphic>
          <a:graphicData uri="http://schemas.openxmlformats.org/drawingml/2006/table">
            <a:tbl>
              <a:tblPr firstRow="1" firstCol="1" bandRow="1">
                <a:tableStyleId>{5C22544A-7EE6-4342-B048-85BDC9FD1C3A}</a:tableStyleId>
              </a:tblPr>
              <a:tblGrid>
                <a:gridCol w="2017746">
                  <a:extLst>
                    <a:ext uri="{9D8B030D-6E8A-4147-A177-3AD203B41FA5}">
                      <a16:colId xmlns:a16="http://schemas.microsoft.com/office/drawing/2014/main" val="774406298"/>
                    </a:ext>
                  </a:extLst>
                </a:gridCol>
                <a:gridCol w="1706493">
                  <a:extLst>
                    <a:ext uri="{9D8B030D-6E8A-4147-A177-3AD203B41FA5}">
                      <a16:colId xmlns:a16="http://schemas.microsoft.com/office/drawing/2014/main" val="1085514768"/>
                    </a:ext>
                  </a:extLst>
                </a:gridCol>
                <a:gridCol w="1187492">
                  <a:extLst>
                    <a:ext uri="{9D8B030D-6E8A-4147-A177-3AD203B41FA5}">
                      <a16:colId xmlns:a16="http://schemas.microsoft.com/office/drawing/2014/main" val="544306219"/>
                    </a:ext>
                  </a:extLst>
                </a:gridCol>
                <a:gridCol w="747449">
                  <a:extLst>
                    <a:ext uri="{9D8B030D-6E8A-4147-A177-3AD203B41FA5}">
                      <a16:colId xmlns:a16="http://schemas.microsoft.com/office/drawing/2014/main" val="873058839"/>
                    </a:ext>
                  </a:extLst>
                </a:gridCol>
                <a:gridCol w="959808">
                  <a:extLst>
                    <a:ext uri="{9D8B030D-6E8A-4147-A177-3AD203B41FA5}">
                      <a16:colId xmlns:a16="http://schemas.microsoft.com/office/drawing/2014/main" val="2185194287"/>
                    </a:ext>
                  </a:extLst>
                </a:gridCol>
                <a:gridCol w="827946">
                  <a:extLst>
                    <a:ext uri="{9D8B030D-6E8A-4147-A177-3AD203B41FA5}">
                      <a16:colId xmlns:a16="http://schemas.microsoft.com/office/drawing/2014/main" val="4114707072"/>
                    </a:ext>
                  </a:extLst>
                </a:gridCol>
                <a:gridCol w="1242688">
                  <a:extLst>
                    <a:ext uri="{9D8B030D-6E8A-4147-A177-3AD203B41FA5}">
                      <a16:colId xmlns:a16="http://schemas.microsoft.com/office/drawing/2014/main" val="2738147348"/>
                    </a:ext>
                  </a:extLst>
                </a:gridCol>
                <a:gridCol w="896942">
                  <a:extLst>
                    <a:ext uri="{9D8B030D-6E8A-4147-A177-3AD203B41FA5}">
                      <a16:colId xmlns:a16="http://schemas.microsoft.com/office/drawing/2014/main" val="2468497694"/>
                    </a:ext>
                  </a:extLst>
                </a:gridCol>
                <a:gridCol w="1268759">
                  <a:extLst>
                    <a:ext uri="{9D8B030D-6E8A-4147-A177-3AD203B41FA5}">
                      <a16:colId xmlns:a16="http://schemas.microsoft.com/office/drawing/2014/main" val="1844282565"/>
                    </a:ext>
                  </a:extLst>
                </a:gridCol>
              </a:tblGrid>
              <a:tr h="517567">
                <a:tc gridSpan="3">
                  <a:txBody>
                    <a:bodyPr/>
                    <a:lstStyle/>
                    <a:p>
                      <a:pPr marL="0" marR="36830" indent="0" algn="l">
                        <a:lnSpc>
                          <a:spcPct val="100000"/>
                        </a:lnSpc>
                        <a:spcBef>
                          <a:spcPts val="0"/>
                        </a:spcBef>
                        <a:spcAft>
                          <a:spcPts val="725"/>
                        </a:spcAft>
                      </a:pPr>
                      <a:r>
                        <a:rPr lang="en-US" sz="1050" dirty="0">
                          <a:effectLst/>
                        </a:rPr>
                        <a:t> </a:t>
                      </a:r>
                      <a:endParaRPr lang="en-US" sz="105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hMerge="1">
                  <a:txBody>
                    <a:bodyPr/>
                    <a:lstStyle/>
                    <a:p>
                      <a:endParaRPr lang="en-US"/>
                    </a:p>
                  </a:txBody>
                  <a:tcPr/>
                </a:tc>
                <a:tc hMerge="1">
                  <a:txBody>
                    <a:bodyPr/>
                    <a:lstStyle/>
                    <a:p>
                      <a:endParaRPr lang="en-US"/>
                    </a:p>
                  </a:txBody>
                  <a:tcPr/>
                </a:tc>
                <a:tc gridSpan="6">
                  <a:txBody>
                    <a:bodyPr/>
                    <a:lstStyle/>
                    <a:p>
                      <a:pPr marL="0" marR="36830" indent="0" algn="ctr">
                        <a:lnSpc>
                          <a:spcPct val="100000"/>
                        </a:lnSpc>
                        <a:spcBef>
                          <a:spcPts val="0"/>
                        </a:spcBef>
                        <a:spcAft>
                          <a:spcPts val="725"/>
                        </a:spcAft>
                      </a:pPr>
                      <a:r>
                        <a:rPr lang="en-US" sz="1400" dirty="0">
                          <a:effectLst/>
                        </a:rPr>
                        <a:t>Analysis</a:t>
                      </a:r>
                      <a:r>
                        <a:rPr lang="en-US" sz="1100" dirty="0">
                          <a:effectLst/>
                        </a:rPr>
                        <a:t> </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0188368"/>
                  </a:ext>
                </a:extLst>
              </a:tr>
              <a:tr h="940138">
                <a:tc>
                  <a:txBody>
                    <a:bodyPr/>
                    <a:lstStyle/>
                    <a:p>
                      <a:pPr marL="0" marR="36830" indent="0" algn="ctr">
                        <a:lnSpc>
                          <a:spcPct val="100000"/>
                        </a:lnSpc>
                        <a:spcBef>
                          <a:spcPts val="0"/>
                        </a:spcBef>
                        <a:spcAft>
                          <a:spcPts val="725"/>
                        </a:spcAft>
                      </a:pPr>
                      <a:r>
                        <a:rPr lang="en-US" sz="1100" b="1" dirty="0">
                          <a:effectLst/>
                        </a:rPr>
                        <a:t>Need/Alternative Identified</a:t>
                      </a:r>
                      <a:endParaRPr lang="en-US" sz="11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nchor="ctr"/>
                </a:tc>
                <a:tc>
                  <a:txBody>
                    <a:bodyPr/>
                    <a:lstStyle/>
                    <a:p>
                      <a:pPr marL="0" marR="36830" indent="0" algn="ctr">
                        <a:lnSpc>
                          <a:spcPct val="100000"/>
                        </a:lnSpc>
                        <a:spcBef>
                          <a:spcPts val="0"/>
                        </a:spcBef>
                        <a:spcAft>
                          <a:spcPts val="725"/>
                        </a:spcAft>
                      </a:pPr>
                      <a:r>
                        <a:rPr lang="en-US" sz="1100" b="1" dirty="0">
                          <a:effectLst/>
                        </a:rPr>
                        <a:t>Key Point</a:t>
                      </a:r>
                      <a:endParaRPr lang="en-US" sz="11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nchor="ctr"/>
                </a:tc>
                <a:tc>
                  <a:txBody>
                    <a:bodyPr/>
                    <a:lstStyle/>
                    <a:p>
                      <a:pPr marL="0" marR="36830" indent="0" algn="ctr">
                        <a:lnSpc>
                          <a:spcPct val="100000"/>
                        </a:lnSpc>
                        <a:spcBef>
                          <a:spcPts val="0"/>
                        </a:spcBef>
                        <a:spcAft>
                          <a:spcPts val="725"/>
                        </a:spcAft>
                      </a:pPr>
                      <a:r>
                        <a:rPr lang="en-US" sz="1100" b="1" dirty="0">
                          <a:effectLst/>
                        </a:rPr>
                        <a:t>Expansion Program/New Program</a:t>
                      </a:r>
                      <a:endParaRPr lang="en-US" sz="11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nchor="ctr"/>
                </a:tc>
                <a:tc>
                  <a:txBody>
                    <a:bodyPr/>
                    <a:lstStyle/>
                    <a:p>
                      <a:pPr marL="0" marR="36830" indent="0" algn="ctr">
                        <a:lnSpc>
                          <a:spcPct val="100000"/>
                        </a:lnSpc>
                        <a:spcBef>
                          <a:spcPts val="0"/>
                        </a:spcBef>
                        <a:spcAft>
                          <a:spcPts val="725"/>
                        </a:spcAft>
                      </a:pPr>
                      <a:r>
                        <a:rPr lang="en-US" sz="1100" b="1" dirty="0">
                          <a:effectLst/>
                        </a:rPr>
                        <a:t>Consistent with hierarchy</a:t>
                      </a:r>
                      <a:endParaRPr lang="en-US" sz="1200" b="1" dirty="0">
                        <a:effectLst/>
                      </a:endParaRPr>
                    </a:p>
                    <a:p>
                      <a:pPr marL="0" marR="36830" indent="0" algn="ctr">
                        <a:lnSpc>
                          <a:spcPct val="100000"/>
                        </a:lnSpc>
                        <a:spcBef>
                          <a:spcPts val="0"/>
                        </a:spcBef>
                        <a:spcAft>
                          <a:spcPts val="725"/>
                        </a:spcAft>
                      </a:pPr>
                      <a:r>
                        <a:rPr lang="en-US" sz="1100" b="1" dirty="0">
                          <a:effectLst/>
                        </a:rPr>
                        <a:t> </a:t>
                      </a:r>
                      <a:endParaRPr lang="en-US" sz="12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nchor="ctr"/>
                </a:tc>
                <a:tc>
                  <a:txBody>
                    <a:bodyPr/>
                    <a:lstStyle/>
                    <a:p>
                      <a:pPr marL="0" marR="36830" indent="0" algn="ctr">
                        <a:lnSpc>
                          <a:spcPct val="100000"/>
                        </a:lnSpc>
                        <a:spcBef>
                          <a:spcPts val="0"/>
                        </a:spcBef>
                        <a:spcAft>
                          <a:spcPts val="725"/>
                        </a:spcAft>
                      </a:pPr>
                      <a:r>
                        <a:rPr lang="en-US" sz="1100" b="1" dirty="0">
                          <a:effectLst/>
                        </a:rPr>
                        <a:t>Reduces long-term generation</a:t>
                      </a:r>
                      <a:endParaRPr lang="en-US" sz="1200" b="1" dirty="0">
                        <a:effectLst/>
                      </a:endParaRPr>
                    </a:p>
                    <a:p>
                      <a:pPr marL="0" marR="36830" indent="0" algn="ctr">
                        <a:lnSpc>
                          <a:spcPct val="100000"/>
                        </a:lnSpc>
                        <a:spcBef>
                          <a:spcPts val="0"/>
                        </a:spcBef>
                        <a:spcAft>
                          <a:spcPts val="725"/>
                        </a:spcAft>
                      </a:pPr>
                      <a:r>
                        <a:rPr lang="en-US" sz="1100" b="1" dirty="0">
                          <a:effectLst/>
                        </a:rPr>
                        <a:t> </a:t>
                      </a:r>
                      <a:endParaRPr lang="en-US" sz="12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nchor="ctr"/>
                </a:tc>
                <a:tc>
                  <a:txBody>
                    <a:bodyPr/>
                    <a:lstStyle/>
                    <a:p>
                      <a:pPr marL="0" marR="36830" indent="0" algn="ctr">
                        <a:lnSpc>
                          <a:spcPct val="100000"/>
                        </a:lnSpc>
                        <a:spcBef>
                          <a:spcPts val="0"/>
                        </a:spcBef>
                        <a:spcAft>
                          <a:spcPts val="725"/>
                        </a:spcAft>
                      </a:pPr>
                      <a:r>
                        <a:rPr lang="en-US" sz="1100" b="1" dirty="0">
                          <a:effectLst/>
                        </a:rPr>
                        <a:t>Highest and best use</a:t>
                      </a:r>
                      <a:endParaRPr lang="en-US" sz="1200" b="1" dirty="0">
                        <a:effectLst/>
                      </a:endParaRPr>
                    </a:p>
                    <a:p>
                      <a:pPr marL="0" marR="36830" indent="0" algn="ctr">
                        <a:lnSpc>
                          <a:spcPct val="100000"/>
                        </a:lnSpc>
                        <a:spcBef>
                          <a:spcPts val="0"/>
                        </a:spcBef>
                        <a:spcAft>
                          <a:spcPts val="725"/>
                        </a:spcAft>
                      </a:pPr>
                      <a:r>
                        <a:rPr lang="en-US" sz="1100" b="1" dirty="0">
                          <a:effectLst/>
                        </a:rPr>
                        <a:t> </a:t>
                      </a:r>
                      <a:endParaRPr lang="en-US" sz="12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nchor="ctr"/>
                </a:tc>
                <a:tc>
                  <a:txBody>
                    <a:bodyPr/>
                    <a:lstStyle/>
                    <a:p>
                      <a:pPr marL="0" marR="36830" indent="0" algn="ctr">
                        <a:lnSpc>
                          <a:spcPct val="100000"/>
                        </a:lnSpc>
                        <a:spcBef>
                          <a:spcPts val="0"/>
                        </a:spcBef>
                        <a:spcAft>
                          <a:spcPts val="725"/>
                        </a:spcAft>
                      </a:pPr>
                      <a:r>
                        <a:rPr lang="en-US" sz="1100" b="1" dirty="0">
                          <a:effectLst/>
                        </a:rPr>
                        <a:t>Cost effective and stabilizes rates long-term</a:t>
                      </a:r>
                      <a:endParaRPr lang="en-US" sz="1200" b="1" dirty="0">
                        <a:effectLst/>
                      </a:endParaRPr>
                    </a:p>
                    <a:p>
                      <a:pPr marL="0" marR="36830" indent="0" algn="ctr">
                        <a:lnSpc>
                          <a:spcPct val="100000"/>
                        </a:lnSpc>
                        <a:spcBef>
                          <a:spcPts val="0"/>
                        </a:spcBef>
                        <a:spcAft>
                          <a:spcPts val="725"/>
                        </a:spcAft>
                      </a:pPr>
                      <a:r>
                        <a:rPr lang="en-US" sz="1100" b="1" dirty="0">
                          <a:effectLst/>
                        </a:rPr>
                        <a:t> </a:t>
                      </a:r>
                      <a:endParaRPr lang="en-US" sz="12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nchor="ctr"/>
                </a:tc>
                <a:tc>
                  <a:txBody>
                    <a:bodyPr/>
                    <a:lstStyle/>
                    <a:p>
                      <a:pPr marL="0" marR="36830" indent="0" algn="ctr">
                        <a:lnSpc>
                          <a:spcPct val="100000"/>
                        </a:lnSpc>
                        <a:spcBef>
                          <a:spcPts val="0"/>
                        </a:spcBef>
                        <a:spcAft>
                          <a:spcPts val="725"/>
                        </a:spcAft>
                      </a:pPr>
                      <a:r>
                        <a:rPr lang="en-US" sz="1100" b="1" dirty="0">
                          <a:effectLst/>
                        </a:rPr>
                        <a:t>Flexibility</a:t>
                      </a:r>
                      <a:endParaRPr lang="en-US" sz="12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nchor="ctr"/>
                </a:tc>
                <a:tc>
                  <a:txBody>
                    <a:bodyPr/>
                    <a:lstStyle/>
                    <a:p>
                      <a:pPr marL="0" marR="36830" indent="0" algn="ctr">
                        <a:lnSpc>
                          <a:spcPct val="100000"/>
                        </a:lnSpc>
                        <a:spcBef>
                          <a:spcPts val="0"/>
                        </a:spcBef>
                        <a:spcAft>
                          <a:spcPts val="725"/>
                        </a:spcAft>
                      </a:pPr>
                      <a:r>
                        <a:rPr lang="en-US" sz="1100" b="1" dirty="0">
                          <a:effectLst/>
                        </a:rPr>
                        <a:t>Examples </a:t>
                      </a:r>
                      <a:endParaRPr lang="en-US" sz="12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extLst>
                  <a:ext uri="{0D108BD9-81ED-4DB2-BD59-A6C34878D82A}">
                    <a16:rowId xmlns:a16="http://schemas.microsoft.com/office/drawing/2014/main" val="3102263924"/>
                  </a:ext>
                </a:extLst>
              </a:tr>
              <a:tr h="562609">
                <a:tc>
                  <a:txBody>
                    <a:bodyPr/>
                    <a:lstStyle/>
                    <a:p>
                      <a:pPr marL="0" marR="0" indent="0" algn="l">
                        <a:lnSpc>
                          <a:spcPct val="106000"/>
                        </a:lnSpc>
                        <a:spcBef>
                          <a:spcPts val="0"/>
                        </a:spcBef>
                        <a:spcAft>
                          <a:spcPts val="0"/>
                        </a:spcAft>
                      </a:pPr>
                      <a:r>
                        <a:rPr lang="en-US" sz="1000" dirty="0">
                          <a:effectLst/>
                        </a:rPr>
                        <a:t>Standardize Waste Prevention, Reduction, Reuse and Recycling Messaging/Communications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Budget $3.00/HH/year This is new.</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Expansion/New</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Contributes to effective communication</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 aimed at WR/R</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Current programs work- more resources needed</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Programs are adaptable</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Marion County</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3443149390"/>
                  </a:ext>
                </a:extLst>
              </a:tr>
              <a:tr h="353781">
                <a:tc>
                  <a:txBody>
                    <a:bodyPr/>
                    <a:lstStyle/>
                    <a:p>
                      <a:pPr marL="0" marR="0" indent="0" algn="l">
                        <a:lnSpc>
                          <a:spcPct val="106000"/>
                        </a:lnSpc>
                        <a:spcBef>
                          <a:spcPts val="0"/>
                        </a:spcBef>
                        <a:spcAft>
                          <a:spcPts val="0"/>
                        </a:spcAft>
                      </a:pPr>
                      <a:r>
                        <a:rPr lang="en-US" sz="1000" dirty="0">
                          <a:effectLst/>
                        </a:rPr>
                        <a:t>Reduce Waste Generation</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Consider options most desirable to goals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Expansion/New</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Not effective without enforcement </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Varies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California</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2742539457"/>
                  </a:ext>
                </a:extLst>
              </a:tr>
              <a:tr h="375072">
                <a:tc>
                  <a:txBody>
                    <a:bodyPr/>
                    <a:lstStyle/>
                    <a:p>
                      <a:pPr marL="0" marR="0" indent="0" algn="l">
                        <a:lnSpc>
                          <a:spcPct val="106000"/>
                        </a:lnSpc>
                        <a:spcBef>
                          <a:spcPts val="0"/>
                        </a:spcBef>
                        <a:spcAft>
                          <a:spcPts val="0"/>
                        </a:spcAft>
                      </a:pPr>
                      <a:r>
                        <a:rPr lang="en-US" sz="1000" dirty="0">
                          <a:effectLst/>
                        </a:rPr>
                        <a:t>1) Material bans (plastic bags; yard waste/food waste)</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Political desire must be there</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New</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Difficult to measure impact</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No</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Seattle; Massachusetts; others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3270411198"/>
                  </a:ext>
                </a:extLst>
              </a:tr>
              <a:tr h="353781">
                <a:tc>
                  <a:txBody>
                    <a:bodyPr/>
                    <a:lstStyle/>
                    <a:p>
                      <a:pPr marL="0" marR="0" indent="0" algn="l">
                        <a:lnSpc>
                          <a:spcPct val="106000"/>
                        </a:lnSpc>
                        <a:spcBef>
                          <a:spcPts val="0"/>
                        </a:spcBef>
                        <a:spcAft>
                          <a:spcPts val="0"/>
                        </a:spcAft>
                      </a:pPr>
                      <a:r>
                        <a:rPr lang="en-US" sz="1000" dirty="0">
                          <a:effectLst/>
                        </a:rPr>
                        <a:t>2) Grasscycling/backyard composting</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Good communication point</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New</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Requires ongoing training program</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Portland Metro</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4016164361"/>
                  </a:ext>
                </a:extLst>
              </a:tr>
              <a:tr h="375072">
                <a:tc>
                  <a:txBody>
                    <a:bodyPr/>
                    <a:lstStyle/>
                    <a:p>
                      <a:pPr marL="0" marR="0" indent="0" algn="l">
                        <a:lnSpc>
                          <a:spcPct val="106000"/>
                        </a:lnSpc>
                        <a:spcBef>
                          <a:spcPts val="0"/>
                        </a:spcBef>
                        <a:spcAft>
                          <a:spcPts val="0"/>
                        </a:spcAft>
                      </a:pPr>
                      <a:r>
                        <a:rPr lang="en-US" sz="1000" dirty="0">
                          <a:effectLst/>
                        </a:rPr>
                        <a:t>3) Residential messaging for opt-out programs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Residents appreciate</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Expansion</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Small impact</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Montgomery County, MD</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2009628139"/>
                  </a:ext>
                </a:extLst>
              </a:tr>
              <a:tr h="375072">
                <a:tc>
                  <a:txBody>
                    <a:bodyPr/>
                    <a:lstStyle/>
                    <a:p>
                      <a:pPr marL="0" marR="0" indent="0" algn="l">
                        <a:lnSpc>
                          <a:spcPct val="106000"/>
                        </a:lnSpc>
                        <a:spcBef>
                          <a:spcPts val="0"/>
                        </a:spcBef>
                        <a:spcAft>
                          <a:spcPts val="0"/>
                        </a:spcAft>
                      </a:pPr>
                      <a:r>
                        <a:rPr lang="en-US" sz="1000" dirty="0">
                          <a:effectLst/>
                        </a:rPr>
                        <a:t>4) Food waste apps to increase diversion of usable food</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Great for residents and businesses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New</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Can be effective</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New England</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3943377885"/>
                  </a:ext>
                </a:extLst>
              </a:tr>
              <a:tr h="353781">
                <a:tc>
                  <a:txBody>
                    <a:bodyPr/>
                    <a:lstStyle/>
                    <a:p>
                      <a:pPr marL="0" marR="0" indent="0" algn="l">
                        <a:lnSpc>
                          <a:spcPct val="106000"/>
                        </a:lnSpc>
                        <a:spcBef>
                          <a:spcPts val="0"/>
                        </a:spcBef>
                        <a:spcAft>
                          <a:spcPts val="0"/>
                        </a:spcAft>
                      </a:pPr>
                      <a:r>
                        <a:rPr lang="en-US" sz="1000" dirty="0">
                          <a:effectLst/>
                        </a:rPr>
                        <a:t>Stimulate reuse</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Build from Goodwill programs now</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Expansion</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Extends useful life of products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Saves system cost</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Yes</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1000" dirty="0">
                          <a:effectLst/>
                        </a:rPr>
                        <a:t>Fauquier County, VA</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3734428103"/>
                  </a:ext>
                </a:extLst>
              </a:tr>
            </a:tbl>
          </a:graphicData>
        </a:graphic>
      </p:graphicFrame>
      <p:sp>
        <p:nvSpPr>
          <p:cNvPr id="5" name="Rectangle 4">
            <a:extLst>
              <a:ext uri="{FF2B5EF4-FFF2-40B4-BE49-F238E27FC236}">
                <a16:creationId xmlns:a16="http://schemas.microsoft.com/office/drawing/2014/main" id="{6647428A-507F-4BE5-B1A1-CA715773C3FE}"/>
              </a:ext>
            </a:extLst>
          </p:cNvPr>
          <p:cNvSpPr/>
          <p:nvPr/>
        </p:nvSpPr>
        <p:spPr>
          <a:xfrm>
            <a:off x="3127142" y="1916668"/>
            <a:ext cx="7093545" cy="369332"/>
          </a:xfrm>
          <a:prstGeom prst="rect">
            <a:avLst/>
          </a:prstGeom>
        </p:spPr>
        <p:txBody>
          <a:bodyPr wrap="none">
            <a:spAutoFit/>
          </a:bodyPr>
          <a:lstStyle/>
          <a:p>
            <a:r>
              <a:rPr lang="en-US" b="1" dirty="0"/>
              <a:t>Waste Prevention, Reduction, Reuse, and Recycling Alternatives Analysis</a:t>
            </a:r>
          </a:p>
        </p:txBody>
      </p:sp>
    </p:spTree>
    <p:extLst>
      <p:ext uri="{BB962C8B-B14F-4D97-AF65-F5344CB8AC3E}">
        <p14:creationId xmlns:p14="http://schemas.microsoft.com/office/powerpoint/2010/main" val="3049500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718" y="365125"/>
            <a:ext cx="7876082" cy="1325563"/>
          </a:xfrm>
        </p:spPr>
        <p:txBody>
          <a:bodyPr>
            <a:normAutofit/>
          </a:bodyPr>
          <a:lstStyle/>
          <a:p>
            <a:r>
              <a:rPr lang="en-US" sz="4800" b="1" dirty="0">
                <a:solidFill>
                  <a:schemeClr val="bg1"/>
                </a:solidFill>
                <a:latin typeface="Arial" panose="020B0604020202020204" pitchFamily="34" charset="0"/>
                <a:cs typeface="Arial" panose="020B0604020202020204" pitchFamily="34" charset="0"/>
              </a:rPr>
              <a:t>SWMP Schedule </a:t>
            </a:r>
          </a:p>
        </p:txBody>
      </p:sp>
      <p:sp>
        <p:nvSpPr>
          <p:cNvPr id="3" name="Content Placeholder 2"/>
          <p:cNvSpPr>
            <a:spLocks noGrp="1"/>
          </p:cNvSpPr>
          <p:nvPr>
            <p:ph idx="1"/>
          </p:nvPr>
        </p:nvSpPr>
        <p:spPr>
          <a:xfrm>
            <a:off x="714214" y="1825624"/>
            <a:ext cx="10515600" cy="5032375"/>
          </a:xfrm>
        </p:spPr>
        <p:txBody>
          <a:bodyPr>
            <a:normAutofit fontScale="70000" lnSpcReduction="20000"/>
          </a:bodyPr>
          <a:lstStyle/>
          <a:p>
            <a:pPr marL="514350" indent="-514350">
              <a:buFont typeface="+mj-lt"/>
              <a:buAutoNum type="arabicPeriod"/>
            </a:pPr>
            <a:r>
              <a:rPr lang="en-US" dirty="0">
                <a:latin typeface="Arial" panose="020B0604020202020204" pitchFamily="34" charset="0"/>
                <a:cs typeface="Arial" panose="020B0604020202020204" pitchFamily="34" charset="0"/>
              </a:rPr>
              <a:t>Complete Draft SWMP – WR/R-	 				4/24 –SWAC</a:t>
            </a:r>
          </a:p>
          <a:p>
            <a:pPr marL="457200" lvl="1" indent="0">
              <a:buNone/>
            </a:pPr>
            <a:r>
              <a:rPr lang="en-US" dirty="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Board of Commissioners Briefing</a:t>
            </a:r>
          </a:p>
          <a:p>
            <a:pPr marL="457200" lvl="1" indent="0">
              <a:buNone/>
            </a:pPr>
            <a:r>
              <a:rPr lang="en-US" dirty="0">
                <a:latin typeface="Arial" panose="020B0604020202020204" pitchFamily="34" charset="0"/>
                <a:cs typeface="Arial" panose="020B0604020202020204" pitchFamily="34" charset="0"/>
              </a:rPr>
              <a:t> 			</a:t>
            </a:r>
          </a:p>
          <a:p>
            <a:pPr marL="514350" indent="-514350">
              <a:buFont typeface="+mj-lt"/>
              <a:buAutoNum type="arabicPeriod"/>
            </a:pPr>
            <a:r>
              <a:rPr lang="en-US" dirty="0">
                <a:latin typeface="Arial" panose="020B0604020202020204" pitchFamily="34" charset="0"/>
                <a:cs typeface="Arial" panose="020B0604020202020204" pitchFamily="34" charset="0"/>
              </a:rPr>
              <a:t>Chapter 5  - Transfer Stations 					5/29 - SWAC</a:t>
            </a:r>
          </a:p>
          <a:p>
            <a:pPr marL="514350" indent="-514350">
              <a:buFont typeface="+mj-lt"/>
              <a:buAutoNum type="arabicPeriod"/>
            </a:pPr>
            <a:endParaRPr lang="en-US" i="1" dirty="0">
              <a:latin typeface="Arial" panose="020B0604020202020204" pitchFamily="34" charset="0"/>
              <a:cs typeface="Arial" panose="020B0604020202020204" pitchFamily="34" charset="0"/>
            </a:endParaRPr>
          </a:p>
          <a:p>
            <a:pPr marL="514350" indent="-514350">
              <a:buFont typeface="+mj-lt"/>
              <a:buAutoNum type="arabicPeriod"/>
            </a:pPr>
            <a:r>
              <a:rPr lang="en-US" i="1" dirty="0">
                <a:latin typeface="Arial" panose="020B0604020202020204" pitchFamily="34" charset="0"/>
                <a:cs typeface="Arial" panose="020B0604020202020204" pitchFamily="34" charset="0"/>
              </a:rPr>
              <a:t>Public Meeting – WR/R (Recycling options)</a:t>
            </a:r>
            <a:r>
              <a:rPr lang="en-US" dirty="0">
                <a:latin typeface="Arial" panose="020B0604020202020204" pitchFamily="34" charset="0"/>
                <a:cs typeface="Arial" panose="020B0604020202020204" pitchFamily="34" charset="0"/>
              </a:rPr>
              <a:t>	-early June or Use June SWAC Meeting ?</a:t>
            </a:r>
          </a:p>
          <a:p>
            <a:pPr marL="514350" indent="-514350">
              <a:buFont typeface="+mj-lt"/>
              <a:buAutoNum type="arabicPeriod"/>
            </a:pPr>
            <a:endParaRPr lang="en-US" dirty="0">
              <a:latin typeface="Arial" panose="020B0604020202020204" pitchFamily="34" charset="0"/>
              <a:cs typeface="Arial" panose="020B0604020202020204" pitchFamily="34" charset="0"/>
            </a:endParaRPr>
          </a:p>
          <a:p>
            <a:pPr marL="514350" indent="-514350">
              <a:buFont typeface="+mj-lt"/>
              <a:buAutoNum type="arabicPeriod"/>
            </a:pPr>
            <a:r>
              <a:rPr lang="en-US" dirty="0">
                <a:latin typeface="Arial" panose="020B0604020202020204" pitchFamily="34" charset="0"/>
                <a:cs typeface="Arial" panose="020B0604020202020204" pitchFamily="34" charset="0"/>
              </a:rPr>
              <a:t>Chapter 6 -  Alternative Technology /Disposal Options  		6/26- SWAC</a:t>
            </a:r>
          </a:p>
          <a:p>
            <a:pPr marL="514350" indent="-514350">
              <a:buFont typeface="+mj-lt"/>
              <a:buAutoNum type="arabicPeriod"/>
            </a:pPr>
            <a:endParaRPr lang="en-US" dirty="0">
              <a:latin typeface="Arial" panose="020B0604020202020204" pitchFamily="34" charset="0"/>
              <a:cs typeface="Arial" panose="020B0604020202020204" pitchFamily="34" charset="0"/>
            </a:endParaRPr>
          </a:p>
          <a:p>
            <a:pPr marL="514350" indent="-514350">
              <a:buFont typeface="+mj-lt"/>
              <a:buAutoNum type="arabicPeriod"/>
            </a:pPr>
            <a:r>
              <a:rPr lang="en-US" dirty="0">
                <a:latin typeface="Arial" panose="020B0604020202020204" pitchFamily="34" charset="0"/>
                <a:cs typeface="Arial" panose="020B0604020202020204" pitchFamily="34" charset="0"/>
              </a:rPr>
              <a:t>Public Meeting – Disposal 				early July </a:t>
            </a:r>
          </a:p>
          <a:p>
            <a:pPr marL="0" indent="0">
              <a:buNone/>
            </a:pPr>
            <a:r>
              <a:rPr lang="en-US" dirty="0">
                <a:latin typeface="Arial" panose="020B0604020202020204" pitchFamily="34" charset="0"/>
                <a:cs typeface="Arial" panose="020B0604020202020204" pitchFamily="34" charset="0"/>
              </a:rPr>
              <a:t>	Board of Commissioners Briefing</a:t>
            </a:r>
          </a:p>
          <a:p>
            <a:pPr marL="0" indent="0">
              <a:buNone/>
            </a:pPr>
            <a:r>
              <a:rPr lang="en-US" dirty="0">
                <a:latin typeface="Arial" panose="020B0604020202020204" pitchFamily="34" charset="0"/>
                <a:cs typeface="Arial" panose="020B0604020202020204" pitchFamily="34" charset="0"/>
              </a:rPr>
              <a:t>6.      Chapter 6 and Draft Chapter 7 – Administration and Financial	7/31 - SWAC</a:t>
            </a:r>
          </a:p>
          <a:p>
            <a:pPr marL="0" indent="0">
              <a:buNone/>
            </a:pPr>
            <a:endParaRPr lang="en-US" dirty="0">
              <a:latin typeface="Arial" panose="020B0604020202020204" pitchFamily="34" charset="0"/>
              <a:cs typeface="Arial" panose="020B0604020202020204" pitchFamily="34" charset="0"/>
            </a:endParaRPr>
          </a:p>
          <a:p>
            <a:pPr marL="514350" indent="-514350">
              <a:buAutoNum type="arabicPeriod" startAt="7"/>
            </a:pPr>
            <a:r>
              <a:rPr lang="en-US" dirty="0">
                <a:latin typeface="Arial" panose="020B0604020202020204" pitchFamily="34" charset="0"/>
                <a:cs typeface="Arial" panose="020B0604020202020204" pitchFamily="34" charset="0"/>
              </a:rPr>
              <a:t>DRAFT SWMP 							8/28 – SWAC</a:t>
            </a:r>
          </a:p>
          <a:p>
            <a:pPr marL="514350" indent="-514350">
              <a:buAutoNum type="arabicPeriod" startAt="7"/>
            </a:pPr>
            <a:r>
              <a:rPr lang="en-US" dirty="0">
                <a:latin typeface="Arial" panose="020B0604020202020204" pitchFamily="34" charset="0"/>
                <a:cs typeface="Arial" panose="020B0604020202020204" pitchFamily="34" charset="0"/>
              </a:rPr>
              <a:t>Final SWMP in September 		</a:t>
            </a:r>
          </a:p>
        </p:txBody>
      </p:sp>
    </p:spTree>
    <p:extLst>
      <p:ext uri="{BB962C8B-B14F-4D97-AF65-F5344CB8AC3E}">
        <p14:creationId xmlns:p14="http://schemas.microsoft.com/office/powerpoint/2010/main" val="232967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1F0D1C8-F7B4-4B0B-98F4-D3159ED7BE3F}"/>
              </a:ext>
            </a:extLst>
          </p:cNvPr>
          <p:cNvGraphicFramePr>
            <a:graphicFrameLocks noGrp="1"/>
          </p:cNvGraphicFramePr>
          <p:nvPr>
            <p:extLst>
              <p:ext uri="{D42A27DB-BD31-4B8C-83A1-F6EECF244321}">
                <p14:modId xmlns:p14="http://schemas.microsoft.com/office/powerpoint/2010/main" val="53543745"/>
              </p:ext>
            </p:extLst>
          </p:nvPr>
        </p:nvGraphicFramePr>
        <p:xfrm>
          <a:off x="673100" y="2438401"/>
          <a:ext cx="10680699" cy="4133850"/>
        </p:xfrm>
        <a:graphic>
          <a:graphicData uri="http://schemas.openxmlformats.org/drawingml/2006/table">
            <a:tbl>
              <a:tblPr firstRow="1" firstCol="1" bandRow="1">
                <a:tableStyleId>{5C22544A-7EE6-4342-B048-85BDC9FD1C3A}</a:tableStyleId>
              </a:tblPr>
              <a:tblGrid>
                <a:gridCol w="1985287">
                  <a:extLst>
                    <a:ext uri="{9D8B030D-6E8A-4147-A177-3AD203B41FA5}">
                      <a16:colId xmlns:a16="http://schemas.microsoft.com/office/drawing/2014/main" val="3541156627"/>
                    </a:ext>
                  </a:extLst>
                </a:gridCol>
                <a:gridCol w="1679944">
                  <a:extLst>
                    <a:ext uri="{9D8B030D-6E8A-4147-A177-3AD203B41FA5}">
                      <a16:colId xmlns:a16="http://schemas.microsoft.com/office/drawing/2014/main" val="3977184911"/>
                    </a:ext>
                  </a:extLst>
                </a:gridCol>
                <a:gridCol w="1167485">
                  <a:extLst>
                    <a:ext uri="{9D8B030D-6E8A-4147-A177-3AD203B41FA5}">
                      <a16:colId xmlns:a16="http://schemas.microsoft.com/office/drawing/2014/main" val="4130018732"/>
                    </a:ext>
                  </a:extLst>
                </a:gridCol>
                <a:gridCol w="735426">
                  <a:extLst>
                    <a:ext uri="{9D8B030D-6E8A-4147-A177-3AD203B41FA5}">
                      <a16:colId xmlns:a16="http://schemas.microsoft.com/office/drawing/2014/main" val="3029211814"/>
                    </a:ext>
                  </a:extLst>
                </a:gridCol>
                <a:gridCol w="944369">
                  <a:extLst>
                    <a:ext uri="{9D8B030D-6E8A-4147-A177-3AD203B41FA5}">
                      <a16:colId xmlns:a16="http://schemas.microsoft.com/office/drawing/2014/main" val="1430295114"/>
                    </a:ext>
                  </a:extLst>
                </a:gridCol>
                <a:gridCol w="814628">
                  <a:extLst>
                    <a:ext uri="{9D8B030D-6E8A-4147-A177-3AD203B41FA5}">
                      <a16:colId xmlns:a16="http://schemas.microsoft.com/office/drawing/2014/main" val="124530894"/>
                    </a:ext>
                  </a:extLst>
                </a:gridCol>
                <a:gridCol w="1222698">
                  <a:extLst>
                    <a:ext uri="{9D8B030D-6E8A-4147-A177-3AD203B41FA5}">
                      <a16:colId xmlns:a16="http://schemas.microsoft.com/office/drawing/2014/main" val="2005156467"/>
                    </a:ext>
                  </a:extLst>
                </a:gridCol>
                <a:gridCol w="882513">
                  <a:extLst>
                    <a:ext uri="{9D8B030D-6E8A-4147-A177-3AD203B41FA5}">
                      <a16:colId xmlns:a16="http://schemas.microsoft.com/office/drawing/2014/main" val="847655568"/>
                    </a:ext>
                  </a:extLst>
                </a:gridCol>
                <a:gridCol w="1248349">
                  <a:extLst>
                    <a:ext uri="{9D8B030D-6E8A-4147-A177-3AD203B41FA5}">
                      <a16:colId xmlns:a16="http://schemas.microsoft.com/office/drawing/2014/main" val="54749334"/>
                    </a:ext>
                  </a:extLst>
                </a:gridCol>
              </a:tblGrid>
              <a:tr h="288851">
                <a:tc gridSpan="2">
                  <a:txBody>
                    <a:bodyPr/>
                    <a:lstStyle/>
                    <a:p>
                      <a:pPr marL="0" marR="0" indent="0" algn="l">
                        <a:lnSpc>
                          <a:spcPct val="106000"/>
                        </a:lnSpc>
                        <a:spcBef>
                          <a:spcPts val="0"/>
                        </a:spcBef>
                        <a:spcAft>
                          <a:spcPts val="0"/>
                        </a:spcAft>
                      </a:pP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hMerge="1">
                  <a:txBody>
                    <a:bodyPr/>
                    <a:lstStyle/>
                    <a:p>
                      <a:pPr marL="0" marR="36830" indent="0" algn="l">
                        <a:lnSpc>
                          <a:spcPct val="100000"/>
                        </a:lnSpc>
                        <a:spcBef>
                          <a:spcPts val="0"/>
                        </a:spcBef>
                        <a:spcAft>
                          <a:spcPts val="725"/>
                        </a:spcAft>
                      </a:pP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gridSpan="7">
                  <a:txBody>
                    <a:bodyPr/>
                    <a:lstStyle/>
                    <a:p>
                      <a:pPr marL="0" marR="36830" indent="0" algn="ctr">
                        <a:lnSpc>
                          <a:spcPct val="100000"/>
                        </a:lnSpc>
                        <a:spcBef>
                          <a:spcPts val="0"/>
                        </a:spcBef>
                        <a:spcAft>
                          <a:spcPts val="725"/>
                        </a:spcAft>
                      </a:pPr>
                      <a:r>
                        <a:rPr lang="en-US" sz="1400" dirty="0">
                          <a:effectLst/>
                        </a:rPr>
                        <a:t>Analysis</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nchor="ctr"/>
                </a:tc>
                <a:tc hMerge="1">
                  <a:txBody>
                    <a:bodyPr/>
                    <a:lstStyle/>
                    <a:p>
                      <a:pPr marL="0" marR="36830" indent="0" algn="l">
                        <a:lnSpc>
                          <a:spcPct val="100000"/>
                        </a:lnSpc>
                        <a:spcBef>
                          <a:spcPts val="0"/>
                        </a:spcBef>
                        <a:spcAft>
                          <a:spcPts val="725"/>
                        </a:spcAft>
                      </a:pP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hMerge="1">
                  <a:txBody>
                    <a:bodyPr/>
                    <a:lstStyle/>
                    <a:p>
                      <a:pPr marL="0" marR="36830" indent="0" algn="l">
                        <a:lnSpc>
                          <a:spcPct val="100000"/>
                        </a:lnSpc>
                        <a:spcBef>
                          <a:spcPts val="0"/>
                        </a:spcBef>
                        <a:spcAft>
                          <a:spcPts val="725"/>
                        </a:spcAft>
                      </a:pP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hMerge="1">
                  <a:txBody>
                    <a:bodyPr/>
                    <a:lstStyle/>
                    <a:p>
                      <a:pPr marL="0" marR="36830" indent="0" algn="l">
                        <a:lnSpc>
                          <a:spcPct val="100000"/>
                        </a:lnSpc>
                        <a:spcBef>
                          <a:spcPts val="0"/>
                        </a:spcBef>
                        <a:spcAft>
                          <a:spcPts val="725"/>
                        </a:spcAft>
                      </a:pP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hMerge="1">
                  <a:txBody>
                    <a:bodyPr/>
                    <a:lstStyle/>
                    <a:p>
                      <a:pPr marL="0" marR="36830" indent="0" algn="l">
                        <a:lnSpc>
                          <a:spcPct val="100000"/>
                        </a:lnSpc>
                        <a:spcBef>
                          <a:spcPts val="0"/>
                        </a:spcBef>
                        <a:spcAft>
                          <a:spcPts val="725"/>
                        </a:spcAft>
                      </a:pPr>
                      <a:endParaRPr lang="en-US" sz="9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hMerge="1">
                  <a:txBody>
                    <a:bodyPr/>
                    <a:lstStyle/>
                    <a:p>
                      <a:pPr marL="0" marR="36830" indent="0" algn="l">
                        <a:lnSpc>
                          <a:spcPct val="100000"/>
                        </a:lnSpc>
                        <a:spcBef>
                          <a:spcPts val="0"/>
                        </a:spcBef>
                        <a:spcAft>
                          <a:spcPts val="725"/>
                        </a:spcAft>
                      </a:pP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hMerge="1">
                  <a:txBody>
                    <a:bodyPr/>
                    <a:lstStyle/>
                    <a:p>
                      <a:pPr marL="0" marR="36830" indent="0" algn="l">
                        <a:lnSpc>
                          <a:spcPct val="100000"/>
                        </a:lnSpc>
                        <a:spcBef>
                          <a:spcPts val="0"/>
                        </a:spcBef>
                        <a:spcAft>
                          <a:spcPts val="725"/>
                        </a:spcAft>
                      </a:pP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20707623"/>
                  </a:ext>
                </a:extLst>
              </a:tr>
              <a:tr h="814703">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100" b="1" dirty="0">
                          <a:effectLst/>
                        </a:rPr>
                        <a:t>Need/Alternative Identified</a:t>
                      </a:r>
                      <a:endParaRPr lang="en-US" sz="11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nchor="ctr"/>
                </a:tc>
                <a:tc>
                  <a:txBody>
                    <a:bodyPr/>
                    <a:lstStyle/>
                    <a:p>
                      <a:pPr marL="0" marR="36830" indent="0" algn="ctr">
                        <a:lnSpc>
                          <a:spcPct val="100000"/>
                        </a:lnSpc>
                        <a:spcBef>
                          <a:spcPts val="0"/>
                        </a:spcBef>
                        <a:spcAft>
                          <a:spcPts val="725"/>
                        </a:spcAft>
                      </a:pPr>
                      <a:r>
                        <a:rPr lang="en-US" sz="1050" b="1" dirty="0">
                          <a:effectLst/>
                        </a:rPr>
                        <a:t>Key Point</a:t>
                      </a:r>
                      <a:endParaRPr lang="en-US" sz="105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nchor="ctr"/>
                </a:tc>
                <a:tc>
                  <a:txBody>
                    <a:bodyPr/>
                    <a:lstStyle/>
                    <a:p>
                      <a:pPr marL="0" marR="36830" indent="0" algn="ctr">
                        <a:lnSpc>
                          <a:spcPct val="100000"/>
                        </a:lnSpc>
                        <a:spcBef>
                          <a:spcPts val="0"/>
                        </a:spcBef>
                        <a:spcAft>
                          <a:spcPts val="725"/>
                        </a:spcAft>
                      </a:pPr>
                      <a:r>
                        <a:rPr lang="en-US" sz="1050" b="1" dirty="0">
                          <a:effectLst/>
                        </a:rPr>
                        <a:t>Expansion Program/New Program</a:t>
                      </a:r>
                      <a:endParaRPr lang="en-US" sz="105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nchor="ctr"/>
                </a:tc>
                <a:tc>
                  <a:txBody>
                    <a:bodyPr/>
                    <a:lstStyle/>
                    <a:p>
                      <a:pPr marL="0" marR="36830" lvl="0" indent="0" algn="ctr" defTabSz="914400" rtl="0" eaLnBrk="1" fontAlgn="auto" latinLnBrk="0" hangingPunct="1">
                        <a:lnSpc>
                          <a:spcPct val="100000"/>
                        </a:lnSpc>
                        <a:spcBef>
                          <a:spcPts val="0"/>
                        </a:spcBef>
                        <a:spcAft>
                          <a:spcPts val="725"/>
                        </a:spcAft>
                        <a:buClrTx/>
                        <a:buSzTx/>
                        <a:buFontTx/>
                        <a:buNone/>
                        <a:tabLst/>
                        <a:defRPr/>
                      </a:pPr>
                      <a:r>
                        <a:rPr lang="en-US" sz="1050" b="1" dirty="0">
                          <a:effectLst/>
                        </a:rPr>
                        <a:t>Consistent with hierarchy</a:t>
                      </a:r>
                    </a:p>
                  </a:txBody>
                  <a:tcPr marL="18783" marR="18783" marT="0" marB="0" anchor="ctr"/>
                </a:tc>
                <a:tc>
                  <a:txBody>
                    <a:bodyPr/>
                    <a:lstStyle/>
                    <a:p>
                      <a:pPr marL="0" marR="36830" indent="0" algn="ctr">
                        <a:lnSpc>
                          <a:spcPct val="100000"/>
                        </a:lnSpc>
                        <a:spcBef>
                          <a:spcPts val="0"/>
                        </a:spcBef>
                        <a:spcAft>
                          <a:spcPts val="725"/>
                        </a:spcAft>
                      </a:pPr>
                      <a:r>
                        <a:rPr lang="en-US" sz="1050" b="1" dirty="0">
                          <a:effectLst/>
                        </a:rPr>
                        <a:t>Reduces long-term generation</a:t>
                      </a:r>
                    </a:p>
                    <a:p>
                      <a:pPr marL="0" marR="36830" indent="0" algn="ctr">
                        <a:lnSpc>
                          <a:spcPct val="100000"/>
                        </a:lnSpc>
                        <a:spcBef>
                          <a:spcPts val="0"/>
                        </a:spcBef>
                        <a:spcAft>
                          <a:spcPts val="725"/>
                        </a:spcAft>
                      </a:pPr>
                      <a:r>
                        <a:rPr lang="en-US" sz="1050" b="1" dirty="0">
                          <a:effectLst/>
                        </a:rPr>
                        <a:t> </a:t>
                      </a:r>
                      <a:endParaRPr lang="en-US" sz="105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nchor="ctr"/>
                </a:tc>
                <a:tc>
                  <a:txBody>
                    <a:bodyPr/>
                    <a:lstStyle/>
                    <a:p>
                      <a:pPr marL="0" marR="36830" indent="0" algn="ctr">
                        <a:lnSpc>
                          <a:spcPct val="100000"/>
                        </a:lnSpc>
                        <a:spcBef>
                          <a:spcPts val="0"/>
                        </a:spcBef>
                        <a:spcAft>
                          <a:spcPts val="725"/>
                        </a:spcAft>
                      </a:pPr>
                      <a:r>
                        <a:rPr lang="en-US" sz="1050" b="1" dirty="0">
                          <a:effectLst/>
                        </a:rPr>
                        <a:t>Highest and best use</a:t>
                      </a:r>
                    </a:p>
                    <a:p>
                      <a:pPr marL="0" marR="36830" indent="0" algn="ctr">
                        <a:lnSpc>
                          <a:spcPct val="100000"/>
                        </a:lnSpc>
                        <a:spcBef>
                          <a:spcPts val="0"/>
                        </a:spcBef>
                        <a:spcAft>
                          <a:spcPts val="725"/>
                        </a:spcAft>
                      </a:pPr>
                      <a:r>
                        <a:rPr lang="en-US" sz="1050" b="1" dirty="0">
                          <a:effectLst/>
                        </a:rPr>
                        <a:t> </a:t>
                      </a:r>
                      <a:endParaRPr lang="en-US" sz="105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nchor="ctr"/>
                </a:tc>
                <a:tc>
                  <a:txBody>
                    <a:bodyPr/>
                    <a:lstStyle/>
                    <a:p>
                      <a:pPr marL="0" marR="36830" indent="0" algn="ctr">
                        <a:lnSpc>
                          <a:spcPct val="100000"/>
                        </a:lnSpc>
                        <a:spcBef>
                          <a:spcPts val="0"/>
                        </a:spcBef>
                        <a:spcAft>
                          <a:spcPts val="725"/>
                        </a:spcAft>
                      </a:pPr>
                      <a:r>
                        <a:rPr lang="en-US" sz="1050" b="1" dirty="0">
                          <a:effectLst/>
                        </a:rPr>
                        <a:t>Cost effective and stabilizes rates long-term</a:t>
                      </a:r>
                    </a:p>
                    <a:p>
                      <a:pPr marL="0" marR="36830" indent="0" algn="ctr">
                        <a:lnSpc>
                          <a:spcPct val="100000"/>
                        </a:lnSpc>
                        <a:spcBef>
                          <a:spcPts val="0"/>
                        </a:spcBef>
                        <a:spcAft>
                          <a:spcPts val="725"/>
                        </a:spcAft>
                      </a:pPr>
                      <a:r>
                        <a:rPr lang="en-US" sz="1050" b="1" dirty="0">
                          <a:effectLst/>
                        </a:rPr>
                        <a:t> </a:t>
                      </a:r>
                      <a:endParaRPr lang="en-US" sz="105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nchor="ctr"/>
                </a:tc>
                <a:tc>
                  <a:txBody>
                    <a:bodyPr/>
                    <a:lstStyle/>
                    <a:p>
                      <a:pPr marL="0" marR="36830" indent="0" algn="ctr">
                        <a:lnSpc>
                          <a:spcPct val="100000"/>
                        </a:lnSpc>
                        <a:spcBef>
                          <a:spcPts val="0"/>
                        </a:spcBef>
                        <a:spcAft>
                          <a:spcPts val="725"/>
                        </a:spcAft>
                      </a:pPr>
                      <a:r>
                        <a:rPr lang="en-US" sz="1050" b="1" dirty="0">
                          <a:effectLst/>
                        </a:rPr>
                        <a:t>Flexibility</a:t>
                      </a:r>
                      <a:endParaRPr lang="en-US" sz="105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nchor="ctr"/>
                </a:tc>
                <a:tc>
                  <a:txBody>
                    <a:bodyPr/>
                    <a:lstStyle/>
                    <a:p>
                      <a:pPr marL="0" marR="36830" indent="0" algn="ctr">
                        <a:lnSpc>
                          <a:spcPct val="100000"/>
                        </a:lnSpc>
                        <a:spcBef>
                          <a:spcPts val="0"/>
                        </a:spcBef>
                        <a:spcAft>
                          <a:spcPts val="725"/>
                        </a:spcAft>
                      </a:pPr>
                      <a:r>
                        <a:rPr kumimoji="0" lang="en-US" sz="1050" b="1" u="none" strike="noStrike" kern="1200" cap="none" spc="0" normalizeH="0" baseline="0" noProof="0" dirty="0">
                          <a:ln>
                            <a:noFill/>
                          </a:ln>
                          <a:effectLst/>
                          <a:uLnTx/>
                          <a:uFillTx/>
                        </a:rPr>
                        <a:t>Examples</a:t>
                      </a:r>
                      <a:endParaRPr lang="en-US" sz="105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extLst>
                  <a:ext uri="{0D108BD9-81ED-4DB2-BD59-A6C34878D82A}">
                    <a16:rowId xmlns:a16="http://schemas.microsoft.com/office/drawing/2014/main" val="3097069518"/>
                  </a:ext>
                </a:extLst>
              </a:tr>
              <a:tr h="306578">
                <a:tc>
                  <a:txBody>
                    <a:bodyPr/>
                    <a:lstStyle/>
                    <a:p>
                      <a:pPr marL="0" marR="0" indent="0" algn="l">
                        <a:lnSpc>
                          <a:spcPct val="106000"/>
                        </a:lnSpc>
                        <a:spcBef>
                          <a:spcPts val="0"/>
                        </a:spcBef>
                        <a:spcAft>
                          <a:spcPts val="0"/>
                        </a:spcAft>
                      </a:pPr>
                      <a:r>
                        <a:rPr lang="en-US" sz="900" dirty="0">
                          <a:effectLst/>
                        </a:rPr>
                        <a:t>Outreach and events diversion</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Support event and venue diversion</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Expansion/New</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Yes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Yes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Yes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Requires committee resources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Yes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Kent County, MI</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4163009583"/>
                  </a:ext>
                </a:extLst>
              </a:tr>
              <a:tr h="478318">
                <a:tc>
                  <a:txBody>
                    <a:bodyPr/>
                    <a:lstStyle/>
                    <a:p>
                      <a:pPr marL="0" marR="0" indent="0" algn="l">
                        <a:lnSpc>
                          <a:spcPct val="106000"/>
                        </a:lnSpc>
                        <a:spcBef>
                          <a:spcPts val="0"/>
                        </a:spcBef>
                        <a:spcAft>
                          <a:spcPts val="0"/>
                        </a:spcAft>
                      </a:pPr>
                      <a:r>
                        <a:rPr lang="en-US" sz="900" dirty="0">
                          <a:effectLst/>
                        </a:rPr>
                        <a:t>Continue Waste Reduction/Recycling Grants</a:t>
                      </a:r>
                    </a:p>
                    <a:p>
                      <a:pPr marL="0" marR="36830" indent="0" algn="l">
                        <a:lnSpc>
                          <a:spcPct val="100000"/>
                        </a:lnSpc>
                        <a:spcBef>
                          <a:spcPts val="0"/>
                        </a:spcBef>
                        <a:spcAft>
                          <a:spcPts val="725"/>
                        </a:spcAft>
                      </a:pPr>
                      <a:r>
                        <a:rPr lang="en-US" sz="900" dirty="0">
                          <a:effectLst/>
                        </a:rPr>
                        <a:t> </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Allow for individual and group projects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Expansion</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Yes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Yes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Yes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NA</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Yes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North Carolina; Oakland, CA</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4189280155"/>
                  </a:ext>
                </a:extLst>
              </a:tr>
              <a:tr h="712510">
                <a:tc>
                  <a:txBody>
                    <a:bodyPr/>
                    <a:lstStyle/>
                    <a:p>
                      <a:pPr marL="0" marR="36830" lvl="0" indent="0" algn="l" defTabSz="914400" rtl="0" eaLnBrk="1" fontAlgn="auto" latinLnBrk="0" hangingPunct="1">
                        <a:lnSpc>
                          <a:spcPct val="100000"/>
                        </a:lnSpc>
                        <a:spcBef>
                          <a:spcPts val="0"/>
                        </a:spcBef>
                        <a:spcAft>
                          <a:spcPts val="725"/>
                        </a:spcAft>
                        <a:buClrTx/>
                        <a:buSzTx/>
                        <a:buFontTx/>
                        <a:buNone/>
                        <a:tabLst/>
                        <a:defRPr/>
                      </a:pPr>
                      <a:r>
                        <a:rPr lang="en-US" sz="900" dirty="0">
                          <a:effectLst/>
                        </a:rPr>
                        <a:t>Encourage hotels and tourist centers to focus on Waste Prevention, Reduction, Reuse and Recycling</a:t>
                      </a:r>
                    </a:p>
                    <a:p>
                      <a:pPr marL="0" marR="36830" indent="0" algn="l">
                        <a:lnSpc>
                          <a:spcPct val="100000"/>
                        </a:lnSpc>
                        <a:spcBef>
                          <a:spcPts val="0"/>
                        </a:spcBef>
                        <a:spcAft>
                          <a:spcPts val="725"/>
                        </a:spcAft>
                      </a:pP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lvl="0" indent="0" algn="l" defTabSz="914400" rtl="0" eaLnBrk="1" fontAlgn="auto" latinLnBrk="0" hangingPunct="1">
                        <a:lnSpc>
                          <a:spcPct val="100000"/>
                        </a:lnSpc>
                        <a:spcBef>
                          <a:spcPts val="0"/>
                        </a:spcBef>
                        <a:spcAft>
                          <a:spcPts val="725"/>
                        </a:spcAft>
                        <a:buClrTx/>
                        <a:buSzTx/>
                        <a:buFontTx/>
                        <a:buNone/>
                        <a:tabLst/>
                        <a:defRPr/>
                      </a:pPr>
                      <a:r>
                        <a:rPr lang="en-US" sz="900" dirty="0">
                          <a:effectLst/>
                        </a:rPr>
                        <a:t>Ties into commercial/multifamily program</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New</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lvl="0" indent="0" algn="l" defTabSz="914400" rtl="0" eaLnBrk="1" fontAlgn="auto" latinLnBrk="0" hangingPunct="1">
                        <a:lnSpc>
                          <a:spcPct val="100000"/>
                        </a:lnSpc>
                        <a:spcBef>
                          <a:spcPts val="0"/>
                        </a:spcBef>
                        <a:spcAft>
                          <a:spcPts val="725"/>
                        </a:spcAft>
                        <a:buClrTx/>
                        <a:buSzTx/>
                        <a:buFontTx/>
                        <a:buNone/>
                        <a:tabLst/>
                        <a:defRPr/>
                      </a:pPr>
                      <a:r>
                        <a:rPr lang="en-US" sz="900" dirty="0">
                          <a:effectLst/>
                        </a:rPr>
                        <a:t>Yes</a:t>
                      </a:r>
                    </a:p>
                    <a:p>
                      <a:pPr marL="0" marR="36830" indent="0" algn="l">
                        <a:lnSpc>
                          <a:spcPct val="100000"/>
                        </a:lnSpc>
                        <a:spcBef>
                          <a:spcPts val="0"/>
                        </a:spcBef>
                        <a:spcAft>
                          <a:spcPts val="725"/>
                        </a:spcAft>
                      </a:pP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lvl="0" indent="0" algn="l" defTabSz="914400" rtl="0" eaLnBrk="1" fontAlgn="auto" latinLnBrk="0" hangingPunct="1">
                        <a:lnSpc>
                          <a:spcPct val="100000"/>
                        </a:lnSpc>
                        <a:spcBef>
                          <a:spcPts val="0"/>
                        </a:spcBef>
                        <a:spcAft>
                          <a:spcPts val="725"/>
                        </a:spcAft>
                        <a:buClrTx/>
                        <a:buSzTx/>
                        <a:buFontTx/>
                        <a:buNone/>
                        <a:tabLst/>
                        <a:defRPr/>
                      </a:pPr>
                      <a:r>
                        <a:rPr lang="en-US" sz="900" dirty="0">
                          <a:effectLst/>
                        </a:rPr>
                        <a:t>Yes</a:t>
                      </a:r>
                    </a:p>
                    <a:p>
                      <a:pPr marL="0" marR="36830" indent="0" algn="l">
                        <a:lnSpc>
                          <a:spcPct val="100000"/>
                        </a:lnSpc>
                        <a:spcBef>
                          <a:spcPts val="0"/>
                        </a:spcBef>
                        <a:spcAft>
                          <a:spcPts val="725"/>
                        </a:spcAft>
                      </a:pP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lvl="0" indent="0" algn="l" defTabSz="914400" rtl="0" eaLnBrk="1" fontAlgn="auto" latinLnBrk="0" hangingPunct="1">
                        <a:lnSpc>
                          <a:spcPct val="100000"/>
                        </a:lnSpc>
                        <a:spcBef>
                          <a:spcPts val="0"/>
                        </a:spcBef>
                        <a:spcAft>
                          <a:spcPts val="725"/>
                        </a:spcAft>
                        <a:buClrTx/>
                        <a:buSzTx/>
                        <a:buFontTx/>
                        <a:buNone/>
                        <a:tabLst/>
                        <a:defRPr/>
                      </a:pPr>
                      <a:r>
                        <a:rPr lang="en-US" sz="900" dirty="0">
                          <a:effectLst/>
                        </a:rPr>
                        <a:t>Yes</a:t>
                      </a:r>
                    </a:p>
                    <a:p>
                      <a:pPr marL="0" marR="36830" indent="0" algn="l">
                        <a:lnSpc>
                          <a:spcPct val="100000"/>
                        </a:lnSpc>
                        <a:spcBef>
                          <a:spcPts val="0"/>
                        </a:spcBef>
                        <a:spcAft>
                          <a:spcPts val="725"/>
                        </a:spcAft>
                      </a:pP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lvl="0" indent="0" algn="l" defTabSz="914400" rtl="0" eaLnBrk="1" fontAlgn="auto" latinLnBrk="0" hangingPunct="1">
                        <a:lnSpc>
                          <a:spcPct val="100000"/>
                        </a:lnSpc>
                        <a:spcBef>
                          <a:spcPts val="0"/>
                        </a:spcBef>
                        <a:spcAft>
                          <a:spcPts val="725"/>
                        </a:spcAft>
                        <a:buClrTx/>
                        <a:buSzTx/>
                        <a:buFontTx/>
                        <a:buNone/>
                        <a:tabLst/>
                        <a:defRPr/>
                      </a:pPr>
                      <a:r>
                        <a:rPr lang="en-US" sz="900" dirty="0">
                          <a:effectLst/>
                        </a:rPr>
                        <a:t>Yes</a:t>
                      </a:r>
                    </a:p>
                    <a:p>
                      <a:pPr marL="0" marR="36830" indent="0" algn="l">
                        <a:lnSpc>
                          <a:spcPct val="100000"/>
                        </a:lnSpc>
                        <a:spcBef>
                          <a:spcPts val="0"/>
                        </a:spcBef>
                        <a:spcAft>
                          <a:spcPts val="725"/>
                        </a:spcAft>
                      </a:pP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lvl="0" indent="0" algn="l" defTabSz="914400" rtl="0" eaLnBrk="1" fontAlgn="auto" latinLnBrk="0" hangingPunct="1">
                        <a:lnSpc>
                          <a:spcPct val="100000"/>
                        </a:lnSpc>
                        <a:spcBef>
                          <a:spcPts val="0"/>
                        </a:spcBef>
                        <a:spcAft>
                          <a:spcPts val="725"/>
                        </a:spcAft>
                        <a:buClrTx/>
                        <a:buSzTx/>
                        <a:buFontTx/>
                        <a:buNone/>
                        <a:tabLst/>
                        <a:defRPr/>
                      </a:pPr>
                      <a:r>
                        <a:rPr lang="en-US" sz="900" dirty="0">
                          <a:effectLst/>
                        </a:rPr>
                        <a:t>Yes</a:t>
                      </a:r>
                    </a:p>
                    <a:p>
                      <a:pPr marL="0" marR="36830" indent="0" algn="l">
                        <a:lnSpc>
                          <a:spcPct val="100000"/>
                        </a:lnSpc>
                        <a:spcBef>
                          <a:spcPts val="0"/>
                        </a:spcBef>
                        <a:spcAft>
                          <a:spcPts val="725"/>
                        </a:spcAft>
                      </a:pP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lvl="0" indent="0" algn="l" defTabSz="914400" rtl="0" eaLnBrk="1" fontAlgn="auto" latinLnBrk="0" hangingPunct="1">
                        <a:lnSpc>
                          <a:spcPct val="100000"/>
                        </a:lnSpc>
                        <a:spcBef>
                          <a:spcPts val="0"/>
                        </a:spcBef>
                        <a:spcAft>
                          <a:spcPts val="725"/>
                        </a:spcAft>
                        <a:buClrTx/>
                        <a:buSzTx/>
                        <a:buFontTx/>
                        <a:buNone/>
                        <a:tabLst/>
                        <a:defRPr/>
                      </a:pPr>
                      <a:r>
                        <a:rPr lang="en-US" sz="900" dirty="0">
                          <a:effectLst/>
                        </a:rPr>
                        <a:t>Vail, CO; Whistler, BC; Park City, UT; Big Sky, MT</a:t>
                      </a:r>
                    </a:p>
                    <a:p>
                      <a:pPr marL="0" marR="36830" indent="0" algn="l">
                        <a:lnSpc>
                          <a:spcPct val="100000"/>
                        </a:lnSpc>
                        <a:spcBef>
                          <a:spcPts val="0"/>
                        </a:spcBef>
                        <a:spcAft>
                          <a:spcPts val="725"/>
                        </a:spcAft>
                      </a:pP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3984775873"/>
                  </a:ext>
                </a:extLst>
              </a:tr>
              <a:tr h="613156">
                <a:tc>
                  <a:txBody>
                    <a:bodyPr/>
                    <a:lstStyle/>
                    <a:p>
                      <a:pPr marL="0" marR="0" indent="0" algn="l">
                        <a:lnSpc>
                          <a:spcPct val="106000"/>
                        </a:lnSpc>
                        <a:spcBef>
                          <a:spcPts val="0"/>
                        </a:spcBef>
                        <a:spcAft>
                          <a:spcPts val="0"/>
                        </a:spcAft>
                      </a:pPr>
                      <a:r>
                        <a:rPr lang="en-US" sz="900" dirty="0">
                          <a:effectLst/>
                        </a:rPr>
                        <a:t>Expand Commercial/Multifamily Recycling and Food Waste Recovery</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Large opp for diversion; add staff, increase partner funding allocation, &amp; explore University partnership</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Expansion/New</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Yes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Yes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Yes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Requires persistent promotion/education, rate incentive  </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Yes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Seattle; Portland Metro</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2209588782"/>
                  </a:ext>
                </a:extLst>
              </a:tr>
              <a:tr h="459867">
                <a:tc>
                  <a:txBody>
                    <a:bodyPr/>
                    <a:lstStyle/>
                    <a:p>
                      <a:pPr marL="0" marR="36830" indent="0" algn="l">
                        <a:lnSpc>
                          <a:spcPct val="100000"/>
                        </a:lnSpc>
                        <a:spcBef>
                          <a:spcPts val="0"/>
                        </a:spcBef>
                        <a:spcAft>
                          <a:spcPts val="725"/>
                        </a:spcAft>
                      </a:pPr>
                      <a:r>
                        <a:rPr lang="en-US" sz="900" dirty="0">
                          <a:effectLst/>
                        </a:rPr>
                        <a:t>Residential Yard Waste/Food waste</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Make service consistent across County</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Expansion</a:t>
                      </a:r>
                    </a:p>
                    <a:p>
                      <a:pPr marL="0" marR="0" indent="0" algn="l">
                        <a:lnSpc>
                          <a:spcPct val="106000"/>
                        </a:lnSpc>
                        <a:spcBef>
                          <a:spcPts val="0"/>
                        </a:spcBef>
                        <a:spcAft>
                          <a:spcPts val="0"/>
                        </a:spcAft>
                      </a:pPr>
                      <a:r>
                        <a:rPr lang="en-US" sz="900" dirty="0">
                          <a:effectLst/>
                        </a:rPr>
                        <a:t> </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Yes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Yes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Yes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Increase subscribers to pay, reduces waste to long-hauled</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Yes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Minneapolis, MN</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1755373632"/>
                  </a:ext>
                </a:extLst>
              </a:tr>
              <a:tr h="459867">
                <a:tc>
                  <a:txBody>
                    <a:bodyPr/>
                    <a:lstStyle/>
                    <a:p>
                      <a:pPr marL="0" marR="36830" indent="0" algn="l">
                        <a:lnSpc>
                          <a:spcPct val="100000"/>
                        </a:lnSpc>
                        <a:spcBef>
                          <a:spcPts val="0"/>
                        </a:spcBef>
                        <a:spcAft>
                          <a:spcPts val="725"/>
                        </a:spcAft>
                      </a:pPr>
                      <a:r>
                        <a:rPr lang="en-US" sz="900" dirty="0">
                          <a:effectLst/>
                        </a:rPr>
                        <a:t>Promote Increased Diversion of Electronic Devices from the Waste Stream</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Increase awareness of collection points; utilize Waste Wizard or other application</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Expansion</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Yes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Yes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Yes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Yes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Yes</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783" marR="18783" marT="0" marB="0"/>
                </a:tc>
                <a:tc>
                  <a:txBody>
                    <a:bodyPr/>
                    <a:lstStyle/>
                    <a:p>
                      <a:pPr marL="0" marR="36830" indent="0" algn="l">
                        <a:lnSpc>
                          <a:spcPct val="100000"/>
                        </a:lnSpc>
                        <a:spcBef>
                          <a:spcPts val="0"/>
                        </a:spcBef>
                        <a:spcAft>
                          <a:spcPts val="725"/>
                        </a:spcAft>
                      </a:pPr>
                      <a:r>
                        <a:rPr lang="en-US" sz="900" dirty="0">
                          <a:effectLst/>
                        </a:rPr>
                        <a:t>Tampa and Hillsborough County, FL</a:t>
                      </a:r>
                      <a:endParaRPr lang="en-US"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3543776165"/>
                  </a:ext>
                </a:extLst>
              </a:tr>
            </a:tbl>
          </a:graphicData>
        </a:graphic>
      </p:graphicFrame>
      <p:sp>
        <p:nvSpPr>
          <p:cNvPr id="6" name="Title 1">
            <a:extLst>
              <a:ext uri="{FF2B5EF4-FFF2-40B4-BE49-F238E27FC236}">
                <a16:creationId xmlns:a16="http://schemas.microsoft.com/office/drawing/2014/main" id="{E151DFAF-F017-4E72-9147-02F28FAA4968}"/>
              </a:ext>
            </a:extLst>
          </p:cNvPr>
          <p:cNvSpPr>
            <a:spLocks noGrp="1"/>
          </p:cNvSpPr>
          <p:nvPr>
            <p:ph type="title"/>
          </p:nvPr>
        </p:nvSpPr>
        <p:spPr>
          <a:xfrm>
            <a:off x="3159888" y="365126"/>
            <a:ext cx="8193911" cy="1099072"/>
          </a:xfrm>
        </p:spPr>
        <p:txBody>
          <a:bodyPr>
            <a:normAutofit/>
          </a:bodyPr>
          <a:lstStyle/>
          <a:p>
            <a:pPr algn="ctr"/>
            <a:r>
              <a:rPr lang="en-US" sz="3600" b="1" dirty="0">
                <a:solidFill>
                  <a:schemeClr val="bg1"/>
                </a:solidFill>
              </a:rPr>
              <a:t>Chapter 3 – Waste Prevention, Reduction, Reuse, and Recycling Analysis CON’T</a:t>
            </a:r>
          </a:p>
        </p:txBody>
      </p:sp>
      <p:sp>
        <p:nvSpPr>
          <p:cNvPr id="7" name="Rectangle 6">
            <a:extLst>
              <a:ext uri="{FF2B5EF4-FFF2-40B4-BE49-F238E27FC236}">
                <a16:creationId xmlns:a16="http://schemas.microsoft.com/office/drawing/2014/main" id="{A904D181-5D89-4EDB-B1F1-5CCCCAC39D00}"/>
              </a:ext>
            </a:extLst>
          </p:cNvPr>
          <p:cNvSpPr/>
          <p:nvPr/>
        </p:nvSpPr>
        <p:spPr>
          <a:xfrm>
            <a:off x="3044591" y="2069069"/>
            <a:ext cx="7750327" cy="369332"/>
          </a:xfrm>
          <a:prstGeom prst="rect">
            <a:avLst/>
          </a:prstGeom>
        </p:spPr>
        <p:txBody>
          <a:bodyPr wrap="none">
            <a:spAutoFit/>
          </a:bodyPr>
          <a:lstStyle/>
          <a:p>
            <a:r>
              <a:rPr lang="en-US" b="1" dirty="0"/>
              <a:t>Waste Prevention, Reduction, Reuse, and Recycling Alternatives Analysis CON’T</a:t>
            </a:r>
          </a:p>
        </p:txBody>
      </p:sp>
    </p:spTree>
    <p:extLst>
      <p:ext uri="{BB962C8B-B14F-4D97-AF65-F5344CB8AC3E}">
        <p14:creationId xmlns:p14="http://schemas.microsoft.com/office/powerpoint/2010/main" val="350527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902372" y="233516"/>
            <a:ext cx="9942786" cy="1261884"/>
          </a:xfrm>
          <a:prstGeom prst="rect">
            <a:avLst/>
          </a:prstGeom>
          <a:noFill/>
        </p:spPr>
        <p:txBody>
          <a:bodyPr wrap="square" rtlCol="0">
            <a:spAutoFit/>
          </a:bodyPr>
          <a:lstStyle/>
          <a:p>
            <a:pPr algn="ctr"/>
            <a:r>
              <a:rPr lang="en-US" sz="3600" b="1" dirty="0">
                <a:solidFill>
                  <a:schemeClr val="bg1"/>
                </a:solidFill>
                <a:latin typeface="+mj-lt"/>
                <a:cs typeface="Arial" panose="020B0604020202020204" pitchFamily="34" charset="0"/>
              </a:rPr>
              <a:t>Chapter 4 – Collection and </a:t>
            </a:r>
          </a:p>
          <a:p>
            <a:pPr algn="ctr"/>
            <a:r>
              <a:rPr lang="en-US" sz="3600" b="1" dirty="0">
                <a:solidFill>
                  <a:schemeClr val="bg1"/>
                </a:solidFill>
                <a:latin typeface="+mj-lt"/>
                <a:cs typeface="Arial" panose="020B0604020202020204" pitchFamily="34" charset="0"/>
              </a:rPr>
              <a:t>Recycling/Processing</a:t>
            </a:r>
            <a:r>
              <a:rPr lang="en-US" sz="4000" b="1" dirty="0">
                <a:solidFill>
                  <a:schemeClr val="bg1"/>
                </a:solidFill>
                <a:latin typeface="+mj-lt"/>
                <a:cs typeface="Arial" panose="020B0604020202020204" pitchFamily="34" charset="0"/>
              </a:rPr>
              <a:t>  </a:t>
            </a:r>
          </a:p>
        </p:txBody>
      </p:sp>
      <p:sp>
        <p:nvSpPr>
          <p:cNvPr id="3" name="TextBox 2"/>
          <p:cNvSpPr txBox="1"/>
          <p:nvPr/>
        </p:nvSpPr>
        <p:spPr>
          <a:xfrm>
            <a:off x="1334528" y="1858490"/>
            <a:ext cx="10329152" cy="4555093"/>
          </a:xfrm>
          <a:prstGeom prst="rect">
            <a:avLst/>
          </a:prstGeom>
          <a:noFill/>
        </p:spPr>
        <p:txBody>
          <a:bodyPr wrap="square" rtlCol="0">
            <a:spAutoFit/>
          </a:bodyPr>
          <a:lstStyle/>
          <a:p>
            <a:r>
              <a:rPr lang="en-US" sz="2800" dirty="0"/>
              <a:t>What actions should Deschutes County and stakeholders/partners take regarding solid waste?</a:t>
            </a:r>
          </a:p>
          <a:p>
            <a:endParaRPr lang="en-US" sz="2000" dirty="0"/>
          </a:p>
          <a:p>
            <a:pPr marL="342900" indent="-342900">
              <a:buAutoNum type="arabicPeriod"/>
            </a:pPr>
            <a:r>
              <a:rPr lang="en-US" sz="2400" dirty="0"/>
              <a:t>Reduce Waste Disposed in landfills</a:t>
            </a:r>
          </a:p>
          <a:p>
            <a:pPr marL="342900" indent="-342900">
              <a:buAutoNum type="arabicPeriod"/>
            </a:pPr>
            <a:r>
              <a:rPr lang="en-US" sz="2400" dirty="0"/>
              <a:t>Recycle more materials to maximize recovery of resources </a:t>
            </a:r>
          </a:p>
          <a:p>
            <a:pPr marL="342900" indent="-342900">
              <a:buAutoNum type="arabicPeriod"/>
            </a:pPr>
            <a:r>
              <a:rPr lang="en-US" sz="2400" dirty="0"/>
              <a:t>Achieve the County’s goals</a:t>
            </a:r>
          </a:p>
          <a:p>
            <a:pPr marL="342900" indent="-342900">
              <a:buAutoNum type="arabicPeriod"/>
            </a:pPr>
            <a:r>
              <a:rPr lang="en-US" sz="2400" dirty="0"/>
              <a:t>Implement programs and build facilities to maintain cost effective system </a:t>
            </a:r>
          </a:p>
          <a:p>
            <a:endParaRPr lang="en-US" dirty="0"/>
          </a:p>
          <a:p>
            <a:r>
              <a:rPr lang="en-US" sz="2800" dirty="0"/>
              <a:t>Chapter 4 explores:</a:t>
            </a:r>
          </a:p>
          <a:p>
            <a:pPr marL="285750" indent="-285750">
              <a:buFont typeface="Arial" panose="020B0604020202020204" pitchFamily="34" charset="0"/>
              <a:buChar char="•"/>
            </a:pPr>
            <a:r>
              <a:rPr lang="en-US" sz="2400" dirty="0"/>
              <a:t>Are there ways to expand or create new programs to have generators separate at the source and  provide collection services for those customers?</a:t>
            </a:r>
          </a:p>
          <a:p>
            <a:pPr marL="285750" indent="-285750">
              <a:buFont typeface="Arial" panose="020B0604020202020204" pitchFamily="34" charset="0"/>
              <a:buChar char="•"/>
            </a:pPr>
            <a:r>
              <a:rPr lang="en-US" sz="2400" dirty="0"/>
              <a:t>What infrastructure is needed to support those services?</a:t>
            </a:r>
          </a:p>
        </p:txBody>
      </p:sp>
    </p:spTree>
    <p:extLst>
      <p:ext uri="{BB962C8B-B14F-4D97-AF65-F5344CB8AC3E}">
        <p14:creationId xmlns:p14="http://schemas.microsoft.com/office/powerpoint/2010/main" val="1861449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00"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97A974EC-6617-4B59-BE6A-1A2A8EB64FC1}"/>
              </a:ext>
            </a:extLst>
          </p:cNvPr>
          <p:cNvGraphicFramePr>
            <a:graphicFrameLocks noGrp="1"/>
          </p:cNvGraphicFramePr>
          <p:nvPr>
            <p:extLst>
              <p:ext uri="{D42A27DB-BD31-4B8C-83A1-F6EECF244321}">
                <p14:modId xmlns:p14="http://schemas.microsoft.com/office/powerpoint/2010/main" val="3805270655"/>
              </p:ext>
            </p:extLst>
          </p:nvPr>
        </p:nvGraphicFramePr>
        <p:xfrm>
          <a:off x="2397756" y="676085"/>
          <a:ext cx="8632212" cy="6080434"/>
        </p:xfrm>
        <a:graphic>
          <a:graphicData uri="http://schemas.openxmlformats.org/drawingml/2006/table">
            <a:tbl>
              <a:tblPr firstRow="1" firstCol="1" bandRow="1"/>
              <a:tblGrid>
                <a:gridCol w="1925680">
                  <a:extLst>
                    <a:ext uri="{9D8B030D-6E8A-4147-A177-3AD203B41FA5}">
                      <a16:colId xmlns:a16="http://schemas.microsoft.com/office/drawing/2014/main" val="1631610125"/>
                    </a:ext>
                  </a:extLst>
                </a:gridCol>
                <a:gridCol w="1063684">
                  <a:extLst>
                    <a:ext uri="{9D8B030D-6E8A-4147-A177-3AD203B41FA5}">
                      <a16:colId xmlns:a16="http://schemas.microsoft.com/office/drawing/2014/main" val="939515895"/>
                    </a:ext>
                  </a:extLst>
                </a:gridCol>
                <a:gridCol w="1383721">
                  <a:extLst>
                    <a:ext uri="{9D8B030D-6E8A-4147-A177-3AD203B41FA5}">
                      <a16:colId xmlns:a16="http://schemas.microsoft.com/office/drawing/2014/main" val="4068766077"/>
                    </a:ext>
                  </a:extLst>
                </a:gridCol>
                <a:gridCol w="1408912">
                  <a:extLst>
                    <a:ext uri="{9D8B030D-6E8A-4147-A177-3AD203B41FA5}">
                      <a16:colId xmlns:a16="http://schemas.microsoft.com/office/drawing/2014/main" val="1075526645"/>
                    </a:ext>
                  </a:extLst>
                </a:gridCol>
                <a:gridCol w="1295553">
                  <a:extLst>
                    <a:ext uri="{9D8B030D-6E8A-4147-A177-3AD203B41FA5}">
                      <a16:colId xmlns:a16="http://schemas.microsoft.com/office/drawing/2014/main" val="3235372909"/>
                    </a:ext>
                  </a:extLst>
                </a:gridCol>
                <a:gridCol w="1554662">
                  <a:extLst>
                    <a:ext uri="{9D8B030D-6E8A-4147-A177-3AD203B41FA5}">
                      <a16:colId xmlns:a16="http://schemas.microsoft.com/office/drawing/2014/main" val="1934705604"/>
                    </a:ext>
                  </a:extLst>
                </a:gridCol>
              </a:tblGrid>
              <a:tr h="793678">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Waste Composition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of Total Waste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Total Waste (Disposed+ Recyclables) (tons)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Waste Disposed (tons)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Disposed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Recycled Materials (tons)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730125152"/>
                  </a:ext>
                </a:extLst>
              </a:tr>
              <a:tr h="198420">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Total Paper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62,198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40,272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21,926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8163258"/>
                  </a:ext>
                </a:extLst>
              </a:tr>
              <a:tr h="198420">
                <a:tc>
                  <a:txBody>
                    <a:bodyPr/>
                    <a:lstStyle/>
                    <a:p>
                      <a:pPr marL="0" marR="0">
                        <a:lnSpc>
                          <a:spcPct val="107000"/>
                        </a:lnSpc>
                        <a:spcBef>
                          <a:spcPts val="0"/>
                        </a:spcBef>
                        <a:spcAft>
                          <a:spcPts val="0"/>
                        </a:spcAft>
                      </a:pPr>
                      <a:r>
                        <a:rPr lang="en-US" sz="1200" b="1"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Cardboard/ Kraft</a:t>
                      </a:r>
                      <a:endParaRPr lang="en-US" sz="12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18,185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5,638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12,547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3700051"/>
                  </a:ext>
                </a:extLst>
              </a:tr>
              <a:tr h="232902">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Clean Mixed Paper/ ONP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15,822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6,443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9,379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28807266"/>
                  </a:ext>
                </a:extLst>
              </a:tr>
              <a:tr h="1984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Mixed Paper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11,276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11,276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401594"/>
                  </a:ext>
                </a:extLst>
              </a:tr>
              <a:tr h="250620">
                <a:tc>
                  <a:txBody>
                    <a:bodyPr/>
                    <a:lstStyle/>
                    <a:p>
                      <a:pPr marL="0" marR="0">
                        <a:lnSpc>
                          <a:spcPct val="107000"/>
                        </a:lnSpc>
                        <a:spcBef>
                          <a:spcPts val="0"/>
                        </a:spcBef>
                        <a:spcAft>
                          <a:spcPts val="0"/>
                        </a:spcAft>
                      </a:pPr>
                      <a:r>
                        <a:rPr lang="en-US"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Compostable / Soiled</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16,109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16,109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330183"/>
                  </a:ext>
                </a:extLst>
              </a:tr>
              <a:tr h="198420">
                <a:tc>
                  <a:txBody>
                    <a:bodyPr/>
                    <a:lstStyle/>
                    <a:p>
                      <a:pPr marL="0" marR="0">
                        <a:lnSpc>
                          <a:spcPct val="107000"/>
                        </a:lnSpc>
                        <a:spcBef>
                          <a:spcPts val="0"/>
                        </a:spcBef>
                        <a:spcAft>
                          <a:spcPts val="0"/>
                        </a:spcAft>
                      </a:pPr>
                      <a:r>
                        <a:rPr lang="en-US" sz="1200" b="1"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Total Plastics</a:t>
                      </a:r>
                      <a:endParaRPr lang="en-US" sz="12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14,327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12,887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1,440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760511"/>
                  </a:ext>
                </a:extLst>
              </a:tr>
              <a:tr h="198420">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Organics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102,654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67,657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42%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34,997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5675028"/>
                  </a:ext>
                </a:extLst>
              </a:tr>
              <a:tr h="2035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Yard Debris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33,266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6,443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26,823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540987"/>
                  </a:ext>
                </a:extLst>
              </a:tr>
              <a:tr h="1984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Wood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22,330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16,109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6,221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796223"/>
                  </a:ext>
                </a:extLst>
              </a:tr>
              <a:tr h="198420">
                <a:tc>
                  <a:txBody>
                    <a:bodyPr/>
                    <a:lstStyle/>
                    <a:p>
                      <a:pPr marL="0" marR="0">
                        <a:lnSpc>
                          <a:spcPct val="107000"/>
                        </a:lnSpc>
                        <a:spcBef>
                          <a:spcPts val="0"/>
                        </a:spcBef>
                        <a:spcAft>
                          <a:spcPts val="0"/>
                        </a:spcAft>
                      </a:pPr>
                      <a:r>
                        <a:rPr lang="en-US"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Food</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42,701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41,883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818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193885"/>
                  </a:ext>
                </a:extLst>
              </a:tr>
              <a:tr h="1984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Other Organics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4,357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3,222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1,135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428288"/>
                  </a:ext>
                </a:extLst>
              </a:tr>
              <a:tr h="198420">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Glass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9,786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3,222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6,564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553175"/>
                  </a:ext>
                </a:extLst>
              </a:tr>
              <a:tr h="198420">
                <a:tc>
                  <a:txBody>
                    <a:bodyPr/>
                    <a:lstStyle/>
                    <a:p>
                      <a:pPr marL="0" marR="0">
                        <a:lnSpc>
                          <a:spcPct val="107000"/>
                        </a:lnSpc>
                        <a:spcBef>
                          <a:spcPts val="0"/>
                        </a:spcBef>
                        <a:spcAft>
                          <a:spcPts val="0"/>
                        </a:spcAft>
                      </a:pPr>
                      <a:r>
                        <a:rPr lang="en-US" sz="1200" b="1"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Metal</a:t>
                      </a:r>
                      <a:endParaRPr lang="en-US" sz="12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19,844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11,276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8,568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058194"/>
                  </a:ext>
                </a:extLst>
              </a:tr>
              <a:tr h="1984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Aluminum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2,230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1,611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927027"/>
                  </a:ext>
                </a:extLst>
              </a:tr>
              <a:tr h="1984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Tin Cans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3,549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3,222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758649"/>
                  </a:ext>
                </a:extLst>
              </a:tr>
              <a:tr h="1984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Other (Scrap Metal)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14,065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6,443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7,622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80267"/>
                  </a:ext>
                </a:extLst>
              </a:tr>
              <a:tr h="198420">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Other Inorganics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21,584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19,330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2,254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945042"/>
                  </a:ext>
                </a:extLst>
              </a:tr>
              <a:tr h="210752">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Rock/ Concrete/ Brick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6,033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4,833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1,200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514680"/>
                  </a:ext>
                </a:extLst>
              </a:tr>
              <a:tr h="222142">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Gypsum Wallboard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4,833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4,833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390801"/>
                  </a:ext>
                </a:extLst>
              </a:tr>
              <a:tr h="1984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Electronics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2,663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1,611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1,052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291296"/>
                  </a:ext>
                </a:extLst>
              </a:tr>
              <a:tr h="1984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Misc. Organics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11,278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11,276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9676642"/>
                  </a:ext>
                </a:extLst>
              </a:tr>
              <a:tr h="198420">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Other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10,055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6,443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3,612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391942"/>
                  </a:ext>
                </a:extLst>
              </a:tr>
              <a:tr h="1984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Motor Oil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2,245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1,923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794954"/>
                  </a:ext>
                </a:extLst>
              </a:tr>
              <a:tr h="198420">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Other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6,522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4,833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1,689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768598"/>
                  </a:ext>
                </a:extLst>
              </a:tr>
              <a:tr h="198420">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Other Recyclables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396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396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2975919"/>
                  </a:ext>
                </a:extLst>
              </a:tr>
              <a:tr h="198420">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Total Waste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240,844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161,087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79,757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426616"/>
                  </a:ext>
                </a:extLst>
              </a:tr>
            </a:tbl>
          </a:graphicData>
        </a:graphic>
      </p:graphicFrame>
      <p:sp>
        <p:nvSpPr>
          <p:cNvPr id="6" name="TextBox 5">
            <a:extLst>
              <a:ext uri="{FF2B5EF4-FFF2-40B4-BE49-F238E27FC236}">
                <a16:creationId xmlns:a16="http://schemas.microsoft.com/office/drawing/2014/main" id="{3C0F03BD-1B52-4202-A8DE-B15BA6DA184E}"/>
              </a:ext>
            </a:extLst>
          </p:cNvPr>
          <p:cNvSpPr txBox="1"/>
          <p:nvPr/>
        </p:nvSpPr>
        <p:spPr>
          <a:xfrm>
            <a:off x="2483577" y="16577"/>
            <a:ext cx="8546390" cy="64633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Chapter 4 Collection  and Recycling Processing Deschutes County Waste Stream 2016</a:t>
            </a:r>
          </a:p>
        </p:txBody>
      </p:sp>
      <p:sp>
        <p:nvSpPr>
          <p:cNvPr id="3" name="Oval 2"/>
          <p:cNvSpPr/>
          <p:nvPr/>
        </p:nvSpPr>
        <p:spPr>
          <a:xfrm>
            <a:off x="6897931" y="1415669"/>
            <a:ext cx="1018108" cy="801560"/>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Oval 10"/>
          <p:cNvSpPr/>
          <p:nvPr/>
        </p:nvSpPr>
        <p:spPr>
          <a:xfrm>
            <a:off x="6959736" y="2986241"/>
            <a:ext cx="1018108" cy="5596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Oval 12"/>
          <p:cNvSpPr/>
          <p:nvPr/>
        </p:nvSpPr>
        <p:spPr>
          <a:xfrm>
            <a:off x="7042422" y="2483788"/>
            <a:ext cx="935422" cy="384772"/>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6">
                  <a:lumMod val="75000"/>
                </a:schemeClr>
              </a:solidFill>
            </a:endParaRPr>
          </a:p>
        </p:txBody>
      </p:sp>
      <p:sp>
        <p:nvSpPr>
          <p:cNvPr id="14" name="Oval 13"/>
          <p:cNvSpPr/>
          <p:nvPr/>
        </p:nvSpPr>
        <p:spPr>
          <a:xfrm>
            <a:off x="7022306" y="2221030"/>
            <a:ext cx="935422" cy="26275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Oval 14"/>
          <p:cNvSpPr/>
          <p:nvPr/>
        </p:nvSpPr>
        <p:spPr>
          <a:xfrm>
            <a:off x="6980963" y="3896403"/>
            <a:ext cx="935422" cy="304800"/>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TextBox 3"/>
          <p:cNvSpPr txBox="1"/>
          <p:nvPr/>
        </p:nvSpPr>
        <p:spPr>
          <a:xfrm>
            <a:off x="0" y="1858491"/>
            <a:ext cx="2175641" cy="1200329"/>
          </a:xfrm>
          <a:prstGeom prst="rect">
            <a:avLst/>
          </a:prstGeom>
          <a:noFill/>
        </p:spPr>
        <p:txBody>
          <a:bodyPr wrap="square" rtlCol="0">
            <a:spAutoFit/>
          </a:bodyPr>
          <a:lstStyle/>
          <a:p>
            <a:r>
              <a:rPr lang="en-US" u="sng" dirty="0">
                <a:solidFill>
                  <a:schemeClr val="accent6">
                    <a:lumMod val="75000"/>
                  </a:schemeClr>
                </a:solidFill>
              </a:rPr>
              <a:t>Commodities  </a:t>
            </a:r>
          </a:p>
          <a:p>
            <a:r>
              <a:rPr lang="en-US" dirty="0">
                <a:solidFill>
                  <a:schemeClr val="accent6">
                    <a:lumMod val="75000"/>
                  </a:schemeClr>
                </a:solidFill>
              </a:rPr>
              <a:t> (41,077 tpy)</a:t>
            </a:r>
          </a:p>
          <a:p>
            <a:pPr marL="285750" indent="-285750">
              <a:buFont typeface="Arial" panose="020B0604020202020204" pitchFamily="34" charset="0"/>
              <a:buChar char="•"/>
            </a:pPr>
            <a:r>
              <a:rPr lang="en-US" dirty="0">
                <a:solidFill>
                  <a:schemeClr val="accent6">
                    <a:lumMod val="75000"/>
                  </a:schemeClr>
                </a:solidFill>
              </a:rPr>
              <a:t>Source Separation </a:t>
            </a:r>
          </a:p>
          <a:p>
            <a:pPr marL="285750" indent="-285750">
              <a:buFont typeface="Arial" panose="020B0604020202020204" pitchFamily="34" charset="0"/>
              <a:buChar char="•"/>
            </a:pPr>
            <a:r>
              <a:rPr lang="en-US" dirty="0">
                <a:solidFill>
                  <a:schemeClr val="accent6">
                    <a:lumMod val="75000"/>
                  </a:schemeClr>
                </a:solidFill>
              </a:rPr>
              <a:t>MRF </a:t>
            </a:r>
          </a:p>
        </p:txBody>
      </p:sp>
      <p:sp>
        <p:nvSpPr>
          <p:cNvPr id="16" name="TextBox 15"/>
          <p:cNvSpPr txBox="1"/>
          <p:nvPr/>
        </p:nvSpPr>
        <p:spPr>
          <a:xfrm>
            <a:off x="47750" y="3119598"/>
            <a:ext cx="2175641" cy="2308324"/>
          </a:xfrm>
          <a:prstGeom prst="rect">
            <a:avLst/>
          </a:prstGeom>
          <a:noFill/>
        </p:spPr>
        <p:txBody>
          <a:bodyPr wrap="square" rtlCol="0">
            <a:spAutoFit/>
          </a:bodyPr>
          <a:lstStyle/>
          <a:p>
            <a:r>
              <a:rPr lang="en-US" u="sng" dirty="0">
                <a:solidFill>
                  <a:srgbClr val="FF0000"/>
                </a:solidFill>
              </a:rPr>
              <a:t>Organics (48,326 tpy</a:t>
            </a:r>
            <a:r>
              <a:rPr lang="en-US" dirty="0">
                <a:solidFill>
                  <a:srgbClr val="FF0000"/>
                </a:solidFill>
              </a:rPr>
              <a:t>)</a:t>
            </a:r>
          </a:p>
          <a:p>
            <a:pPr marL="285750" indent="-285750">
              <a:buFont typeface="Arial" panose="020B0604020202020204" pitchFamily="34" charset="0"/>
              <a:buChar char="•"/>
            </a:pPr>
            <a:r>
              <a:rPr lang="en-US" dirty="0">
                <a:solidFill>
                  <a:srgbClr val="FF0000"/>
                </a:solidFill>
              </a:rPr>
              <a:t>Yard Waste </a:t>
            </a:r>
          </a:p>
          <a:p>
            <a:pPr marL="285750" indent="-285750">
              <a:buFont typeface="Arial" panose="020B0604020202020204" pitchFamily="34" charset="0"/>
              <a:buChar char="•"/>
            </a:pPr>
            <a:r>
              <a:rPr lang="en-US" dirty="0">
                <a:solidFill>
                  <a:srgbClr val="FF0000"/>
                </a:solidFill>
              </a:rPr>
              <a:t>Food Waste</a:t>
            </a:r>
          </a:p>
          <a:p>
            <a:r>
              <a:rPr lang="en-US" dirty="0">
                <a:solidFill>
                  <a:srgbClr val="FF0000"/>
                </a:solidFill>
              </a:rPr>
              <a:t>Other  (32,218 tpy)</a:t>
            </a:r>
          </a:p>
          <a:p>
            <a:pPr marL="285750" indent="-285750">
              <a:buFont typeface="Arial" panose="020B0604020202020204" pitchFamily="34" charset="0"/>
              <a:buChar char="•"/>
            </a:pPr>
            <a:r>
              <a:rPr lang="en-US" dirty="0">
                <a:solidFill>
                  <a:srgbClr val="FF0000"/>
                </a:solidFill>
              </a:rPr>
              <a:t>Wood  </a:t>
            </a:r>
          </a:p>
          <a:p>
            <a:pPr marL="285750" indent="-285750">
              <a:buFont typeface="Arial" panose="020B0604020202020204" pitchFamily="34" charset="0"/>
              <a:buChar char="•"/>
            </a:pPr>
            <a:r>
              <a:rPr lang="en-US" dirty="0">
                <a:solidFill>
                  <a:srgbClr val="FF0000"/>
                </a:solidFill>
              </a:rPr>
              <a:t>Compostable Paper </a:t>
            </a:r>
          </a:p>
          <a:p>
            <a:endParaRPr lang="en-US" dirty="0">
              <a:solidFill>
                <a:srgbClr val="FF0000"/>
              </a:solidFill>
            </a:endParaRPr>
          </a:p>
        </p:txBody>
      </p:sp>
      <p:sp>
        <p:nvSpPr>
          <p:cNvPr id="7" name="TextBox 6"/>
          <p:cNvSpPr txBox="1"/>
          <p:nvPr/>
        </p:nvSpPr>
        <p:spPr>
          <a:xfrm>
            <a:off x="47750" y="5585512"/>
            <a:ext cx="2127891" cy="923330"/>
          </a:xfrm>
          <a:prstGeom prst="rect">
            <a:avLst/>
          </a:prstGeom>
          <a:noFill/>
        </p:spPr>
        <p:txBody>
          <a:bodyPr wrap="square" rtlCol="0">
            <a:spAutoFit/>
          </a:bodyPr>
          <a:lstStyle/>
          <a:p>
            <a:r>
              <a:rPr lang="en-US" u="sng" dirty="0"/>
              <a:t>Total  - 121,621 tpy </a:t>
            </a:r>
          </a:p>
          <a:p>
            <a:r>
              <a:rPr lang="en-US" dirty="0"/>
              <a:t> </a:t>
            </a:r>
            <a:r>
              <a:rPr lang="en-US" b="1" dirty="0">
                <a:solidFill>
                  <a:schemeClr val="accent6">
                    <a:lumMod val="75000"/>
                  </a:schemeClr>
                </a:solidFill>
              </a:rPr>
              <a:t>Goal Recover – 33% </a:t>
            </a:r>
            <a:endParaRPr lang="en-US" dirty="0"/>
          </a:p>
          <a:p>
            <a:r>
              <a:rPr lang="en-US" b="1" dirty="0">
                <a:solidFill>
                  <a:schemeClr val="accent6">
                    <a:lumMod val="75000"/>
                  </a:schemeClr>
                </a:solidFill>
              </a:rPr>
              <a:t>- 40,000 tpy </a:t>
            </a:r>
          </a:p>
        </p:txBody>
      </p:sp>
    </p:spTree>
    <p:extLst>
      <p:ext uri="{BB962C8B-B14F-4D97-AF65-F5344CB8AC3E}">
        <p14:creationId xmlns:p14="http://schemas.microsoft.com/office/powerpoint/2010/main" val="3445459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75A5-0785-48BD-8F1B-5DAAB668F6AE}"/>
              </a:ext>
            </a:extLst>
          </p:cNvPr>
          <p:cNvSpPr>
            <a:spLocks noGrp="1"/>
          </p:cNvSpPr>
          <p:nvPr>
            <p:ph type="title"/>
          </p:nvPr>
        </p:nvSpPr>
        <p:spPr>
          <a:xfrm>
            <a:off x="3575050" y="212725"/>
            <a:ext cx="7740650" cy="1196975"/>
          </a:xfrm>
        </p:spPr>
        <p:txBody>
          <a:bodyPr>
            <a:normAutofit fontScale="90000"/>
          </a:bodyPr>
          <a:lstStyle/>
          <a:p>
            <a:r>
              <a:rPr lang="en-US" b="1" dirty="0">
                <a:solidFill>
                  <a:schemeClr val="bg1"/>
                </a:solidFill>
              </a:rPr>
              <a:t>Chapter 4 – The Flow of Waste Through Deschutes County </a:t>
            </a:r>
            <a:r>
              <a:rPr lang="en-US" b="1" dirty="0">
                <a:solidFill>
                  <a:srgbClr val="FFFF00"/>
                </a:solidFill>
              </a:rPr>
              <a:t>DRAFT</a:t>
            </a:r>
          </a:p>
        </p:txBody>
      </p:sp>
      <p:pic>
        <p:nvPicPr>
          <p:cNvPr id="3074" name="Picture 1" descr="image003">
            <a:extLst>
              <a:ext uri="{FF2B5EF4-FFF2-40B4-BE49-F238E27FC236}">
                <a16:creationId xmlns:a16="http://schemas.microsoft.com/office/drawing/2014/main" id="{A15D6A18-B231-4A5F-A250-484154EA9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833" y="1346200"/>
            <a:ext cx="8801101"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210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417F-9806-472D-90C4-012FEB9020F2}"/>
              </a:ext>
            </a:extLst>
          </p:cNvPr>
          <p:cNvSpPr>
            <a:spLocks noGrp="1"/>
          </p:cNvSpPr>
          <p:nvPr>
            <p:ph type="title"/>
          </p:nvPr>
        </p:nvSpPr>
        <p:spPr>
          <a:xfrm>
            <a:off x="3079750" y="219075"/>
            <a:ext cx="7832090" cy="1416685"/>
          </a:xfrm>
        </p:spPr>
        <p:txBody>
          <a:bodyPr>
            <a:normAutofit/>
          </a:bodyPr>
          <a:lstStyle/>
          <a:p>
            <a:r>
              <a:rPr lang="en-US" sz="4000" b="1" dirty="0">
                <a:solidFill>
                  <a:schemeClr val="bg1"/>
                </a:solidFill>
              </a:rPr>
              <a:t>Needs and Opportunities for Collection and Recycling/Processing</a:t>
            </a:r>
          </a:p>
        </p:txBody>
      </p:sp>
      <p:sp>
        <p:nvSpPr>
          <p:cNvPr id="3" name="Content Placeholder 2">
            <a:extLst>
              <a:ext uri="{FF2B5EF4-FFF2-40B4-BE49-F238E27FC236}">
                <a16:creationId xmlns:a16="http://schemas.microsoft.com/office/drawing/2014/main" id="{826C4832-379A-4C45-8076-B49233C0D912}"/>
              </a:ext>
            </a:extLst>
          </p:cNvPr>
          <p:cNvSpPr>
            <a:spLocks noGrp="1"/>
          </p:cNvSpPr>
          <p:nvPr>
            <p:ph idx="1"/>
          </p:nvPr>
        </p:nvSpPr>
        <p:spPr/>
        <p:txBody>
          <a:bodyPr/>
          <a:lstStyle/>
          <a:p>
            <a:pPr marL="514350" indent="-514350">
              <a:buFont typeface="+mj-lt"/>
              <a:buAutoNum type="arabicPeriod"/>
            </a:pPr>
            <a:r>
              <a:rPr lang="en-US" b="1" dirty="0"/>
              <a:t>Processing Alternatives for Recycling Services </a:t>
            </a:r>
          </a:p>
          <a:p>
            <a:pPr lvl="1"/>
            <a:r>
              <a:rPr lang="en-US" dirty="0"/>
              <a:t>Build a Materials Recovery Facility (MRF) for Residential Commingled Recyclable Materials </a:t>
            </a:r>
          </a:p>
          <a:p>
            <a:pPr lvl="1"/>
            <a:r>
              <a:rPr lang="en-US" dirty="0"/>
              <a:t>Build a Materials Recovery Facility for Residential Commingled Recyclable Materials </a:t>
            </a:r>
            <a:r>
              <a:rPr lang="en-US" b="1" dirty="0"/>
              <a:t>and Mixed Commercial Waste </a:t>
            </a:r>
          </a:p>
          <a:p>
            <a:pPr lvl="1"/>
            <a:r>
              <a:rPr lang="en-US" dirty="0"/>
              <a:t>Enhance Processing facilities to handle Food Waste </a:t>
            </a:r>
          </a:p>
          <a:p>
            <a:pPr lvl="2"/>
            <a:r>
              <a:rPr lang="en-US" dirty="0"/>
              <a:t>Anaerobic Digestion option</a:t>
            </a:r>
          </a:p>
          <a:p>
            <a:pPr lvl="2"/>
            <a:r>
              <a:rPr lang="en-US" dirty="0"/>
              <a:t>Upgrade Deschutes Recycling Compost Facility</a:t>
            </a:r>
          </a:p>
          <a:p>
            <a:pPr lvl="2"/>
            <a:r>
              <a:rPr lang="en-US" dirty="0"/>
              <a:t>Process and utilize all within Deschutes County</a:t>
            </a:r>
          </a:p>
          <a:p>
            <a:pPr lvl="2"/>
            <a:r>
              <a:rPr lang="en-US" dirty="0"/>
              <a:t>Completely independent of market, insulated from geopolitical risk (i.e. National Sword)</a:t>
            </a:r>
          </a:p>
        </p:txBody>
      </p:sp>
    </p:spTree>
    <p:extLst>
      <p:ext uri="{BB962C8B-B14F-4D97-AF65-F5344CB8AC3E}">
        <p14:creationId xmlns:p14="http://schemas.microsoft.com/office/powerpoint/2010/main" val="1221026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8229B9-95D3-4409-B9BB-4C8E48C3AF84}"/>
              </a:ext>
            </a:extLst>
          </p:cNvPr>
          <p:cNvSpPr>
            <a:spLocks noGrp="1"/>
          </p:cNvSpPr>
          <p:nvPr>
            <p:ph idx="1"/>
          </p:nvPr>
        </p:nvSpPr>
        <p:spPr/>
        <p:txBody>
          <a:bodyPr/>
          <a:lstStyle/>
          <a:p>
            <a:pPr marL="457200" lvl="1" indent="0">
              <a:buNone/>
            </a:pPr>
            <a:r>
              <a:rPr lang="en-US" b="1" dirty="0"/>
              <a:t>2.</a:t>
            </a:r>
            <a:r>
              <a:rPr lang="en-US" dirty="0"/>
              <a:t> </a:t>
            </a:r>
            <a:r>
              <a:rPr lang="en-US" b="1" dirty="0"/>
              <a:t>Target Specific Generators or Waste Streams by Expanding Basic Services </a:t>
            </a:r>
          </a:p>
          <a:p>
            <a:pPr lvl="2"/>
            <a:r>
              <a:rPr lang="en-US" sz="2400" dirty="0"/>
              <a:t>Cardboard and Scrap Metal in commercial waste stream and multifamily</a:t>
            </a:r>
          </a:p>
          <a:p>
            <a:pPr lvl="2"/>
            <a:r>
              <a:rPr lang="en-US" sz="2400" dirty="0"/>
              <a:t>Expand Residential Curbside Services</a:t>
            </a:r>
          </a:p>
          <a:p>
            <a:pPr lvl="3"/>
            <a:r>
              <a:rPr lang="en-US" sz="2000" dirty="0"/>
              <a:t>Expand commingled recycling service to rural areas. </a:t>
            </a:r>
          </a:p>
          <a:p>
            <a:pPr lvl="3"/>
            <a:r>
              <a:rPr lang="en-US" sz="2000" dirty="0"/>
              <a:t>Collection of yard waste, food waste and glass are not offered consistently. </a:t>
            </a:r>
          </a:p>
          <a:p>
            <a:pPr lvl="2"/>
            <a:r>
              <a:rPr lang="en-US" sz="2400" dirty="0"/>
              <a:t>Increase Multifamily Housing Recycling Program</a:t>
            </a:r>
          </a:p>
          <a:p>
            <a:pPr lvl="3"/>
            <a:r>
              <a:rPr lang="en-US" sz="2000" dirty="0"/>
              <a:t>Multifamily complexes need space to store commingled materials generated by each unit</a:t>
            </a:r>
          </a:p>
          <a:p>
            <a:pPr lvl="4"/>
            <a:r>
              <a:rPr lang="en-US" sz="2000" dirty="0"/>
              <a:t>Standard design guidelines can help</a:t>
            </a:r>
          </a:p>
          <a:p>
            <a:pPr lvl="3"/>
            <a:r>
              <a:rPr lang="en-US" sz="2000" dirty="0"/>
              <a:t>Educational/Promotional programs</a:t>
            </a:r>
          </a:p>
          <a:p>
            <a:pPr lvl="3"/>
            <a:r>
              <a:rPr lang="en-US" sz="2000" dirty="0"/>
              <a:t>Many complexes offer garbage service as part of the rent – Incentives needed! </a:t>
            </a:r>
            <a:endParaRPr lang="en-US" sz="2000" b="1" dirty="0"/>
          </a:p>
          <a:p>
            <a:pPr marL="457200" lvl="1" indent="0">
              <a:buNone/>
            </a:pPr>
            <a:endParaRPr lang="en-US" dirty="0"/>
          </a:p>
        </p:txBody>
      </p:sp>
      <p:sp>
        <p:nvSpPr>
          <p:cNvPr id="4" name="Title 1">
            <a:extLst>
              <a:ext uri="{FF2B5EF4-FFF2-40B4-BE49-F238E27FC236}">
                <a16:creationId xmlns:a16="http://schemas.microsoft.com/office/drawing/2014/main" id="{9488D9D4-481D-48CB-A201-D4D3E1343113}"/>
              </a:ext>
            </a:extLst>
          </p:cNvPr>
          <p:cNvSpPr>
            <a:spLocks noGrp="1"/>
          </p:cNvSpPr>
          <p:nvPr>
            <p:ph type="title"/>
          </p:nvPr>
        </p:nvSpPr>
        <p:spPr>
          <a:xfrm>
            <a:off x="3073400" y="158751"/>
            <a:ext cx="8102600" cy="1355089"/>
          </a:xfrm>
        </p:spPr>
        <p:txBody>
          <a:bodyPr>
            <a:normAutofit/>
          </a:bodyPr>
          <a:lstStyle/>
          <a:p>
            <a:r>
              <a:rPr lang="en-US" sz="4000" b="1" dirty="0">
                <a:solidFill>
                  <a:schemeClr val="bg1"/>
                </a:solidFill>
              </a:rPr>
              <a:t>Needs and Opportunities for </a:t>
            </a:r>
            <a:br>
              <a:rPr lang="en-US" sz="4000" b="1" dirty="0">
                <a:solidFill>
                  <a:schemeClr val="bg1"/>
                </a:solidFill>
              </a:rPr>
            </a:br>
            <a:r>
              <a:rPr lang="en-US" sz="4000" b="1" dirty="0">
                <a:solidFill>
                  <a:schemeClr val="bg1"/>
                </a:solidFill>
              </a:rPr>
              <a:t>Collection and Recycling/Processing (2)</a:t>
            </a:r>
          </a:p>
        </p:txBody>
      </p:sp>
    </p:spTree>
    <p:extLst>
      <p:ext uri="{BB962C8B-B14F-4D97-AF65-F5344CB8AC3E}">
        <p14:creationId xmlns:p14="http://schemas.microsoft.com/office/powerpoint/2010/main" val="1095154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TotalTime>
  <Words>2546</Words>
  <Application>Microsoft Office PowerPoint</Application>
  <PresentationFormat>Widescreen</PresentationFormat>
  <Paragraphs>781</Paragraphs>
  <Slides>30</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Arial</vt:lpstr>
      <vt:lpstr>Arial Narrow</vt:lpstr>
      <vt:lpstr>Arial Unicode MS</vt:lpstr>
      <vt:lpstr>Calibri</vt:lpstr>
      <vt:lpstr>Calibri Light</vt:lpstr>
      <vt:lpstr>Times New Roman</vt:lpstr>
      <vt:lpstr>Verdana</vt:lpstr>
      <vt:lpstr>Wingdings</vt:lpstr>
      <vt:lpstr>Office Theme</vt:lpstr>
      <vt:lpstr>Worksheet</vt:lpstr>
      <vt:lpstr>PowerPoint Presentation</vt:lpstr>
      <vt:lpstr>Today: March 27, 2018</vt:lpstr>
      <vt:lpstr>Chapter 3 – Waste Prevention, Reduction, Reuse, and Recycling Analysis</vt:lpstr>
      <vt:lpstr>Chapter 3 – Waste Prevention, Reduction, Reuse, and Recycling Analysis CON’T</vt:lpstr>
      <vt:lpstr>PowerPoint Presentation</vt:lpstr>
      <vt:lpstr>PowerPoint Presentation</vt:lpstr>
      <vt:lpstr>Chapter 4 – The Flow of Waste Through Deschutes County DRAFT</vt:lpstr>
      <vt:lpstr>Needs and Opportunities for Collection and Recycling/Processing</vt:lpstr>
      <vt:lpstr>Needs and Opportunities for  Collection and Recycling/Processing (2)</vt:lpstr>
      <vt:lpstr>Needs and Opportunities for  Collection and Recycling/Processing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vt:lpstr>
      <vt:lpstr>Compost Technologies </vt:lpstr>
      <vt:lpstr>PowerPoint Presentation</vt:lpstr>
      <vt:lpstr>PowerPoint Presentation</vt:lpstr>
      <vt:lpstr>    Recycle Program Impacts  Residential Food Waste Collection </vt:lpstr>
      <vt:lpstr>  Recycle Program Impacts  Residential + Commercial Food Waste Collection </vt:lpstr>
      <vt:lpstr>Recycling Options Discussion</vt:lpstr>
      <vt:lpstr>SWMP Schedule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Eng6</dc:creator>
  <cp:lastModifiedBy>Doug Drennen</cp:lastModifiedBy>
  <cp:revision>62</cp:revision>
  <dcterms:created xsi:type="dcterms:W3CDTF">2018-03-21T18:56:27Z</dcterms:created>
  <dcterms:modified xsi:type="dcterms:W3CDTF">2018-03-27T19:14:06Z</dcterms:modified>
</cp:coreProperties>
</file>