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89" r:id="rId4"/>
    <p:sldId id="290" r:id="rId5"/>
    <p:sldId id="291" r:id="rId6"/>
    <p:sldId id="292" r:id="rId7"/>
    <p:sldId id="293" r:id="rId8"/>
    <p:sldId id="294" r:id="rId9"/>
    <p:sldId id="295" r:id="rId10"/>
    <p:sldId id="296" r:id="rId11"/>
    <p:sldId id="297" r:id="rId12"/>
    <p:sldId id="260" r:id="rId13"/>
    <p:sldId id="261" r:id="rId14"/>
    <p:sldId id="274" r:id="rId15"/>
    <p:sldId id="298" r:id="rId16"/>
    <p:sldId id="267" r:id="rId17"/>
    <p:sldId id="273" r:id="rId18"/>
    <p:sldId id="278" r:id="rId19"/>
    <p:sldId id="276" r:id="rId20"/>
    <p:sldId id="287" r:id="rId21"/>
    <p:sldId id="270" r:id="rId22"/>
    <p:sldId id="271" r:id="rId23"/>
    <p:sldId id="279" r:id="rId24"/>
    <p:sldId id="272" r:id="rId25"/>
    <p:sldId id="262" r:id="rId26"/>
    <p:sldId id="263" r:id="rId27"/>
    <p:sldId id="288" r:id="rId28"/>
    <p:sldId id="299" r:id="rId29"/>
    <p:sldId id="300" r:id="rId30"/>
    <p:sldId id="266" r:id="rId31"/>
    <p:sldId id="280" r:id="rId32"/>
    <p:sldId id="281" r:id="rId33"/>
    <p:sldId id="282" r:id="rId34"/>
    <p:sldId id="283" r:id="rId35"/>
    <p:sldId id="284" r:id="rId36"/>
    <p:sldId id="285" r:id="rId37"/>
    <p:sldId id="30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0417" autoAdjust="0"/>
  </p:normalViewPr>
  <p:slideViewPr>
    <p:cSldViewPr snapToGrid="0">
      <p:cViewPr varScale="1">
        <p:scale>
          <a:sx n="93" d="100"/>
          <a:sy n="93"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bb-vhost\Common\COMMON\CLIENTS\C17017%20JRMA%20Deschutes\Outputs\Draft%20Chapters\WRR%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bb-vhost\Common\COMMON\CLIENTS\C17017%20JRMA%20Deschutes\Outputs\Draft%20Chapters\WRR%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bb-vhost\Common\COMMON\CLIENTS\C17017%20JRMA%20Deschutes\Outputs\Draft%20Chapters\WRR%20Data%20and%20Chart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'Per capita'!$B$7</c:f>
              <c:strCache>
                <c:ptCount val="1"/>
                <c:pt idx="0">
                  <c:v>Pounds Generated</c:v>
                </c:pt>
              </c:strCache>
            </c:strRef>
          </c:tx>
          <c:spPr>
            <a:solidFill>
              <a:schemeClr val="accent1"/>
            </a:solidFill>
            <a:ln>
              <a:noFill/>
            </a:ln>
            <a:effectLst/>
          </c:spPr>
          <c:cat>
            <c:numRef>
              <c:f>'Per capita'!$C$6:$K$6</c:f>
              <c:numCache>
                <c:formatCode>General</c:formatCode>
                <c:ptCount val="9"/>
                <c:pt idx="0">
                  <c:v>2006</c:v>
                </c:pt>
                <c:pt idx="1">
                  <c:v>2008</c:v>
                </c:pt>
                <c:pt idx="2">
                  <c:v>2010</c:v>
                </c:pt>
                <c:pt idx="3">
                  <c:v>2011</c:v>
                </c:pt>
                <c:pt idx="4">
                  <c:v>2012</c:v>
                </c:pt>
                <c:pt idx="5">
                  <c:v>2013</c:v>
                </c:pt>
                <c:pt idx="6">
                  <c:v>2014</c:v>
                </c:pt>
                <c:pt idx="7">
                  <c:v>2015</c:v>
                </c:pt>
                <c:pt idx="8">
                  <c:v>2016</c:v>
                </c:pt>
              </c:numCache>
            </c:numRef>
          </c:cat>
          <c:val>
            <c:numRef>
              <c:f>'Per capita'!$C$7:$K$7</c:f>
              <c:numCache>
                <c:formatCode>_(* #,##0_);_(* \(#,##0\);_(* "-"??_);_(@_)</c:formatCode>
                <c:ptCount val="9"/>
                <c:pt idx="0">
                  <c:v>3376</c:v>
                </c:pt>
                <c:pt idx="1">
                  <c:v>2475</c:v>
                </c:pt>
                <c:pt idx="2">
                  <c:v>2243</c:v>
                </c:pt>
                <c:pt idx="3">
                  <c:v>2334</c:v>
                </c:pt>
                <c:pt idx="4">
                  <c:v>2319</c:v>
                </c:pt>
                <c:pt idx="5">
                  <c:v>2384</c:v>
                </c:pt>
                <c:pt idx="6">
                  <c:v>2451</c:v>
                </c:pt>
                <c:pt idx="7">
                  <c:v>2663</c:v>
                </c:pt>
                <c:pt idx="8">
                  <c:v>2727</c:v>
                </c:pt>
              </c:numCache>
            </c:numRef>
          </c:val>
          <c:extLst>
            <c:ext xmlns:c16="http://schemas.microsoft.com/office/drawing/2014/chart" uri="{C3380CC4-5D6E-409C-BE32-E72D297353CC}">
              <c16:uniqueId val="{00000000-DA9C-43AE-8A2E-EA73E71AEDE4}"/>
            </c:ext>
          </c:extLst>
        </c:ser>
        <c:ser>
          <c:idx val="1"/>
          <c:order val="1"/>
          <c:tx>
            <c:strRef>
              <c:f>'Per capita'!$B$8</c:f>
              <c:strCache>
                <c:ptCount val="1"/>
                <c:pt idx="0">
                  <c:v>Pounds Recovered</c:v>
                </c:pt>
              </c:strCache>
            </c:strRef>
          </c:tx>
          <c:spPr>
            <a:solidFill>
              <a:schemeClr val="accent2"/>
            </a:solidFill>
            <a:ln>
              <a:noFill/>
            </a:ln>
            <a:effectLst/>
          </c:spPr>
          <c:cat>
            <c:numRef>
              <c:f>'Per capita'!$C$6:$K$6</c:f>
              <c:numCache>
                <c:formatCode>General</c:formatCode>
                <c:ptCount val="9"/>
                <c:pt idx="0">
                  <c:v>2006</c:v>
                </c:pt>
                <c:pt idx="1">
                  <c:v>2008</c:v>
                </c:pt>
                <c:pt idx="2">
                  <c:v>2010</c:v>
                </c:pt>
                <c:pt idx="3">
                  <c:v>2011</c:v>
                </c:pt>
                <c:pt idx="4">
                  <c:v>2012</c:v>
                </c:pt>
                <c:pt idx="5">
                  <c:v>2013</c:v>
                </c:pt>
                <c:pt idx="6">
                  <c:v>2014</c:v>
                </c:pt>
                <c:pt idx="7">
                  <c:v>2015</c:v>
                </c:pt>
                <c:pt idx="8">
                  <c:v>2016</c:v>
                </c:pt>
              </c:numCache>
            </c:numRef>
          </c:cat>
          <c:val>
            <c:numRef>
              <c:f>'Per capita'!$C$8:$K$8</c:f>
              <c:numCache>
                <c:formatCode>_(* #,##0_);_(* \(#,##0\);_(* "-"??_);_(@_)</c:formatCode>
                <c:ptCount val="9"/>
                <c:pt idx="0">
                  <c:v>910</c:v>
                </c:pt>
                <c:pt idx="1">
                  <c:v>770</c:v>
                </c:pt>
                <c:pt idx="2">
                  <c:v>786</c:v>
                </c:pt>
                <c:pt idx="3">
                  <c:v>914</c:v>
                </c:pt>
                <c:pt idx="4">
                  <c:v>900</c:v>
                </c:pt>
                <c:pt idx="5">
                  <c:v>911</c:v>
                </c:pt>
                <c:pt idx="6">
                  <c:v>877</c:v>
                </c:pt>
                <c:pt idx="7">
                  <c:v>975</c:v>
                </c:pt>
                <c:pt idx="8">
                  <c:v>903</c:v>
                </c:pt>
              </c:numCache>
            </c:numRef>
          </c:val>
          <c:extLst>
            <c:ext xmlns:c16="http://schemas.microsoft.com/office/drawing/2014/chart" uri="{C3380CC4-5D6E-409C-BE32-E72D297353CC}">
              <c16:uniqueId val="{00000001-DA9C-43AE-8A2E-EA73E71AEDE4}"/>
            </c:ext>
          </c:extLst>
        </c:ser>
        <c:dLbls>
          <c:showLegendKey val="0"/>
          <c:showVal val="0"/>
          <c:showCatName val="0"/>
          <c:showSerName val="0"/>
          <c:showPercent val="0"/>
          <c:showBubbleSize val="0"/>
        </c:dLbls>
        <c:axId val="560240880"/>
        <c:axId val="560239240"/>
        <c:extLst>
          <c:ext xmlns:c15="http://schemas.microsoft.com/office/drawing/2012/chart" uri="{02D57815-91ED-43cb-92C2-25804820EDAC}">
            <c15:filteredAreaSeries>
              <c15:ser>
                <c:idx val="2"/>
                <c:order val="2"/>
                <c:tx>
                  <c:strRef>
                    <c:extLst>
                      <c:ext uri="{02D57815-91ED-43cb-92C2-25804820EDAC}">
                        <c15:formulaRef>
                          <c15:sqref>'Per capita'!$B$9</c15:sqref>
                        </c15:formulaRef>
                      </c:ext>
                    </c:extLst>
                    <c:strCache>
                      <c:ptCount val="1"/>
                      <c:pt idx="0">
                        <c:v>Pounds Disposed</c:v>
                      </c:pt>
                    </c:strCache>
                  </c:strRef>
                </c:tx>
                <c:spPr>
                  <a:solidFill>
                    <a:schemeClr val="accent3"/>
                  </a:solidFill>
                  <a:ln>
                    <a:noFill/>
                  </a:ln>
                  <a:effectLst/>
                </c:spPr>
                <c:cat>
                  <c:numRef>
                    <c:extLst>
                      <c:ext uri="{02D57815-91ED-43cb-92C2-25804820EDAC}">
                        <c15:formulaRef>
                          <c15:sqref>'Per capita'!$C$6:$K$6</c15:sqref>
                        </c15:formulaRef>
                      </c:ext>
                    </c:extLst>
                    <c:numCache>
                      <c:formatCode>General</c:formatCode>
                      <c:ptCount val="9"/>
                      <c:pt idx="0">
                        <c:v>2006</c:v>
                      </c:pt>
                      <c:pt idx="1">
                        <c:v>2008</c:v>
                      </c:pt>
                      <c:pt idx="2">
                        <c:v>2010</c:v>
                      </c:pt>
                      <c:pt idx="3">
                        <c:v>2011</c:v>
                      </c:pt>
                      <c:pt idx="4">
                        <c:v>2012</c:v>
                      </c:pt>
                      <c:pt idx="5">
                        <c:v>2013</c:v>
                      </c:pt>
                      <c:pt idx="6">
                        <c:v>2014</c:v>
                      </c:pt>
                      <c:pt idx="7">
                        <c:v>2015</c:v>
                      </c:pt>
                      <c:pt idx="8">
                        <c:v>2016</c:v>
                      </c:pt>
                    </c:numCache>
                  </c:numRef>
                </c:cat>
                <c:val>
                  <c:numRef>
                    <c:extLst>
                      <c:ext uri="{02D57815-91ED-43cb-92C2-25804820EDAC}">
                        <c15:formulaRef>
                          <c15:sqref>'Per capita'!$C$9:$K$9</c15:sqref>
                        </c15:formulaRef>
                      </c:ext>
                    </c:extLst>
                    <c:numCache>
                      <c:formatCode>_(* #,##0_);_(* \(#,##0\);_(* "-"??_);_(@_)</c:formatCode>
                      <c:ptCount val="9"/>
                      <c:pt idx="0">
                        <c:v>2466</c:v>
                      </c:pt>
                      <c:pt idx="1">
                        <c:v>1705</c:v>
                      </c:pt>
                      <c:pt idx="2">
                        <c:v>1457</c:v>
                      </c:pt>
                      <c:pt idx="3">
                        <c:v>1419</c:v>
                      </c:pt>
                      <c:pt idx="4">
                        <c:v>1419</c:v>
                      </c:pt>
                      <c:pt idx="5">
                        <c:v>1473</c:v>
                      </c:pt>
                      <c:pt idx="6">
                        <c:v>1574</c:v>
                      </c:pt>
                      <c:pt idx="7">
                        <c:v>1688</c:v>
                      </c:pt>
                      <c:pt idx="8">
                        <c:v>1824</c:v>
                      </c:pt>
                    </c:numCache>
                  </c:numRef>
                </c:val>
                <c:extLst>
                  <c:ext xmlns:c16="http://schemas.microsoft.com/office/drawing/2014/chart" uri="{C3380CC4-5D6E-409C-BE32-E72D297353CC}">
                    <c16:uniqueId val="{00000002-DA9C-43AE-8A2E-EA73E71AEDE4}"/>
                  </c:ext>
                </c:extLst>
              </c15:ser>
            </c15:filteredAreaSeries>
          </c:ext>
        </c:extLst>
      </c:areaChart>
      <c:catAx>
        <c:axId val="560240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239240"/>
        <c:crosses val="autoZero"/>
        <c:auto val="1"/>
        <c:lblAlgn val="ctr"/>
        <c:lblOffset val="100"/>
        <c:noMultiLvlLbl val="0"/>
      </c:catAx>
      <c:valAx>
        <c:axId val="560239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Pounds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2408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Totals!$B$10</c:f>
              <c:strCache>
                <c:ptCount val="1"/>
                <c:pt idx="0">
                  <c:v>Recovery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Totals!$C$6:$K$6</c:f>
              <c:numCache>
                <c:formatCode>General</c:formatCode>
                <c:ptCount val="9"/>
                <c:pt idx="0">
                  <c:v>2006</c:v>
                </c:pt>
                <c:pt idx="1">
                  <c:v>2008</c:v>
                </c:pt>
                <c:pt idx="2">
                  <c:v>2010</c:v>
                </c:pt>
                <c:pt idx="3">
                  <c:v>2011</c:v>
                </c:pt>
                <c:pt idx="4">
                  <c:v>2012</c:v>
                </c:pt>
                <c:pt idx="5">
                  <c:v>2013</c:v>
                </c:pt>
                <c:pt idx="6">
                  <c:v>2014</c:v>
                </c:pt>
                <c:pt idx="7">
                  <c:v>2015</c:v>
                </c:pt>
                <c:pt idx="8">
                  <c:v>2016</c:v>
                </c:pt>
              </c:numCache>
            </c:numRef>
          </c:cat>
          <c:val>
            <c:numRef>
              <c:f>Totals!$C$10:$K$10</c:f>
              <c:numCache>
                <c:formatCode>0%</c:formatCode>
                <c:ptCount val="9"/>
                <c:pt idx="0">
                  <c:v>0.26958837528000029</c:v>
                </c:pt>
                <c:pt idx="1">
                  <c:v>0.31099885811608508</c:v>
                </c:pt>
                <c:pt idx="2">
                  <c:v>0.35050562654214684</c:v>
                </c:pt>
                <c:pt idx="3">
                  <c:v>0.39180412760402622</c:v>
                </c:pt>
                <c:pt idx="4">
                  <c:v>0.38812232060147783</c:v>
                </c:pt>
                <c:pt idx="5">
                  <c:v>0.38226732182674045</c:v>
                </c:pt>
                <c:pt idx="6">
                  <c:v>0.35781013235517678</c:v>
                </c:pt>
                <c:pt idx="7">
                  <c:v>0.366287202315495</c:v>
                </c:pt>
                <c:pt idx="8">
                  <c:v>0.33115626712726909</c:v>
                </c:pt>
              </c:numCache>
            </c:numRef>
          </c:val>
          <c:smooth val="0"/>
          <c:extLst>
            <c:ext xmlns:c16="http://schemas.microsoft.com/office/drawing/2014/chart" uri="{C3380CC4-5D6E-409C-BE32-E72D297353CC}">
              <c16:uniqueId val="{00000000-0B0B-4C53-99AF-B0A528BC46B3}"/>
            </c:ext>
          </c:extLst>
        </c:ser>
        <c:dLbls>
          <c:dLblPos val="t"/>
          <c:showLegendKey val="0"/>
          <c:showVal val="1"/>
          <c:showCatName val="0"/>
          <c:showSerName val="0"/>
          <c:showPercent val="0"/>
          <c:showBubbleSize val="0"/>
        </c:dLbls>
        <c:marker val="1"/>
        <c:smooth val="0"/>
        <c:axId val="439109776"/>
        <c:axId val="439113712"/>
      </c:lineChart>
      <c:catAx>
        <c:axId val="43910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113712"/>
        <c:crosses val="autoZero"/>
        <c:auto val="1"/>
        <c:lblAlgn val="ctr"/>
        <c:lblOffset val="100"/>
        <c:noMultiLvlLbl val="0"/>
      </c:catAx>
      <c:valAx>
        <c:axId val="439113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1097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99144128723052E-2"/>
          <c:y val="2.9186424957105148E-2"/>
          <c:w val="0.90800810224808859"/>
          <c:h val="0.61876094203667931"/>
        </c:manualLayout>
      </c:layout>
      <c:barChart>
        <c:barDir val="col"/>
        <c:grouping val="clustered"/>
        <c:varyColors val="0"/>
        <c:ser>
          <c:idx val="0"/>
          <c:order val="0"/>
          <c:tx>
            <c:strRef>
              <c:f>'Material Recovery'!$I$3</c:f>
              <c:strCache>
                <c:ptCount val="1"/>
                <c:pt idx="0">
                  <c:v>2014</c:v>
                </c:pt>
              </c:strCache>
            </c:strRef>
          </c:tx>
          <c:spPr>
            <a:solidFill>
              <a:schemeClr val="accent1"/>
            </a:solidFill>
            <a:ln>
              <a:noFill/>
            </a:ln>
            <a:effectLst/>
          </c:spPr>
          <c:invertIfNegative val="0"/>
          <c:cat>
            <c:strRef>
              <c:f>'Material Recovery'!$H$4:$H$30</c:f>
              <c:strCache>
                <c:ptCount val="27"/>
                <c:pt idx="0">
                  <c:v>Aluminum</c:v>
                </c:pt>
                <c:pt idx="1">
                  <c:v>Animal Waste/grease</c:v>
                </c:pt>
                <c:pt idx="2">
                  <c:v>Antifreeze</c:v>
                </c:pt>
                <c:pt idx="3">
                  <c:v>Cardboard/Kraft</c:v>
                </c:pt>
                <c:pt idx="4">
                  <c:v>Composite Plastic</c:v>
                </c:pt>
                <c:pt idx="5">
                  <c:v>Electronics</c:v>
                </c:pt>
                <c:pt idx="6">
                  <c:v>Flourescent Lamps</c:v>
                </c:pt>
                <c:pt idx="7">
                  <c:v>Food Waste</c:v>
                </c:pt>
                <c:pt idx="8">
                  <c:v>Glass Containers</c:v>
                </c:pt>
                <c:pt idx="9">
                  <c:v>Gypsum Wallboard</c:v>
                </c:pt>
                <c:pt idx="10">
                  <c:v>HHW</c:v>
                </c:pt>
                <c:pt idx="11">
                  <c:v>Lead Acid Batteries</c:v>
                </c:pt>
                <c:pt idx="12">
                  <c:v>Mixed Batteries</c:v>
                </c:pt>
                <c:pt idx="13">
                  <c:v>Paint</c:v>
                </c:pt>
                <c:pt idx="14">
                  <c:v>Paper Fiber</c:v>
                </c:pt>
                <c:pt idx="15">
                  <c:v>Plastic Film</c:v>
                </c:pt>
                <c:pt idx="16">
                  <c:v>Plastic Other</c:v>
                </c:pt>
                <c:pt idx="17">
                  <c:v>Rigid Plastic Cont.</c:v>
                </c:pt>
                <c:pt idx="18">
                  <c:v>Roofing/Asphalt</c:v>
                </c:pt>
                <c:pt idx="19">
                  <c:v>Scrap metal</c:v>
                </c:pt>
                <c:pt idx="20">
                  <c:v>Solvents</c:v>
                </c:pt>
                <c:pt idx="21">
                  <c:v>Textiles</c:v>
                </c:pt>
                <c:pt idx="22">
                  <c:v>Tinned Cans</c:v>
                </c:pt>
                <c:pt idx="23">
                  <c:v>Tires</c:v>
                </c:pt>
                <c:pt idx="24">
                  <c:v>Used Motor Oil</c:v>
                </c:pt>
                <c:pt idx="25">
                  <c:v>Wood Waste</c:v>
                </c:pt>
                <c:pt idx="26">
                  <c:v>Yard Debris</c:v>
                </c:pt>
              </c:strCache>
            </c:strRef>
          </c:cat>
          <c:val>
            <c:numRef>
              <c:f>'Material Recovery'!$I$4:$I$30</c:f>
              <c:numCache>
                <c:formatCode>_(* #,##0_);_(* \(#,##0\);_(* "-"??_);_(@_)</c:formatCode>
                <c:ptCount val="27"/>
                <c:pt idx="0">
                  <c:v>649</c:v>
                </c:pt>
                <c:pt idx="1">
                  <c:v>564</c:v>
                </c:pt>
                <c:pt idx="2">
                  <c:v>142</c:v>
                </c:pt>
                <c:pt idx="3">
                  <c:v>14578</c:v>
                </c:pt>
                <c:pt idx="4">
                  <c:v>3</c:v>
                </c:pt>
                <c:pt idx="5">
                  <c:v>1014</c:v>
                </c:pt>
                <c:pt idx="6">
                  <c:v>2</c:v>
                </c:pt>
                <c:pt idx="7">
                  <c:v>644</c:v>
                </c:pt>
                <c:pt idx="8">
                  <c:v>5470</c:v>
                </c:pt>
                <c:pt idx="9">
                  <c:v>1</c:v>
                </c:pt>
                <c:pt idx="10">
                  <c:v>155</c:v>
                </c:pt>
                <c:pt idx="11">
                  <c:v>766</c:v>
                </c:pt>
                <c:pt idx="12">
                  <c:v>1</c:v>
                </c:pt>
                <c:pt idx="13">
                  <c:v>197</c:v>
                </c:pt>
                <c:pt idx="14">
                  <c:v>8063</c:v>
                </c:pt>
                <c:pt idx="15">
                  <c:v>247</c:v>
                </c:pt>
                <c:pt idx="16">
                  <c:v>377</c:v>
                </c:pt>
                <c:pt idx="17">
                  <c:v>686</c:v>
                </c:pt>
                <c:pt idx="18">
                  <c:v>2</c:v>
                </c:pt>
                <c:pt idx="19">
                  <c:v>13140</c:v>
                </c:pt>
                <c:pt idx="20">
                  <c:v>3</c:v>
                </c:pt>
                <c:pt idx="21">
                  <c:v>1</c:v>
                </c:pt>
                <c:pt idx="22">
                  <c:v>110</c:v>
                </c:pt>
                <c:pt idx="23">
                  <c:v>498</c:v>
                </c:pt>
                <c:pt idx="24">
                  <c:v>1400</c:v>
                </c:pt>
                <c:pt idx="25">
                  <c:v>3855</c:v>
                </c:pt>
                <c:pt idx="26">
                  <c:v>20396</c:v>
                </c:pt>
              </c:numCache>
            </c:numRef>
          </c:val>
          <c:extLst>
            <c:ext xmlns:c16="http://schemas.microsoft.com/office/drawing/2014/chart" uri="{C3380CC4-5D6E-409C-BE32-E72D297353CC}">
              <c16:uniqueId val="{00000000-5CCB-4B5E-A63D-3C57EAAC75E2}"/>
            </c:ext>
          </c:extLst>
        </c:ser>
        <c:ser>
          <c:idx val="1"/>
          <c:order val="1"/>
          <c:tx>
            <c:strRef>
              <c:f>'Material Recovery'!$J$3</c:f>
              <c:strCache>
                <c:ptCount val="1"/>
                <c:pt idx="0">
                  <c:v>2015</c:v>
                </c:pt>
              </c:strCache>
            </c:strRef>
          </c:tx>
          <c:spPr>
            <a:solidFill>
              <a:schemeClr val="accent2"/>
            </a:solidFill>
            <a:ln>
              <a:noFill/>
            </a:ln>
            <a:effectLst/>
          </c:spPr>
          <c:invertIfNegative val="0"/>
          <c:cat>
            <c:strRef>
              <c:f>'Material Recovery'!$H$4:$H$30</c:f>
              <c:strCache>
                <c:ptCount val="27"/>
                <c:pt idx="0">
                  <c:v>Aluminum</c:v>
                </c:pt>
                <c:pt idx="1">
                  <c:v>Animal Waste/grease</c:v>
                </c:pt>
                <c:pt idx="2">
                  <c:v>Antifreeze</c:v>
                </c:pt>
                <c:pt idx="3">
                  <c:v>Cardboard/Kraft</c:v>
                </c:pt>
                <c:pt idx="4">
                  <c:v>Composite Plastic</c:v>
                </c:pt>
                <c:pt idx="5">
                  <c:v>Electronics</c:v>
                </c:pt>
                <c:pt idx="6">
                  <c:v>Flourescent Lamps</c:v>
                </c:pt>
                <c:pt idx="7">
                  <c:v>Food Waste</c:v>
                </c:pt>
                <c:pt idx="8">
                  <c:v>Glass Containers</c:v>
                </c:pt>
                <c:pt idx="9">
                  <c:v>Gypsum Wallboard</c:v>
                </c:pt>
                <c:pt idx="10">
                  <c:v>HHW</c:v>
                </c:pt>
                <c:pt idx="11">
                  <c:v>Lead Acid Batteries</c:v>
                </c:pt>
                <c:pt idx="12">
                  <c:v>Mixed Batteries</c:v>
                </c:pt>
                <c:pt idx="13">
                  <c:v>Paint</c:v>
                </c:pt>
                <c:pt idx="14">
                  <c:v>Paper Fiber</c:v>
                </c:pt>
                <c:pt idx="15">
                  <c:v>Plastic Film</c:v>
                </c:pt>
                <c:pt idx="16">
                  <c:v>Plastic Other</c:v>
                </c:pt>
                <c:pt idx="17">
                  <c:v>Rigid Plastic Cont.</c:v>
                </c:pt>
                <c:pt idx="18">
                  <c:v>Roofing/Asphalt</c:v>
                </c:pt>
                <c:pt idx="19">
                  <c:v>Scrap metal</c:v>
                </c:pt>
                <c:pt idx="20">
                  <c:v>Solvents</c:v>
                </c:pt>
                <c:pt idx="21">
                  <c:v>Textiles</c:v>
                </c:pt>
                <c:pt idx="22">
                  <c:v>Tinned Cans</c:v>
                </c:pt>
                <c:pt idx="23">
                  <c:v>Tires</c:v>
                </c:pt>
                <c:pt idx="24">
                  <c:v>Used Motor Oil</c:v>
                </c:pt>
                <c:pt idx="25">
                  <c:v>Wood Waste</c:v>
                </c:pt>
                <c:pt idx="26">
                  <c:v>Yard Debris</c:v>
                </c:pt>
              </c:strCache>
            </c:strRef>
          </c:cat>
          <c:val>
            <c:numRef>
              <c:f>'Material Recovery'!$J$4:$J$30</c:f>
              <c:numCache>
                <c:formatCode>_(* #,##0_);_(* \(#,##0\);_(* "-"??_);_(@_)</c:formatCode>
                <c:ptCount val="27"/>
                <c:pt idx="0">
                  <c:v>567</c:v>
                </c:pt>
                <c:pt idx="1">
                  <c:v>443</c:v>
                </c:pt>
                <c:pt idx="2">
                  <c:v>159</c:v>
                </c:pt>
                <c:pt idx="3">
                  <c:v>13228</c:v>
                </c:pt>
                <c:pt idx="4">
                  <c:v>3</c:v>
                </c:pt>
                <c:pt idx="5">
                  <c:v>1140</c:v>
                </c:pt>
                <c:pt idx="6">
                  <c:v>1</c:v>
                </c:pt>
                <c:pt idx="7">
                  <c:v>790</c:v>
                </c:pt>
                <c:pt idx="8">
                  <c:v>6618</c:v>
                </c:pt>
                <c:pt idx="9">
                  <c:v>1</c:v>
                </c:pt>
                <c:pt idx="10">
                  <c:v>227</c:v>
                </c:pt>
                <c:pt idx="11">
                  <c:v>923</c:v>
                </c:pt>
                <c:pt idx="12">
                  <c:v>1</c:v>
                </c:pt>
                <c:pt idx="13">
                  <c:v>280</c:v>
                </c:pt>
                <c:pt idx="14">
                  <c:v>10165</c:v>
                </c:pt>
                <c:pt idx="15">
                  <c:v>196</c:v>
                </c:pt>
                <c:pt idx="16">
                  <c:v>130</c:v>
                </c:pt>
                <c:pt idx="17">
                  <c:v>943</c:v>
                </c:pt>
                <c:pt idx="18" formatCode="_(* #,##0.0_);_(* \(#,##0.0\);_(* &quot;-&quot;??_);_(@_)">
                  <c:v>2.5</c:v>
                </c:pt>
                <c:pt idx="19">
                  <c:v>12113</c:v>
                </c:pt>
                <c:pt idx="20">
                  <c:v>2</c:v>
                </c:pt>
                <c:pt idx="21">
                  <c:v>1</c:v>
                </c:pt>
                <c:pt idx="22">
                  <c:v>317</c:v>
                </c:pt>
                <c:pt idx="23">
                  <c:v>1040</c:v>
                </c:pt>
                <c:pt idx="24">
                  <c:v>1455</c:v>
                </c:pt>
                <c:pt idx="25">
                  <c:v>7037</c:v>
                </c:pt>
                <c:pt idx="26">
                  <c:v>25487</c:v>
                </c:pt>
              </c:numCache>
            </c:numRef>
          </c:val>
          <c:extLst>
            <c:ext xmlns:c16="http://schemas.microsoft.com/office/drawing/2014/chart" uri="{C3380CC4-5D6E-409C-BE32-E72D297353CC}">
              <c16:uniqueId val="{00000001-5CCB-4B5E-A63D-3C57EAAC75E2}"/>
            </c:ext>
          </c:extLst>
        </c:ser>
        <c:ser>
          <c:idx val="2"/>
          <c:order val="2"/>
          <c:tx>
            <c:strRef>
              <c:f>'Material Recovery'!$K$3</c:f>
              <c:strCache>
                <c:ptCount val="1"/>
                <c:pt idx="0">
                  <c:v>2016</c:v>
                </c:pt>
              </c:strCache>
            </c:strRef>
          </c:tx>
          <c:spPr>
            <a:solidFill>
              <a:schemeClr val="accent3"/>
            </a:solidFill>
            <a:ln>
              <a:noFill/>
            </a:ln>
            <a:effectLst/>
          </c:spPr>
          <c:invertIfNegative val="0"/>
          <c:cat>
            <c:strRef>
              <c:f>'Material Recovery'!$H$4:$H$30</c:f>
              <c:strCache>
                <c:ptCount val="27"/>
                <c:pt idx="0">
                  <c:v>Aluminum</c:v>
                </c:pt>
                <c:pt idx="1">
                  <c:v>Animal Waste/grease</c:v>
                </c:pt>
                <c:pt idx="2">
                  <c:v>Antifreeze</c:v>
                </c:pt>
                <c:pt idx="3">
                  <c:v>Cardboard/Kraft</c:v>
                </c:pt>
                <c:pt idx="4">
                  <c:v>Composite Plastic</c:v>
                </c:pt>
                <c:pt idx="5">
                  <c:v>Electronics</c:v>
                </c:pt>
                <c:pt idx="6">
                  <c:v>Flourescent Lamps</c:v>
                </c:pt>
                <c:pt idx="7">
                  <c:v>Food Waste</c:v>
                </c:pt>
                <c:pt idx="8">
                  <c:v>Glass Containers</c:v>
                </c:pt>
                <c:pt idx="9">
                  <c:v>Gypsum Wallboard</c:v>
                </c:pt>
                <c:pt idx="10">
                  <c:v>HHW</c:v>
                </c:pt>
                <c:pt idx="11">
                  <c:v>Lead Acid Batteries</c:v>
                </c:pt>
                <c:pt idx="12">
                  <c:v>Mixed Batteries</c:v>
                </c:pt>
                <c:pt idx="13">
                  <c:v>Paint</c:v>
                </c:pt>
                <c:pt idx="14">
                  <c:v>Paper Fiber</c:v>
                </c:pt>
                <c:pt idx="15">
                  <c:v>Plastic Film</c:v>
                </c:pt>
                <c:pt idx="16">
                  <c:v>Plastic Other</c:v>
                </c:pt>
                <c:pt idx="17">
                  <c:v>Rigid Plastic Cont.</c:v>
                </c:pt>
                <c:pt idx="18">
                  <c:v>Roofing/Asphalt</c:v>
                </c:pt>
                <c:pt idx="19">
                  <c:v>Scrap metal</c:v>
                </c:pt>
                <c:pt idx="20">
                  <c:v>Solvents</c:v>
                </c:pt>
                <c:pt idx="21">
                  <c:v>Textiles</c:v>
                </c:pt>
                <c:pt idx="22">
                  <c:v>Tinned Cans</c:v>
                </c:pt>
                <c:pt idx="23">
                  <c:v>Tires</c:v>
                </c:pt>
                <c:pt idx="24">
                  <c:v>Used Motor Oil</c:v>
                </c:pt>
                <c:pt idx="25">
                  <c:v>Wood Waste</c:v>
                </c:pt>
                <c:pt idx="26">
                  <c:v>Yard Debris</c:v>
                </c:pt>
              </c:strCache>
            </c:strRef>
          </c:cat>
          <c:val>
            <c:numRef>
              <c:f>'Material Recovery'!$K$4:$K$30</c:f>
              <c:numCache>
                <c:formatCode>_(* #,##0_);_(* \(#,##0\);_(* "-"??_);_(@_)</c:formatCode>
                <c:ptCount val="27"/>
                <c:pt idx="0">
                  <c:v>627</c:v>
                </c:pt>
                <c:pt idx="1">
                  <c:v>503</c:v>
                </c:pt>
                <c:pt idx="2">
                  <c:v>152</c:v>
                </c:pt>
                <c:pt idx="3">
                  <c:v>13337</c:v>
                </c:pt>
                <c:pt idx="4">
                  <c:v>3</c:v>
                </c:pt>
                <c:pt idx="5">
                  <c:v>1064</c:v>
                </c:pt>
                <c:pt idx="6">
                  <c:v>3</c:v>
                </c:pt>
                <c:pt idx="7">
                  <c:v>819</c:v>
                </c:pt>
                <c:pt idx="8">
                  <c:v>6681</c:v>
                </c:pt>
                <c:pt idx="9">
                  <c:v>1</c:v>
                </c:pt>
                <c:pt idx="10">
                  <c:v>264</c:v>
                </c:pt>
                <c:pt idx="11">
                  <c:v>1087</c:v>
                </c:pt>
                <c:pt idx="12">
                  <c:v>1</c:v>
                </c:pt>
                <c:pt idx="13">
                  <c:v>180</c:v>
                </c:pt>
                <c:pt idx="14">
                  <c:v>9380</c:v>
                </c:pt>
                <c:pt idx="15">
                  <c:v>231</c:v>
                </c:pt>
                <c:pt idx="16">
                  <c:v>172</c:v>
                </c:pt>
                <c:pt idx="17">
                  <c:v>1040</c:v>
                </c:pt>
                <c:pt idx="18">
                  <c:v>2</c:v>
                </c:pt>
                <c:pt idx="19">
                  <c:v>7722</c:v>
                </c:pt>
                <c:pt idx="20">
                  <c:v>2</c:v>
                </c:pt>
                <c:pt idx="21">
                  <c:v>0</c:v>
                </c:pt>
                <c:pt idx="22">
                  <c:v>327</c:v>
                </c:pt>
                <c:pt idx="23">
                  <c:v>633</c:v>
                </c:pt>
                <c:pt idx="24">
                  <c:v>2484</c:v>
                </c:pt>
                <c:pt idx="25">
                  <c:v>6221</c:v>
                </c:pt>
                <c:pt idx="26">
                  <c:v>26823</c:v>
                </c:pt>
              </c:numCache>
            </c:numRef>
          </c:val>
          <c:extLst>
            <c:ext xmlns:c16="http://schemas.microsoft.com/office/drawing/2014/chart" uri="{C3380CC4-5D6E-409C-BE32-E72D297353CC}">
              <c16:uniqueId val="{00000002-5CCB-4B5E-A63D-3C57EAAC75E2}"/>
            </c:ext>
          </c:extLst>
        </c:ser>
        <c:dLbls>
          <c:showLegendKey val="0"/>
          <c:showVal val="0"/>
          <c:showCatName val="0"/>
          <c:showSerName val="0"/>
          <c:showPercent val="0"/>
          <c:showBubbleSize val="0"/>
        </c:dLbls>
        <c:gapWidth val="219"/>
        <c:overlap val="-27"/>
        <c:axId val="671610584"/>
        <c:axId val="671615832"/>
      </c:barChart>
      <c:catAx>
        <c:axId val="6716105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Recovered Material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615832"/>
        <c:crosses val="autoZero"/>
        <c:auto val="1"/>
        <c:lblAlgn val="ctr"/>
        <c:lblOffset val="100"/>
        <c:noMultiLvlLbl val="0"/>
      </c:catAx>
      <c:valAx>
        <c:axId val="671615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Amoun</a:t>
                </a:r>
                <a:r>
                  <a:rPr lang="en-US" baseline="0" dirty="0"/>
                  <a:t>t Recovered (tons)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610584"/>
        <c:crosses val="autoZero"/>
        <c:crossBetween val="between"/>
        <c:majorUnit val="2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0.687</cdr:x>
      <cdr:y>0.36088</cdr:y>
    </cdr:from>
    <cdr:to>
      <cdr:x>0.7755</cdr:x>
      <cdr:y>0.52881</cdr:y>
    </cdr:to>
    <cdr:sp macro="" textlink="">
      <cdr:nvSpPr>
        <cdr:cNvPr id="9" name="Oval 8">
          <a:extLst xmlns:a="http://schemas.openxmlformats.org/drawingml/2006/main">
            <a:ext uri="{FF2B5EF4-FFF2-40B4-BE49-F238E27FC236}">
              <a16:creationId xmlns:a16="http://schemas.microsoft.com/office/drawing/2014/main" id="{4711E2A0-C6A8-4FD0-9713-B79E8A83BFF7}"/>
            </a:ext>
          </a:extLst>
        </cdr:cNvPr>
        <cdr:cNvSpPr/>
      </cdr:nvSpPr>
      <cdr:spPr>
        <a:xfrm xmlns:a="http://schemas.openxmlformats.org/drawingml/2006/main">
          <a:off x="7803638" y="1684308"/>
          <a:ext cx="1005272" cy="783771"/>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0.9115</cdr:x>
      <cdr:y>0.06024</cdr:y>
    </cdr:from>
    <cdr:to>
      <cdr:x>1</cdr:x>
      <cdr:y>0.28178</cdr:y>
    </cdr:to>
    <cdr:sp macro="" textlink="">
      <cdr:nvSpPr>
        <cdr:cNvPr id="10" name="Oval 9">
          <a:extLst xmlns:a="http://schemas.openxmlformats.org/drawingml/2006/main">
            <a:ext uri="{FF2B5EF4-FFF2-40B4-BE49-F238E27FC236}">
              <a16:creationId xmlns:a16="http://schemas.microsoft.com/office/drawing/2014/main" id="{2D88A62B-36F0-4DF9-9C66-E5C6EA1EF1C4}"/>
            </a:ext>
          </a:extLst>
        </cdr:cNvPr>
        <cdr:cNvSpPr/>
      </cdr:nvSpPr>
      <cdr:spPr>
        <a:xfrm xmlns:a="http://schemas.openxmlformats.org/drawingml/2006/main">
          <a:off x="10353734" y="281156"/>
          <a:ext cx="1005272" cy="1033985"/>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0.29971</cdr:x>
      <cdr:y>0.59253</cdr:y>
    </cdr:from>
    <cdr:to>
      <cdr:x>0.35837</cdr:x>
      <cdr:y>0.69171</cdr:y>
    </cdr:to>
    <cdr:sp macro="" textlink="">
      <cdr:nvSpPr>
        <cdr:cNvPr id="11" name="Oval 10">
          <a:extLst xmlns:a="http://schemas.openxmlformats.org/drawingml/2006/main">
            <a:ext uri="{FF2B5EF4-FFF2-40B4-BE49-F238E27FC236}">
              <a16:creationId xmlns:a16="http://schemas.microsoft.com/office/drawing/2014/main" id="{4066F22C-DC89-446B-8D65-EFD633FC8652}"/>
            </a:ext>
          </a:extLst>
        </cdr:cNvPr>
        <cdr:cNvSpPr/>
      </cdr:nvSpPr>
      <cdr:spPr>
        <a:xfrm xmlns:a="http://schemas.openxmlformats.org/drawingml/2006/main">
          <a:off x="3404400" y="2765477"/>
          <a:ext cx="666300" cy="462908"/>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97942-F219-4F67-8142-188B669CD13B}" type="datetimeFigureOut">
              <a:rPr lang="en-US" smtClean="0"/>
              <a:t>2/27/2018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3554A-A5BF-4E98-A3A7-DD822B61D024}" type="slidenum">
              <a:rPr lang="en-US" smtClean="0"/>
              <a:t>‹#›</a:t>
            </a:fld>
            <a:endParaRPr lang="en-US" dirty="0"/>
          </a:p>
        </p:txBody>
      </p:sp>
    </p:spTree>
    <p:extLst>
      <p:ext uri="{BB962C8B-B14F-4D97-AF65-F5344CB8AC3E}">
        <p14:creationId xmlns:p14="http://schemas.microsoft.com/office/powerpoint/2010/main" val="107321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ethinkwasteprojec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3</a:t>
            </a:fld>
            <a:endParaRPr lang="en-US" dirty="0"/>
          </a:p>
        </p:txBody>
      </p:sp>
    </p:spTree>
    <p:extLst>
      <p:ext uri="{BB962C8B-B14F-4D97-AF65-F5344CB8AC3E}">
        <p14:creationId xmlns:p14="http://schemas.microsoft.com/office/powerpoint/2010/main" val="363905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Left – Right</a:t>
            </a:r>
          </a:p>
          <a:p>
            <a:pPr marL="171450" indent="-171450">
              <a:buFont typeface="Arial" panose="020B0604020202020204" pitchFamily="34" charset="0"/>
              <a:buChar char="•"/>
            </a:pPr>
            <a:r>
              <a:rPr lang="en-US" dirty="0"/>
              <a:t>HHW brochure distributed by Deschutes County Dept. Solid Waste</a:t>
            </a:r>
          </a:p>
          <a:p>
            <a:pPr marL="171450" indent="-171450">
              <a:buFont typeface="Arial" panose="020B0604020202020204" pitchFamily="34" charset="0"/>
              <a:buChar char="•"/>
            </a:pPr>
            <a:r>
              <a:rPr lang="en-US" dirty="0"/>
              <a:t>Section from BGR Collection Brochure distributed to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Section from Cascade Disposal distributed to rural customers</a:t>
            </a:r>
          </a:p>
          <a:p>
            <a:pPr marL="171450" indent="-171450">
              <a:buFont typeface="Arial" panose="020B0604020202020204" pitchFamily="34" charset="0"/>
              <a:buChar char="•"/>
            </a:pPr>
            <a:endParaRPr lang="en-US" dirty="0"/>
          </a:p>
          <a:p>
            <a:r>
              <a:rPr lang="en-US" b="1" dirty="0"/>
              <a:t>Contamination notification</a:t>
            </a:r>
          </a:p>
          <a:p>
            <a:pPr marL="171450" lvl="0" indent="-171450">
              <a:buFont typeface="Arial" panose="020B0604020202020204" pitchFamily="34" charset="0"/>
              <a:buChar char="•"/>
            </a:pPr>
            <a:r>
              <a:rPr lang="en-US" dirty="0"/>
              <a:t>Customers are notified of contamination in their pickups </a:t>
            </a:r>
          </a:p>
          <a:p>
            <a:pPr marL="171450" lvl="0" indent="-171450">
              <a:buFont typeface="Arial" panose="020B0604020202020204" pitchFamily="34" charset="0"/>
              <a:buChar char="•"/>
            </a:pPr>
            <a:r>
              <a:rPr lang="en-US" dirty="0"/>
              <a:t>If unaddressed, customer service representatives from collection companies will call customers to inform them as well</a:t>
            </a:r>
            <a:endParaRPr lang="en-US" b="1"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23</a:t>
            </a:fld>
            <a:endParaRPr lang="en-US" dirty="0"/>
          </a:p>
        </p:txBody>
      </p:sp>
    </p:spTree>
    <p:extLst>
      <p:ext uri="{BB962C8B-B14F-4D97-AF65-F5344CB8AC3E}">
        <p14:creationId xmlns:p14="http://schemas.microsoft.com/office/powerpoint/2010/main" val="398598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 to R: rethinkwaste project homepage; Rethink Waste Brochure for Repair Café; Logos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Environmental Center is a grassroots environmental sustainability organization focused on Central Oregon, and has taken the lead in promoting educational programs and technical support to schools in Deschutes County. Together with the County’s Department of Solid Waste and local waste and recycling service providers, The Environmental Center launched the “Rethink Waste Project” in 2011. This was initially circulated as a print guide to offer Deschutes residents information about the needs and ways they could more sustainably handle their waste. A corresponding website </a:t>
            </a:r>
            <a:r>
              <a:rPr lang="en-US" sz="1200" u="sng" kern="1200" dirty="0">
                <a:solidFill>
                  <a:schemeClr val="tx1"/>
                </a:solidFill>
                <a:effectLst/>
                <a:latin typeface="+mn-lt"/>
                <a:ea typeface="+mn-ea"/>
                <a:cs typeface="+mn-cs"/>
                <a:hlinkClick r:id="rId3"/>
              </a:rPr>
              <a:t>www.rethinkwasteproject.org</a:t>
            </a:r>
            <a:r>
              <a:rPr lang="en-US" sz="1200" kern="1200" dirty="0">
                <a:solidFill>
                  <a:schemeClr val="tx1"/>
                </a:solidFill>
                <a:effectLst/>
                <a:latin typeface="+mn-lt"/>
                <a:ea typeface="+mn-ea"/>
                <a:cs typeface="+mn-cs"/>
              </a:rPr>
              <a:t> was assembled as well, and in 2015 the site was updated with the assistance of a local design company to improve marketing efforts.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Earthsmart: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Environmental Center also hosts the “EarthSmart” youth education program, offering information for grades K-12 on waste-related topics. The objective of this program is to educate young students about the environmental implications of their behavior, encouraging them to reduce their footprint whenever possible. In the 2016-17 academic year, The Environmental Center gave 172 presentations in schools and community centers, reaching an audience of 5,029 students. Twenty-one (21) classes and eight (8) schools took part in the EarthSmart program that included six (6) lessons and a field trip to a landfill. More than 450 students toured the Knott Landfill as a result. In addition, funding from this program also enabled a school to have a guest speaker educate students about import and various ways they can reuse plastic bags.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Oregon Green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Oregon Green Schools, a nonprofit organization formed in 1997, is another education-oriented initiative that promotes environmentally sustainable behavior in schools across the state by offering varying degrees of certification. A key component of the Green Schools program is waste reduction and recycling. Schools in Deschutes that want to become a certified Green School can work with The Environmental Center’s educational program to achieve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24</a:t>
            </a:fld>
            <a:endParaRPr lang="en-US" dirty="0"/>
          </a:p>
        </p:txBody>
      </p:sp>
    </p:spTree>
    <p:extLst>
      <p:ext uri="{BB962C8B-B14F-4D97-AF65-F5344CB8AC3E}">
        <p14:creationId xmlns:p14="http://schemas.microsoft.com/office/powerpoint/2010/main" val="823936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3 - 2 illustrates the county’s recovery rate (equal to the per capita recovery rate) from</a:t>
            </a:r>
          </a:p>
          <a:p>
            <a:r>
              <a:rPr lang="en-US" sz="1200" b="0" i="0" u="none" strike="noStrike" kern="1200" baseline="0" dirty="0">
                <a:solidFill>
                  <a:schemeClr val="tx1"/>
                </a:solidFill>
                <a:latin typeface="+mn-lt"/>
                <a:ea typeface="+mn-ea"/>
                <a:cs typeface="+mn-cs"/>
              </a:rPr>
              <a:t>2006 through 2016. It is difficult to ascertain a meaningful relationship between the</a:t>
            </a:r>
          </a:p>
          <a:p>
            <a:r>
              <a:rPr lang="en-US" sz="1200" b="0" i="0" u="none" strike="noStrike" kern="1200" baseline="0" dirty="0">
                <a:solidFill>
                  <a:schemeClr val="tx1"/>
                </a:solidFill>
                <a:latin typeface="+mn-lt"/>
                <a:ea typeface="+mn-ea"/>
                <a:cs typeface="+mn-cs"/>
              </a:rPr>
              <a:t>generation and recovery rate, but notable is that in 2006 when the county’s generation</a:t>
            </a:r>
          </a:p>
          <a:p>
            <a:r>
              <a:rPr lang="en-US" sz="1200" b="0" i="0" u="none" strike="noStrike" kern="1200" baseline="0" dirty="0">
                <a:solidFill>
                  <a:schemeClr val="tx1"/>
                </a:solidFill>
                <a:latin typeface="+mn-lt"/>
                <a:ea typeface="+mn-ea"/>
                <a:cs typeface="+mn-cs"/>
              </a:rPr>
              <a:t>peaked, it was also paired with the lowest rate of recovery rate (27%). During this time the</a:t>
            </a:r>
          </a:p>
          <a:p>
            <a:r>
              <a:rPr lang="en-US" sz="1200" b="0" i="0" u="none" strike="noStrike" kern="1200" baseline="0" dirty="0">
                <a:solidFill>
                  <a:schemeClr val="tx1"/>
                </a:solidFill>
                <a:latin typeface="+mn-lt"/>
                <a:ea typeface="+mn-ea"/>
                <a:cs typeface="+mn-cs"/>
              </a:rPr>
              <a:t>county’s recovery rate in relative terms peaked at 39% in 2011 and 2012; however, 2015</a:t>
            </a:r>
          </a:p>
          <a:p>
            <a:r>
              <a:rPr lang="en-US" sz="1200" b="0" i="0" u="none" strike="noStrike" kern="1200" baseline="0" dirty="0">
                <a:solidFill>
                  <a:schemeClr val="tx1"/>
                </a:solidFill>
                <a:latin typeface="+mn-lt"/>
                <a:ea typeface="+mn-ea"/>
                <a:cs typeface="+mn-cs"/>
              </a:rPr>
              <a:t>saw the greatest amount of recovery in absolute terms with 975 pounds per capita being</a:t>
            </a:r>
          </a:p>
          <a:p>
            <a:r>
              <a:rPr lang="en-US" sz="1200" b="0" i="0" u="none" strike="noStrike" kern="1200" baseline="0" dirty="0">
                <a:solidFill>
                  <a:schemeClr val="tx1"/>
                </a:solidFill>
                <a:latin typeface="+mn-lt"/>
                <a:ea typeface="+mn-ea"/>
                <a:cs typeface="+mn-cs"/>
              </a:rPr>
              <a:t>recovered versus 914 pounds per capital being recovered in 2011</a:t>
            </a:r>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25</a:t>
            </a:fld>
            <a:endParaRPr lang="en-US" dirty="0"/>
          </a:p>
        </p:txBody>
      </p:sp>
    </p:spTree>
    <p:extLst>
      <p:ext uri="{BB962C8B-B14F-4D97-AF65-F5344CB8AC3E}">
        <p14:creationId xmlns:p14="http://schemas.microsoft.com/office/powerpoint/2010/main" val="827071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Table 3-1 and Figure 3-4 it appears that, with a few exceptions, the general recovery rate of materials overall has remained consistent between 2014 and 2016. Noteworthy increases are observed in the amount of organic waste recovered as yard waste (32%), wood waste (61%), and food waste (27%) recovery shares grew overall. The increasing prevalence of wood waste may be attributable to more construction and development in Deschutes. Additionally, the recovery of household hazardous waste displayed remarkable growth from 155 tons in 2014 to 264 tons in 2016, an increase of 70%. In contrast, the recovery rate of corrugated cardboard declined 10% during this time, which is worth further study considering the rapid growth of this material in the waste stream with the advent of online shopping. Similarly concerning is a seemingly anomalous reduction in the recovery of scrap metal, down 41% from 2014 levels. Further research is necessary to analyze trends in these data.</a:t>
            </a:r>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26</a:t>
            </a:fld>
            <a:endParaRPr lang="en-US" dirty="0"/>
          </a:p>
        </p:txBody>
      </p:sp>
    </p:spTree>
    <p:extLst>
      <p:ext uri="{BB962C8B-B14F-4D97-AF65-F5344CB8AC3E}">
        <p14:creationId xmlns:p14="http://schemas.microsoft.com/office/powerpoint/2010/main" val="421458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28</a:t>
            </a:fld>
            <a:endParaRPr lang="en-US" dirty="0"/>
          </a:p>
        </p:txBody>
      </p:sp>
    </p:spTree>
    <p:extLst>
      <p:ext uri="{BB962C8B-B14F-4D97-AF65-F5344CB8AC3E}">
        <p14:creationId xmlns:p14="http://schemas.microsoft.com/office/powerpoint/2010/main" val="3712016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29</a:t>
            </a:fld>
            <a:endParaRPr lang="en-US" dirty="0"/>
          </a:p>
        </p:txBody>
      </p:sp>
    </p:spTree>
    <p:extLst>
      <p:ext uri="{BB962C8B-B14F-4D97-AF65-F5344CB8AC3E}">
        <p14:creationId xmlns:p14="http://schemas.microsoft.com/office/powerpoint/2010/main" val="3636213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Spolier Alert – An application that allows food producers, wholesale and retail distributors to manage unsold inventory to enhance food recovery and waste diversion efforts, and enables real-time food donations and discounted sales.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GoMkt – An web-based platform that helps food retailers reduce food waste and increase recovery efforts by posting unsold inventory to users and food banks at heavily discounted prices.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Karma – A similar Swedish app that recently expanded to London</a:t>
            </a:r>
          </a:p>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30</a:t>
            </a:fld>
            <a:endParaRPr lang="en-US" dirty="0"/>
          </a:p>
        </p:txBody>
      </p:sp>
    </p:spTree>
    <p:extLst>
      <p:ext uri="{BB962C8B-B14F-4D97-AF65-F5344CB8AC3E}">
        <p14:creationId xmlns:p14="http://schemas.microsoft.com/office/powerpoint/2010/main" val="652539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appears that more 30% of the waste disposed at Knott Landfill is generated from C&amp;D activities.  Developing alternatives for recovering more materials and locating a separate disposal site for inerts could increase the site life of the Knott Landfill if implemented in the near future. It may also provide long term benefits to the system by avoiding the transportation to a disposal site located further from where C&amp;D is generated.  </a:t>
            </a:r>
            <a:r>
              <a:rPr lang="en-US"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Element L </a:t>
            </a:r>
            <a:r>
              <a:rPr lang="en-US" sz="1200" b="1" kern="1200" dirty="0">
                <a:solidFill>
                  <a:schemeClr val="tx1"/>
                </a:solidFill>
                <a:effectLst/>
                <a:latin typeface="+mn-lt"/>
                <a:ea typeface="+mn-ea"/>
                <a:cs typeface="+mn-cs"/>
                <a:sym typeface="Wingdings" panose="05000000000000000000" pitchFamily="2" charset="2"/>
              </a:rPr>
              <a:t> Requires source separation of C&amp;D debris OR it has to be brought to a MRF for processing.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sym typeface="Wingdings" panose="05000000000000000000" pitchFamily="2" charset="2"/>
              </a:rPr>
              <a:t>Lobby that it be a pre-requisite for construction permits that contractors either commit to source separation or have identified a facility that can process C&amp;D material.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31</a:t>
            </a:fld>
            <a:endParaRPr lang="en-US" dirty="0"/>
          </a:p>
        </p:txBody>
      </p:sp>
    </p:spTree>
    <p:extLst>
      <p:ext uri="{BB962C8B-B14F-4D97-AF65-F5344CB8AC3E}">
        <p14:creationId xmlns:p14="http://schemas.microsoft.com/office/powerpoint/2010/main" val="388076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Empire Village Townhomes</a:t>
            </a:r>
          </a:p>
          <a:p>
            <a:r>
              <a:rPr lang="en-US" sz="1200" b="1" kern="1200" dirty="0">
                <a:solidFill>
                  <a:schemeClr val="tx1"/>
                </a:solidFill>
                <a:effectLst/>
                <a:latin typeface="+mn-lt"/>
                <a:ea typeface="+mn-ea"/>
                <a:cs typeface="+mn-cs"/>
              </a:rPr>
              <a:t>888-879-7015</a:t>
            </a:r>
          </a:p>
          <a:p>
            <a:r>
              <a:rPr lang="en-US" sz="1200" b="1" kern="1200" dirty="0">
                <a:solidFill>
                  <a:schemeClr val="tx1"/>
                </a:solidFill>
                <a:effectLst/>
                <a:latin typeface="+mn-lt"/>
                <a:ea typeface="+mn-ea"/>
                <a:cs typeface="+mn-cs"/>
              </a:rPr>
              <a:t>20814 Sierra Dr., Bend, OR 97701</a:t>
            </a:r>
          </a:p>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32</a:t>
            </a:fld>
            <a:endParaRPr lang="en-US" dirty="0"/>
          </a:p>
        </p:txBody>
      </p:sp>
    </p:spTree>
    <p:extLst>
      <p:ext uri="{BB962C8B-B14F-4D97-AF65-F5344CB8AC3E}">
        <p14:creationId xmlns:p14="http://schemas.microsoft.com/office/powerpoint/2010/main" val="82665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33</a:t>
            </a:fld>
            <a:endParaRPr lang="en-US" dirty="0"/>
          </a:p>
        </p:txBody>
      </p:sp>
    </p:spTree>
    <p:extLst>
      <p:ext uri="{BB962C8B-B14F-4D97-AF65-F5344CB8AC3E}">
        <p14:creationId xmlns:p14="http://schemas.microsoft.com/office/powerpoint/2010/main" val="376819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7</a:t>
            </a:fld>
            <a:endParaRPr lang="en-US" dirty="0"/>
          </a:p>
        </p:txBody>
      </p:sp>
    </p:spTree>
    <p:extLst>
      <p:ext uri="{BB962C8B-B14F-4D97-AF65-F5344CB8AC3E}">
        <p14:creationId xmlns:p14="http://schemas.microsoft.com/office/powerpoint/2010/main" val="1522664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34</a:t>
            </a:fld>
            <a:endParaRPr lang="en-US" dirty="0"/>
          </a:p>
        </p:txBody>
      </p:sp>
    </p:spTree>
    <p:extLst>
      <p:ext uri="{BB962C8B-B14F-4D97-AF65-F5344CB8AC3E}">
        <p14:creationId xmlns:p14="http://schemas.microsoft.com/office/powerpoint/2010/main" val="2630380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35</a:t>
            </a:fld>
            <a:endParaRPr lang="en-US" dirty="0"/>
          </a:p>
        </p:txBody>
      </p:sp>
    </p:spTree>
    <p:extLst>
      <p:ext uri="{BB962C8B-B14F-4D97-AF65-F5344CB8AC3E}">
        <p14:creationId xmlns:p14="http://schemas.microsoft.com/office/powerpoint/2010/main" val="318605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limited remaining capacity at Knott Landfill, right now is the time to reduce waste generation, and increase diversion</a:t>
            </a:r>
          </a:p>
        </p:txBody>
      </p:sp>
      <p:sp>
        <p:nvSpPr>
          <p:cNvPr id="4" name="Slide Number Placeholder 3"/>
          <p:cNvSpPr>
            <a:spLocks noGrp="1"/>
          </p:cNvSpPr>
          <p:nvPr>
            <p:ph type="sldNum" sz="quarter" idx="10"/>
          </p:nvPr>
        </p:nvSpPr>
        <p:spPr/>
        <p:txBody>
          <a:bodyPr/>
          <a:lstStyle/>
          <a:p>
            <a:fld id="{9A43554A-A5BF-4E98-A3A7-DD822B61D024}" type="slidenum">
              <a:rPr lang="en-US" smtClean="0"/>
              <a:t>14</a:t>
            </a:fld>
            <a:endParaRPr lang="en-US" dirty="0"/>
          </a:p>
        </p:txBody>
      </p:sp>
    </p:spTree>
    <p:extLst>
      <p:ext uri="{BB962C8B-B14F-4D97-AF65-F5344CB8AC3E}">
        <p14:creationId xmlns:p14="http://schemas.microsoft.com/office/powerpoint/2010/main" val="382507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combine Background and Key Issues slides</a:t>
            </a:r>
          </a:p>
        </p:txBody>
      </p:sp>
      <p:sp>
        <p:nvSpPr>
          <p:cNvPr id="4" name="Slide Number Placeholder 3"/>
          <p:cNvSpPr>
            <a:spLocks noGrp="1"/>
          </p:cNvSpPr>
          <p:nvPr>
            <p:ph type="sldNum" sz="quarter" idx="10"/>
          </p:nvPr>
        </p:nvSpPr>
        <p:spPr/>
        <p:txBody>
          <a:bodyPr/>
          <a:lstStyle/>
          <a:p>
            <a:fld id="{9A43554A-A5BF-4E98-A3A7-DD822B61D024}" type="slidenum">
              <a:rPr lang="en-US" smtClean="0"/>
              <a:t>16</a:t>
            </a:fld>
            <a:endParaRPr lang="en-US" dirty="0"/>
          </a:p>
        </p:txBody>
      </p:sp>
    </p:spTree>
    <p:extLst>
      <p:ext uri="{BB962C8B-B14F-4D97-AF65-F5344CB8AC3E}">
        <p14:creationId xmlns:p14="http://schemas.microsoft.com/office/powerpoint/2010/main" val="424525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rial" panose="020B0604020202020204" pitchFamily="34" charset="0"/>
                <a:cs typeface="Arial" panose="020B0604020202020204" pitchFamily="34" charset="0"/>
              </a:rPr>
              <a:t>Other relevant regulatory statutes as covered in previous presentation:</a:t>
            </a:r>
          </a:p>
          <a:p>
            <a:r>
              <a:rPr lang="en-US" sz="1200" b="1" dirty="0">
                <a:latin typeface="Arial" panose="020B0604020202020204" pitchFamily="34" charset="0"/>
                <a:cs typeface="Arial" panose="020B0604020202020204" pitchFamily="34" charset="0"/>
              </a:rPr>
              <a:t>ORS 459 – Cities and Counties have similar requirements to ensure basic services for collection. Recycling and disposal services are provided to all residences and businesses</a:t>
            </a:r>
          </a:p>
          <a:p>
            <a:pPr marL="342900" indent="-342900">
              <a:lnSpc>
                <a:spcPct val="150000"/>
              </a:lnSpc>
              <a:buFont typeface="+mj-lt"/>
              <a:buAutoNum type="arabicParenR"/>
            </a:pPr>
            <a:r>
              <a:rPr lang="en-US" sz="2000" dirty="0">
                <a:latin typeface="Arial" panose="020B0604020202020204" pitchFamily="34" charset="0"/>
                <a:cs typeface="Arial" panose="020B0604020202020204" pitchFamily="34" charset="0"/>
              </a:rPr>
              <a:t>State supports local government coordination (ORS 459.065)</a:t>
            </a:r>
          </a:p>
          <a:p>
            <a:pPr marL="800100" lvl="1"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Prepare SWMP’s</a:t>
            </a:r>
          </a:p>
          <a:p>
            <a:pPr marL="800100" lvl="1"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Joint Implementation of facilities </a:t>
            </a:r>
          </a:p>
          <a:p>
            <a:pPr marL="342900" indent="-342900">
              <a:lnSpc>
                <a:spcPct val="150000"/>
              </a:lnSpc>
              <a:buFont typeface="+mj-lt"/>
              <a:buAutoNum type="arabicParenR"/>
            </a:pPr>
            <a:r>
              <a:rPr lang="en-US" sz="2000" dirty="0">
                <a:latin typeface="Arial" panose="020B0604020202020204" pitchFamily="34" charset="0"/>
                <a:cs typeface="Arial" panose="020B0604020202020204" pitchFamily="34" charset="0"/>
              </a:rPr>
              <a:t>Related to new landfill (ORS 459.017)</a:t>
            </a:r>
          </a:p>
          <a:p>
            <a:pPr marL="800100" lvl="1"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 local government prepares SWMP that identifies need for a landfill</a:t>
            </a:r>
          </a:p>
          <a:p>
            <a:pPr marL="800100" lvl="1"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State will work local government to site permit and implement a new landfill disposal site.  </a:t>
            </a:r>
          </a:p>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17</a:t>
            </a:fld>
            <a:endParaRPr lang="en-US" dirty="0"/>
          </a:p>
        </p:txBody>
      </p:sp>
    </p:spTree>
    <p:extLst>
      <p:ext uri="{BB962C8B-B14F-4D97-AF65-F5344CB8AC3E}">
        <p14:creationId xmlns:p14="http://schemas.microsoft.com/office/powerpoint/2010/main" val="77612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rial" panose="020B0604020202020204" pitchFamily="34" charset="0"/>
                <a:cs typeface="Arial" panose="020B0604020202020204" pitchFamily="34" charset="0"/>
              </a:rPr>
              <a:t>ORS 459 – Cities and Counties have similar requirements to ensure basic services for collection. Recycling and disposal services are provided to all residences and businesses</a:t>
            </a:r>
          </a:p>
          <a:p>
            <a:endParaRPr lang="en-US" sz="12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dirty="0"/>
              <a:t>‘Population greater than 10,000… located more than 150 miles from Portland’</a:t>
            </a:r>
          </a:p>
          <a:p>
            <a:pPr marL="171450" lvl="0" indent="-171450">
              <a:buFont typeface="Arial" panose="020B0604020202020204" pitchFamily="34" charset="0"/>
              <a:buChar char="•"/>
            </a:pPr>
            <a:r>
              <a:rPr lang="en-US" b="1" dirty="0"/>
              <a:t>Deschutes is regulated to implement Elements A-C and any additional Element, or at least five Elements</a:t>
            </a:r>
          </a:p>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18</a:t>
            </a:fld>
            <a:endParaRPr lang="en-US" dirty="0"/>
          </a:p>
        </p:txBody>
      </p:sp>
    </p:spTree>
    <p:extLst>
      <p:ext uri="{BB962C8B-B14F-4D97-AF65-F5344CB8AC3E}">
        <p14:creationId xmlns:p14="http://schemas.microsoft.com/office/powerpoint/2010/main" val="332742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review of Deschutes County’s programs suggests that the County is compliant with the direction of ORS459A.007. In fact, the County satisfies several elements beyond what they are required. Some of the program elements that the County does not satisfy at the moment, which are intended to increase wasteshed recovery rates are further evaluated later in this chapter. Nonetheless, in keeping with the objectives of 459A.007, the County, cities and franchised haulers have implemented several waste reduction initiatives described below. </a:t>
            </a:r>
          </a:p>
          <a:p>
            <a:pPr marL="171450" lvl="0" indent="-171450">
              <a:buFont typeface="Arial" panose="020B0604020202020204" pitchFamily="34" charset="0"/>
              <a:buChar char="•"/>
            </a:pPr>
            <a:endParaRPr lang="en-US" b="1" dirty="0"/>
          </a:p>
          <a:p>
            <a:endParaRPr 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19</a:t>
            </a:fld>
            <a:endParaRPr lang="en-US" dirty="0"/>
          </a:p>
        </p:txBody>
      </p:sp>
    </p:spTree>
    <p:extLst>
      <p:ext uri="{BB962C8B-B14F-4D97-AF65-F5344CB8AC3E}">
        <p14:creationId xmlns:p14="http://schemas.microsoft.com/office/powerpoint/2010/main" val="92766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Enlisting the residents, commercial businesses and institutions in waste recovery efforts is key to program participation and success.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Providing businesses and citizens with the information necessary to appreciate and properly use the recycling services available to them is critical.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Through partnerships with local environmental groups, citizen volunteers, schools, and companies involved in solid waste management, the County has developed a solid waste education outreach, promotion, and advertising program for recycling, composting and other waste reduction and reuse efforts</a:t>
            </a:r>
          </a:p>
          <a:p>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21</a:t>
            </a:fld>
            <a:endParaRPr lang="en-US" dirty="0"/>
          </a:p>
        </p:txBody>
      </p:sp>
    </p:spTree>
    <p:extLst>
      <p:ext uri="{BB962C8B-B14F-4D97-AF65-F5344CB8AC3E}">
        <p14:creationId xmlns:p14="http://schemas.microsoft.com/office/powerpoint/2010/main" val="54466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 </a:t>
            </a:r>
          </a:p>
          <a:p>
            <a:pPr marL="171450" indent="-171450">
              <a:buFont typeface="Arial" panose="020B0604020202020204" pitchFamily="34" charset="0"/>
              <a:buChar char="•"/>
            </a:pPr>
            <a:r>
              <a:rPr lang="en-US" dirty="0"/>
              <a:t>HHW brochure distributed by Deschutes County Dept. Solid Waste</a:t>
            </a:r>
          </a:p>
          <a:p>
            <a:pPr marL="171450" indent="-171450">
              <a:buFont typeface="Arial" panose="020B0604020202020204" pitchFamily="34" charset="0"/>
              <a:buChar char="•"/>
            </a:pPr>
            <a:r>
              <a:rPr lang="en-US" dirty="0"/>
              <a:t>Section from BGR Collection Brochure distributed to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Section from Cascade Disposal distributed to rural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Deschutes County Dept Solid Waste, “Secure Your Load” Brochure</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Department of Solid Waste’s Recycling brochure specifies the materials collected, facility hours and collection schedules, how to prepare recyclables for collection so as to reduce contamination, and why source-separating materials is necessary. The brochure explains which recyclable materials can be commingled and that they are free to recycle. Other recyclable materials that can be collected for free but must be separated from commingled materials include auto batteries, corrugated cardboard, electronics, glass, and household hazardous waste (HHW).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is also information about non-recyclable materials, such as polystyrene. The brochure encourages residents and businesses to avoid buying these non-recyclable materials, as well as provides keen insights into re-using consumable goods. Distinct information about each material, respective fees and at which facility they are accepted is also organized in the brochure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Each collection company in Deschutes County also offers promotional materials and programming to keep their customers aware of scheduling, how to prepare recyclables for collection, and to encourage participation</a:t>
            </a:r>
            <a:endParaRPr lang="en-US" dirty="0"/>
          </a:p>
        </p:txBody>
      </p:sp>
      <p:sp>
        <p:nvSpPr>
          <p:cNvPr id="4" name="Slide Number Placeholder 3"/>
          <p:cNvSpPr>
            <a:spLocks noGrp="1"/>
          </p:cNvSpPr>
          <p:nvPr>
            <p:ph type="sldNum" sz="quarter" idx="10"/>
          </p:nvPr>
        </p:nvSpPr>
        <p:spPr/>
        <p:txBody>
          <a:bodyPr/>
          <a:lstStyle/>
          <a:p>
            <a:fld id="{9A43554A-A5BF-4E98-A3A7-DD822B61D024}" type="slidenum">
              <a:rPr lang="en-US" smtClean="0"/>
              <a:t>22</a:t>
            </a:fld>
            <a:endParaRPr lang="en-US" dirty="0"/>
          </a:p>
        </p:txBody>
      </p:sp>
    </p:spTree>
    <p:extLst>
      <p:ext uri="{BB962C8B-B14F-4D97-AF65-F5344CB8AC3E}">
        <p14:creationId xmlns:p14="http://schemas.microsoft.com/office/powerpoint/2010/main" val="354727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3F8F-B335-47D8-9E2E-D849074FB1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35606-0630-425A-A3FB-586A2A086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30112B-464D-475E-ABE1-BE8B11B328F7}"/>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5" name="Footer Placeholder 4">
            <a:extLst>
              <a:ext uri="{FF2B5EF4-FFF2-40B4-BE49-F238E27FC236}">
                <a16:creationId xmlns:a16="http://schemas.microsoft.com/office/drawing/2014/main" id="{7A65AA30-5F9F-4D83-B78F-C08F337418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4ACC4C-B444-481E-B8F5-5DC1B076D9BD}"/>
              </a:ext>
            </a:extLst>
          </p:cNvPr>
          <p:cNvSpPr>
            <a:spLocks noGrp="1"/>
          </p:cNvSpPr>
          <p:nvPr>
            <p:ph type="sldNum" sz="quarter" idx="12"/>
          </p:nvPr>
        </p:nvSpPr>
        <p:spPr/>
        <p:txBody>
          <a:bodyPr/>
          <a:lstStyle/>
          <a:p>
            <a:fld id="{11E47853-784B-42CD-B27D-048B49B09E67}" type="slidenum">
              <a:rPr lang="en-US" smtClean="0"/>
              <a:t>‹#›</a:t>
            </a:fld>
            <a:endParaRPr lang="en-US" dirty="0"/>
          </a:p>
        </p:txBody>
      </p:sp>
    </p:spTree>
    <p:extLst>
      <p:ext uri="{BB962C8B-B14F-4D97-AF65-F5344CB8AC3E}">
        <p14:creationId xmlns:p14="http://schemas.microsoft.com/office/powerpoint/2010/main" val="207208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9D40-4970-4657-846E-E616429E8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4F988D-AC70-40B7-B037-591D7389A1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FE1F8-267D-49D9-BEF3-61950F1DD3B3}"/>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5" name="Footer Placeholder 4">
            <a:extLst>
              <a:ext uri="{FF2B5EF4-FFF2-40B4-BE49-F238E27FC236}">
                <a16:creationId xmlns:a16="http://schemas.microsoft.com/office/drawing/2014/main" id="{F4C19685-3C85-4396-ACC5-49C59D3787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7EE420-B9C9-49BC-A2D7-38874C72ACC6}"/>
              </a:ext>
            </a:extLst>
          </p:cNvPr>
          <p:cNvSpPr>
            <a:spLocks noGrp="1"/>
          </p:cNvSpPr>
          <p:nvPr>
            <p:ph type="sldNum" sz="quarter" idx="12"/>
          </p:nvPr>
        </p:nvSpPr>
        <p:spPr/>
        <p:txBody>
          <a:bodyPr/>
          <a:lstStyle/>
          <a:p>
            <a:fld id="{11E47853-784B-42CD-B27D-048B49B09E67}" type="slidenum">
              <a:rPr lang="en-US" smtClean="0"/>
              <a:t>‹#›</a:t>
            </a:fld>
            <a:endParaRPr lang="en-US" dirty="0"/>
          </a:p>
        </p:txBody>
      </p:sp>
    </p:spTree>
    <p:extLst>
      <p:ext uri="{BB962C8B-B14F-4D97-AF65-F5344CB8AC3E}">
        <p14:creationId xmlns:p14="http://schemas.microsoft.com/office/powerpoint/2010/main" val="226545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13E0EB-65E1-46A3-A7C0-1ED9A5E8FE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B4F480-B7AC-4C7D-98FE-9A633D5297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28E6B-5CE7-404B-9F5F-476155E108BA}"/>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5" name="Footer Placeholder 4">
            <a:extLst>
              <a:ext uri="{FF2B5EF4-FFF2-40B4-BE49-F238E27FC236}">
                <a16:creationId xmlns:a16="http://schemas.microsoft.com/office/drawing/2014/main" id="{A8B1D928-95AE-4C63-A426-B27DF636BB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9A6105-3260-47AB-8046-D5F531DB551A}"/>
              </a:ext>
            </a:extLst>
          </p:cNvPr>
          <p:cNvSpPr>
            <a:spLocks noGrp="1"/>
          </p:cNvSpPr>
          <p:nvPr>
            <p:ph type="sldNum" sz="quarter" idx="12"/>
          </p:nvPr>
        </p:nvSpPr>
        <p:spPr/>
        <p:txBody>
          <a:bodyPr/>
          <a:lstStyle/>
          <a:p>
            <a:fld id="{11E47853-784B-42CD-B27D-048B49B09E67}" type="slidenum">
              <a:rPr lang="en-US" smtClean="0"/>
              <a:t>‹#›</a:t>
            </a:fld>
            <a:endParaRPr lang="en-US" dirty="0"/>
          </a:p>
        </p:txBody>
      </p:sp>
    </p:spTree>
    <p:extLst>
      <p:ext uri="{BB962C8B-B14F-4D97-AF65-F5344CB8AC3E}">
        <p14:creationId xmlns:p14="http://schemas.microsoft.com/office/powerpoint/2010/main" val="136350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4B0FB-18AC-4F24-BC1B-C516B205F547}"/>
              </a:ext>
            </a:extLst>
          </p:cNvPr>
          <p:cNvSpPr>
            <a:spLocks noGrp="1"/>
          </p:cNvSpPr>
          <p:nvPr>
            <p:ph idx="1"/>
          </p:nvPr>
        </p:nvSpPr>
        <p:spPr>
          <a:xfrm>
            <a:off x="1016955" y="1915318"/>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3515B71-3455-4CC8-9694-0E3840D017C4}"/>
              </a:ext>
            </a:extLst>
          </p:cNvPr>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ACB1BFDF-A22F-4A34-9AB0-ACE244E407C4}"/>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5" name="Footer Placeholder 4">
            <a:extLst>
              <a:ext uri="{FF2B5EF4-FFF2-40B4-BE49-F238E27FC236}">
                <a16:creationId xmlns:a16="http://schemas.microsoft.com/office/drawing/2014/main" id="{B2CF81BD-B6E5-42C4-AFEB-D085134B8E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458387-C536-42AE-A52C-F38151F0C3E4}"/>
              </a:ext>
            </a:extLst>
          </p:cNvPr>
          <p:cNvSpPr>
            <a:spLocks noGrp="1"/>
          </p:cNvSpPr>
          <p:nvPr>
            <p:ph type="sldNum" sz="quarter" idx="12"/>
          </p:nvPr>
        </p:nvSpPr>
        <p:spPr/>
        <p:txBody>
          <a:bodyPr/>
          <a:lstStyle/>
          <a:p>
            <a:fld id="{11E47853-784B-42CD-B27D-048B49B09E67}" type="slidenum">
              <a:rPr lang="en-US" smtClean="0"/>
              <a:t>‹#›</a:t>
            </a:fld>
            <a:endParaRPr lang="en-US" dirty="0"/>
          </a:p>
        </p:txBody>
      </p:sp>
      <p:sp>
        <p:nvSpPr>
          <p:cNvPr id="7" name="Flowchart: Delay 6">
            <a:extLst>
              <a:ext uri="{FF2B5EF4-FFF2-40B4-BE49-F238E27FC236}">
                <a16:creationId xmlns:a16="http://schemas.microsoft.com/office/drawing/2014/main" id="{2948FBF1-791E-405A-9B8E-A8BDEF27D49F}"/>
              </a:ext>
            </a:extLst>
          </p:cNvPr>
          <p:cNvSpPr/>
          <p:nvPr userDrawn="1"/>
        </p:nvSpPr>
        <p:spPr>
          <a:xfrm rot="5400000">
            <a:off x="5226302" y="-5222903"/>
            <a:ext cx="1822226" cy="1227483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Image result for deschutes County">
            <a:extLst>
              <a:ext uri="{FF2B5EF4-FFF2-40B4-BE49-F238E27FC236}">
                <a16:creationId xmlns:a16="http://schemas.microsoft.com/office/drawing/2014/main" id="{828714E2-144D-4FE3-8913-1A9499D44B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2839" y="97858"/>
            <a:ext cx="1696961" cy="155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8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8FD5-50FF-4120-B61D-35097608EA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3566B-0F57-44F2-B6BF-8600BD0E37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81DE52-9B3E-4058-8D92-6B5B29F2E2DB}"/>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5" name="Footer Placeholder 4">
            <a:extLst>
              <a:ext uri="{FF2B5EF4-FFF2-40B4-BE49-F238E27FC236}">
                <a16:creationId xmlns:a16="http://schemas.microsoft.com/office/drawing/2014/main" id="{DAB85EF4-3318-4771-8702-98D7C2C2E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4E4CB2-57D1-466E-85B8-7257C7EFF291}"/>
              </a:ext>
            </a:extLst>
          </p:cNvPr>
          <p:cNvSpPr>
            <a:spLocks noGrp="1"/>
          </p:cNvSpPr>
          <p:nvPr>
            <p:ph type="sldNum" sz="quarter" idx="12"/>
          </p:nvPr>
        </p:nvSpPr>
        <p:spPr/>
        <p:txBody>
          <a:bodyPr/>
          <a:lstStyle/>
          <a:p>
            <a:fld id="{11E47853-784B-42CD-B27D-048B49B09E67}" type="slidenum">
              <a:rPr lang="en-US" smtClean="0"/>
              <a:t>‹#›</a:t>
            </a:fld>
            <a:endParaRPr lang="en-US" dirty="0"/>
          </a:p>
        </p:txBody>
      </p:sp>
    </p:spTree>
    <p:extLst>
      <p:ext uri="{BB962C8B-B14F-4D97-AF65-F5344CB8AC3E}">
        <p14:creationId xmlns:p14="http://schemas.microsoft.com/office/powerpoint/2010/main" val="411469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DCF5-BE06-4AD4-9217-0D68A133CF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2CC2C-F7A5-4F8B-9ACB-CD55D4C374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8631D1-7EE8-4C15-80CC-B939ECBEEF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69722D-7F45-4979-898D-D95C0DFE87DD}"/>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6" name="Footer Placeholder 5">
            <a:extLst>
              <a:ext uri="{FF2B5EF4-FFF2-40B4-BE49-F238E27FC236}">
                <a16:creationId xmlns:a16="http://schemas.microsoft.com/office/drawing/2014/main" id="{C304D482-2445-473A-860D-6AA4068E1C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BDD697-C61D-49D4-B625-ABAEE222106B}"/>
              </a:ext>
            </a:extLst>
          </p:cNvPr>
          <p:cNvSpPr>
            <a:spLocks noGrp="1"/>
          </p:cNvSpPr>
          <p:nvPr>
            <p:ph type="sldNum" sz="quarter" idx="12"/>
          </p:nvPr>
        </p:nvSpPr>
        <p:spPr/>
        <p:txBody>
          <a:bodyPr/>
          <a:lstStyle/>
          <a:p>
            <a:fld id="{11E47853-784B-42CD-B27D-048B49B09E67}" type="slidenum">
              <a:rPr lang="en-US" smtClean="0"/>
              <a:t>‹#›</a:t>
            </a:fld>
            <a:endParaRPr lang="en-US" dirty="0"/>
          </a:p>
        </p:txBody>
      </p:sp>
    </p:spTree>
    <p:extLst>
      <p:ext uri="{BB962C8B-B14F-4D97-AF65-F5344CB8AC3E}">
        <p14:creationId xmlns:p14="http://schemas.microsoft.com/office/powerpoint/2010/main" val="259846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8AB90-14D7-40ED-B10F-E084C0CEBB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01B5F4-6741-417F-A63D-3B3302BC0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18B965-D509-4F85-9883-C90618A26C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05FBAF-E5AE-4CD5-987C-0303858D2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5726EA-A807-4057-84A8-8F97FB5FC7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B6E24D-692E-4191-B553-3BACDB130930}"/>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8" name="Footer Placeholder 7">
            <a:extLst>
              <a:ext uri="{FF2B5EF4-FFF2-40B4-BE49-F238E27FC236}">
                <a16:creationId xmlns:a16="http://schemas.microsoft.com/office/drawing/2014/main" id="{2CA36F12-8AED-44F3-AED5-4C8FF2965D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ED9889-805C-4FCC-9298-0B63FB06B1C2}"/>
              </a:ext>
            </a:extLst>
          </p:cNvPr>
          <p:cNvSpPr>
            <a:spLocks noGrp="1"/>
          </p:cNvSpPr>
          <p:nvPr>
            <p:ph type="sldNum" sz="quarter" idx="12"/>
          </p:nvPr>
        </p:nvSpPr>
        <p:spPr/>
        <p:txBody>
          <a:bodyPr/>
          <a:lstStyle/>
          <a:p>
            <a:fld id="{11E47853-784B-42CD-B27D-048B49B09E67}" type="slidenum">
              <a:rPr lang="en-US" smtClean="0"/>
              <a:t>‹#›</a:t>
            </a:fld>
            <a:endParaRPr lang="en-US" dirty="0"/>
          </a:p>
        </p:txBody>
      </p:sp>
    </p:spTree>
    <p:extLst>
      <p:ext uri="{BB962C8B-B14F-4D97-AF65-F5344CB8AC3E}">
        <p14:creationId xmlns:p14="http://schemas.microsoft.com/office/powerpoint/2010/main" val="385458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3F83-F7FF-4865-99AD-D43449D549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9376D0-78DF-4DF0-A8A9-5010D67BFDD8}"/>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4" name="Footer Placeholder 3">
            <a:extLst>
              <a:ext uri="{FF2B5EF4-FFF2-40B4-BE49-F238E27FC236}">
                <a16:creationId xmlns:a16="http://schemas.microsoft.com/office/drawing/2014/main" id="{3DEC4AB2-B811-4FB5-B64A-D98D9379BF2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DF205A-9769-4068-9961-5EA6ADEB22C8}"/>
              </a:ext>
            </a:extLst>
          </p:cNvPr>
          <p:cNvSpPr>
            <a:spLocks noGrp="1"/>
          </p:cNvSpPr>
          <p:nvPr>
            <p:ph type="sldNum" sz="quarter" idx="12"/>
          </p:nvPr>
        </p:nvSpPr>
        <p:spPr/>
        <p:txBody>
          <a:bodyPr/>
          <a:lstStyle/>
          <a:p>
            <a:fld id="{11E47853-784B-42CD-B27D-048B49B09E67}" type="slidenum">
              <a:rPr lang="en-US" smtClean="0"/>
              <a:t>‹#›</a:t>
            </a:fld>
            <a:endParaRPr lang="en-US" dirty="0"/>
          </a:p>
        </p:txBody>
      </p:sp>
    </p:spTree>
    <p:extLst>
      <p:ext uri="{BB962C8B-B14F-4D97-AF65-F5344CB8AC3E}">
        <p14:creationId xmlns:p14="http://schemas.microsoft.com/office/powerpoint/2010/main" val="250519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2A537-DC36-45C8-950E-4695440C5E05}"/>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3" name="Footer Placeholder 2">
            <a:extLst>
              <a:ext uri="{FF2B5EF4-FFF2-40B4-BE49-F238E27FC236}">
                <a16:creationId xmlns:a16="http://schemas.microsoft.com/office/drawing/2014/main" id="{6F136584-D58B-4FBB-B472-8DE57907BA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F6EBB86-D028-4172-909B-E7715FB35566}"/>
              </a:ext>
            </a:extLst>
          </p:cNvPr>
          <p:cNvSpPr>
            <a:spLocks noGrp="1"/>
          </p:cNvSpPr>
          <p:nvPr>
            <p:ph type="sldNum" sz="quarter" idx="12"/>
          </p:nvPr>
        </p:nvSpPr>
        <p:spPr/>
        <p:txBody>
          <a:bodyPr/>
          <a:lstStyle/>
          <a:p>
            <a:fld id="{11E47853-784B-42CD-B27D-048B49B09E67}" type="slidenum">
              <a:rPr lang="en-US" smtClean="0"/>
              <a:t>‹#›</a:t>
            </a:fld>
            <a:endParaRPr lang="en-US" dirty="0"/>
          </a:p>
        </p:txBody>
      </p:sp>
    </p:spTree>
    <p:extLst>
      <p:ext uri="{BB962C8B-B14F-4D97-AF65-F5344CB8AC3E}">
        <p14:creationId xmlns:p14="http://schemas.microsoft.com/office/powerpoint/2010/main" val="40122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4B9F-66DC-4878-B68A-623FEE249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AAEED-BBF4-47AE-8F0D-6BD0ED893D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ABF4C0-320C-49AB-9562-9184FCBB2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23ECB4-F6C8-4898-A6E2-E7E92423C202}"/>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6" name="Footer Placeholder 5">
            <a:extLst>
              <a:ext uri="{FF2B5EF4-FFF2-40B4-BE49-F238E27FC236}">
                <a16:creationId xmlns:a16="http://schemas.microsoft.com/office/drawing/2014/main" id="{4538F871-CEC4-428A-9A5B-7FCE36B51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EBD9CF-AC58-4286-8911-00A15E81D3C5}"/>
              </a:ext>
            </a:extLst>
          </p:cNvPr>
          <p:cNvSpPr>
            <a:spLocks noGrp="1"/>
          </p:cNvSpPr>
          <p:nvPr>
            <p:ph type="sldNum" sz="quarter" idx="12"/>
          </p:nvPr>
        </p:nvSpPr>
        <p:spPr/>
        <p:txBody>
          <a:bodyPr/>
          <a:lstStyle/>
          <a:p>
            <a:fld id="{11E47853-784B-42CD-B27D-048B49B09E67}" type="slidenum">
              <a:rPr lang="en-US" smtClean="0"/>
              <a:t>‹#›</a:t>
            </a:fld>
            <a:endParaRPr lang="en-US" dirty="0"/>
          </a:p>
        </p:txBody>
      </p:sp>
    </p:spTree>
    <p:extLst>
      <p:ext uri="{BB962C8B-B14F-4D97-AF65-F5344CB8AC3E}">
        <p14:creationId xmlns:p14="http://schemas.microsoft.com/office/powerpoint/2010/main" val="171626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8AC-A35B-4A11-BD55-7D6C350FD3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1CCDF0-488B-4209-90FE-F5F01EADB7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5004E7F-EF7C-4B27-8361-25124763F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4F0627-09CC-4990-B95B-46CC5897357D}"/>
              </a:ext>
            </a:extLst>
          </p:cNvPr>
          <p:cNvSpPr>
            <a:spLocks noGrp="1"/>
          </p:cNvSpPr>
          <p:nvPr>
            <p:ph type="dt" sz="half" idx="10"/>
          </p:nvPr>
        </p:nvSpPr>
        <p:spPr/>
        <p:txBody>
          <a:bodyPr/>
          <a:lstStyle/>
          <a:p>
            <a:fld id="{F664027F-E421-437B-A356-296D6B35F651}" type="datetimeFigureOut">
              <a:rPr lang="en-US" smtClean="0"/>
              <a:t>2/27/2018</a:t>
            </a:fld>
            <a:endParaRPr lang="en-US" dirty="0"/>
          </a:p>
        </p:txBody>
      </p:sp>
      <p:sp>
        <p:nvSpPr>
          <p:cNvPr id="6" name="Footer Placeholder 5">
            <a:extLst>
              <a:ext uri="{FF2B5EF4-FFF2-40B4-BE49-F238E27FC236}">
                <a16:creationId xmlns:a16="http://schemas.microsoft.com/office/drawing/2014/main" id="{C56575B0-C180-4D3F-9F34-2BDFED4470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3A8504-4793-4464-9A1F-03F18FC6BF55}"/>
              </a:ext>
            </a:extLst>
          </p:cNvPr>
          <p:cNvSpPr>
            <a:spLocks noGrp="1"/>
          </p:cNvSpPr>
          <p:nvPr>
            <p:ph type="sldNum" sz="quarter" idx="12"/>
          </p:nvPr>
        </p:nvSpPr>
        <p:spPr/>
        <p:txBody>
          <a:bodyPr/>
          <a:lstStyle/>
          <a:p>
            <a:fld id="{11E47853-784B-42CD-B27D-048B49B09E67}" type="slidenum">
              <a:rPr lang="en-US" smtClean="0"/>
              <a:t>‹#›</a:t>
            </a:fld>
            <a:endParaRPr lang="en-US" dirty="0"/>
          </a:p>
        </p:txBody>
      </p:sp>
    </p:spTree>
    <p:extLst>
      <p:ext uri="{BB962C8B-B14F-4D97-AF65-F5344CB8AC3E}">
        <p14:creationId xmlns:p14="http://schemas.microsoft.com/office/powerpoint/2010/main" val="686258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7886C-C9D7-48E6-8C2C-D16179789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90EA87-932E-4BDA-A5E7-1F23210E46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097F0-2118-42FA-BFFC-A77E5A02A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4027F-E421-437B-A356-296D6B35F651}" type="datetimeFigureOut">
              <a:rPr lang="en-US" smtClean="0"/>
              <a:t>2/27/2018</a:t>
            </a:fld>
            <a:endParaRPr lang="en-US" dirty="0"/>
          </a:p>
        </p:txBody>
      </p:sp>
      <p:sp>
        <p:nvSpPr>
          <p:cNvPr id="5" name="Footer Placeholder 4">
            <a:extLst>
              <a:ext uri="{FF2B5EF4-FFF2-40B4-BE49-F238E27FC236}">
                <a16:creationId xmlns:a16="http://schemas.microsoft.com/office/drawing/2014/main" id="{EA065863-7DC1-47D3-94AF-D310CB1A4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7BD932-32B1-4A56-8946-A9065E3C01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47853-784B-42CD-B27D-048B49B09E67}" type="slidenum">
              <a:rPr lang="en-US" smtClean="0"/>
              <a:t>‹#›</a:t>
            </a:fld>
            <a:endParaRPr lang="en-US" dirty="0"/>
          </a:p>
        </p:txBody>
      </p:sp>
    </p:spTree>
    <p:extLst>
      <p:ext uri="{BB962C8B-B14F-4D97-AF65-F5344CB8AC3E}">
        <p14:creationId xmlns:p14="http://schemas.microsoft.com/office/powerpoint/2010/main" val="2509061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tif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pic>
        <p:nvPicPr>
          <p:cNvPr id="14" name="Picture 13" descr="JRMA New Logo.jpg">
            <a:extLst>
              <a:ext uri="{FF2B5EF4-FFF2-40B4-BE49-F238E27FC236}">
                <a16:creationId xmlns:a16="http://schemas.microsoft.com/office/drawing/2014/main" id="{4478653C-0C81-408C-94FE-F4D450A3D2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52600" y="5867400"/>
            <a:ext cx="739952" cy="762000"/>
          </a:xfrm>
          <a:prstGeom prst="rect">
            <a:avLst/>
          </a:prstGeom>
        </p:spPr>
      </p:pic>
      <p:pic>
        <p:nvPicPr>
          <p:cNvPr id="15" name="Picture 14" descr="GBB_logo_client_RGBcolor.jpg">
            <a:extLst>
              <a:ext uri="{FF2B5EF4-FFF2-40B4-BE49-F238E27FC236}">
                <a16:creationId xmlns:a16="http://schemas.microsoft.com/office/drawing/2014/main" id="{0CA3F45D-42B1-40D2-9303-693176A10BA4}"/>
              </a:ext>
            </a:extLst>
          </p:cNvPr>
          <p:cNvPicPr>
            <a:picLocks noChangeAspect="1"/>
          </p:cNvPicPr>
          <p:nvPr/>
        </p:nvPicPr>
        <p:blipFill>
          <a:blip r:embed="rId3" cstate="print"/>
          <a:stretch>
            <a:fillRect/>
          </a:stretch>
        </p:blipFill>
        <p:spPr>
          <a:xfrm>
            <a:off x="838200" y="5715000"/>
            <a:ext cx="794158" cy="1006555"/>
          </a:xfrm>
          <a:prstGeom prst="rect">
            <a:avLst/>
          </a:prstGeom>
        </p:spPr>
      </p:pic>
      <p:pic>
        <p:nvPicPr>
          <p:cNvPr id="16" name="Picture 15">
            <a:extLst>
              <a:ext uri="{FF2B5EF4-FFF2-40B4-BE49-F238E27FC236}">
                <a16:creationId xmlns:a16="http://schemas.microsoft.com/office/drawing/2014/main" id="{A7398351-D229-4EF4-BE7E-27273913D5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01" y="5831099"/>
            <a:ext cx="636351" cy="776688"/>
          </a:xfrm>
          <a:prstGeom prst="rect">
            <a:avLst/>
          </a:prstGeom>
        </p:spPr>
      </p:pic>
      <p:pic>
        <p:nvPicPr>
          <p:cNvPr id="17" name="Picture 3">
            <a:extLst>
              <a:ext uri="{FF2B5EF4-FFF2-40B4-BE49-F238E27FC236}">
                <a16:creationId xmlns:a16="http://schemas.microsoft.com/office/drawing/2014/main" id="{081D9C66-98CC-4749-8FB4-CABF2208B99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895848" y="3196062"/>
            <a:ext cx="2400301" cy="2671338"/>
          </a:xfrm>
          <a:prstGeom prst="rect">
            <a:avLst/>
          </a:prstGeom>
          <a:noFill/>
          <a:ln w="9525">
            <a:noFill/>
            <a:miter lim="800000"/>
            <a:headEnd/>
            <a:tailEnd/>
          </a:ln>
        </p:spPr>
      </p:pic>
      <p:pic>
        <p:nvPicPr>
          <p:cNvPr id="18" name="Picture 4">
            <a:extLst>
              <a:ext uri="{FF2B5EF4-FFF2-40B4-BE49-F238E27FC236}">
                <a16:creationId xmlns:a16="http://schemas.microsoft.com/office/drawing/2014/main" id="{95B67D8D-0309-4F05-87B6-924192F9ACE0}"/>
              </a:ext>
            </a:extLst>
          </p:cNvPr>
          <p:cNvPicPr>
            <a:picLocks noChangeAspect="1" noChangeArrowheads="1"/>
          </p:cNvPicPr>
          <p:nvPr/>
        </p:nvPicPr>
        <p:blipFill>
          <a:blip r:embed="rId6" cstate="print"/>
          <a:srcRect/>
          <a:stretch>
            <a:fillRect/>
          </a:stretch>
        </p:blipFill>
        <p:spPr bwMode="auto">
          <a:xfrm>
            <a:off x="406647" y="3361271"/>
            <a:ext cx="4106454" cy="2179704"/>
          </a:xfrm>
          <a:prstGeom prst="rect">
            <a:avLst/>
          </a:prstGeom>
          <a:noFill/>
          <a:ln w="9525">
            <a:noFill/>
            <a:miter lim="800000"/>
            <a:headEnd/>
            <a:tailEnd/>
          </a:ln>
        </p:spPr>
      </p:pic>
      <p:pic>
        <p:nvPicPr>
          <p:cNvPr id="19" name="Picture 5">
            <a:extLst>
              <a:ext uri="{FF2B5EF4-FFF2-40B4-BE49-F238E27FC236}">
                <a16:creationId xmlns:a16="http://schemas.microsoft.com/office/drawing/2014/main" id="{95B83448-1F43-43BE-BE12-D2EA706AE8B4}"/>
              </a:ext>
            </a:extLst>
          </p:cNvPr>
          <p:cNvPicPr>
            <a:picLocks noChangeAspect="1" noChangeArrowheads="1"/>
          </p:cNvPicPr>
          <p:nvPr/>
        </p:nvPicPr>
        <p:blipFill>
          <a:blip r:embed="rId7" cstate="print"/>
          <a:srcRect/>
          <a:stretch>
            <a:fillRect/>
          </a:stretch>
        </p:blipFill>
        <p:spPr bwMode="auto">
          <a:xfrm>
            <a:off x="7712787" y="3187247"/>
            <a:ext cx="2950667" cy="1920552"/>
          </a:xfrm>
          <a:prstGeom prst="rect">
            <a:avLst/>
          </a:prstGeom>
          <a:noFill/>
          <a:ln w="9525">
            <a:noFill/>
            <a:miter lim="800000"/>
            <a:headEnd/>
            <a:tailEnd/>
          </a:ln>
        </p:spPr>
      </p:pic>
      <p:pic>
        <p:nvPicPr>
          <p:cNvPr id="20" name="Picture 6">
            <a:extLst>
              <a:ext uri="{FF2B5EF4-FFF2-40B4-BE49-F238E27FC236}">
                <a16:creationId xmlns:a16="http://schemas.microsoft.com/office/drawing/2014/main" id="{ECD18A92-8A6B-4F61-928F-EEDE9DB47DBB}"/>
              </a:ext>
            </a:extLst>
          </p:cNvPr>
          <p:cNvPicPr>
            <a:picLocks noChangeAspect="1" noChangeArrowheads="1"/>
          </p:cNvPicPr>
          <p:nvPr/>
        </p:nvPicPr>
        <p:blipFill>
          <a:blip r:embed="rId8" cstate="print"/>
          <a:srcRect/>
          <a:stretch>
            <a:fillRect/>
          </a:stretch>
        </p:blipFill>
        <p:spPr bwMode="auto">
          <a:xfrm>
            <a:off x="7717332" y="5186871"/>
            <a:ext cx="2950668" cy="1550352"/>
          </a:xfrm>
          <a:prstGeom prst="rect">
            <a:avLst/>
          </a:prstGeom>
          <a:noFill/>
          <a:ln w="9525">
            <a:noFill/>
            <a:miter lim="800000"/>
            <a:headEnd/>
            <a:tailEnd/>
          </a:ln>
        </p:spPr>
      </p:pic>
      <p:pic>
        <p:nvPicPr>
          <p:cNvPr id="21" name="Picture 7">
            <a:extLst>
              <a:ext uri="{FF2B5EF4-FFF2-40B4-BE49-F238E27FC236}">
                <a16:creationId xmlns:a16="http://schemas.microsoft.com/office/drawing/2014/main" id="{8A2735A9-9CBF-40F1-9083-A8FEA2528C65}"/>
              </a:ext>
            </a:extLst>
          </p:cNvPr>
          <p:cNvPicPr>
            <a:picLocks noChangeAspect="1" noChangeArrowheads="1"/>
          </p:cNvPicPr>
          <p:nvPr/>
        </p:nvPicPr>
        <p:blipFill>
          <a:blip r:embed="rId9" cstate="print"/>
          <a:srcRect/>
          <a:stretch>
            <a:fillRect/>
          </a:stretch>
        </p:blipFill>
        <p:spPr bwMode="auto">
          <a:xfrm>
            <a:off x="2667000" y="5867400"/>
            <a:ext cx="685800" cy="692458"/>
          </a:xfrm>
          <a:prstGeom prst="rect">
            <a:avLst/>
          </a:prstGeom>
          <a:noFill/>
          <a:ln w="9525">
            <a:noFill/>
            <a:miter lim="800000"/>
            <a:headEnd/>
            <a:tailEnd/>
          </a:ln>
        </p:spPr>
      </p:pic>
      <p:pic>
        <p:nvPicPr>
          <p:cNvPr id="22" name="Picture 21">
            <a:extLst>
              <a:ext uri="{FF2B5EF4-FFF2-40B4-BE49-F238E27FC236}">
                <a16:creationId xmlns:a16="http://schemas.microsoft.com/office/drawing/2014/main" id="{4D1FEF0A-2036-4748-A9BC-BEE7F958CE6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67100" y="6009975"/>
            <a:ext cx="2400300" cy="597811"/>
          </a:xfrm>
          <a:prstGeom prst="rect">
            <a:avLst/>
          </a:prstGeom>
        </p:spPr>
      </p:pic>
      <p:pic>
        <p:nvPicPr>
          <p:cNvPr id="25" name="Picture 2">
            <a:extLst>
              <a:ext uri="{FF2B5EF4-FFF2-40B4-BE49-F238E27FC236}">
                <a16:creationId xmlns:a16="http://schemas.microsoft.com/office/drawing/2014/main" id="{13E4004D-2A21-43B5-AA25-004747DE7A6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 y="0"/>
            <a:ext cx="12192001" cy="3187247"/>
          </a:xfrm>
          <a:prstGeom prst="rect">
            <a:avLst/>
          </a:prstGeom>
          <a:noFill/>
          <a:ln w="9525">
            <a:noFill/>
            <a:miter lim="800000"/>
            <a:headEnd/>
            <a:tailEnd/>
          </a:ln>
        </p:spPr>
      </p:pic>
      <p:pic>
        <p:nvPicPr>
          <p:cNvPr id="26" name="Picture 2" descr="Image result for deschutes County">
            <a:extLst>
              <a:ext uri="{FF2B5EF4-FFF2-40B4-BE49-F238E27FC236}">
                <a16:creationId xmlns:a16="http://schemas.microsoft.com/office/drawing/2014/main" id="{43B0066A-DE67-410E-82FC-9A6CEF4FAD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7825" y="506054"/>
            <a:ext cx="2555440" cy="233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0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2537254" y="429393"/>
            <a:ext cx="8237631"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Diversification of the Economy </a:t>
            </a:r>
          </a:p>
        </p:txBody>
      </p:sp>
      <p:graphicFrame>
        <p:nvGraphicFramePr>
          <p:cNvPr id="5" name="Table 4">
            <a:extLst>
              <a:ext uri="{FF2B5EF4-FFF2-40B4-BE49-F238E27FC236}">
                <a16:creationId xmlns:a16="http://schemas.microsoft.com/office/drawing/2014/main" id="{EEDFA626-0046-48BA-9FD0-81D121C8D820}"/>
              </a:ext>
            </a:extLst>
          </p:cNvPr>
          <p:cNvGraphicFramePr>
            <a:graphicFrameLocks noGrp="1"/>
          </p:cNvGraphicFramePr>
          <p:nvPr>
            <p:extLst/>
          </p:nvPr>
        </p:nvGraphicFramePr>
        <p:xfrm>
          <a:off x="1524000" y="2242443"/>
          <a:ext cx="9144000" cy="3975694"/>
        </p:xfrm>
        <a:graphic>
          <a:graphicData uri="http://schemas.openxmlformats.org/drawingml/2006/table">
            <a:tbl>
              <a:tblPr firstRow="1" firstCol="1" lastRow="1" lastCol="1" bandRow="1" bandCol="1"/>
              <a:tblGrid>
                <a:gridCol w="4226651">
                  <a:extLst>
                    <a:ext uri="{9D8B030D-6E8A-4147-A177-3AD203B41FA5}">
                      <a16:colId xmlns:a16="http://schemas.microsoft.com/office/drawing/2014/main" val="3714672572"/>
                    </a:ext>
                  </a:extLst>
                </a:gridCol>
                <a:gridCol w="1775423">
                  <a:extLst>
                    <a:ext uri="{9D8B030D-6E8A-4147-A177-3AD203B41FA5}">
                      <a16:colId xmlns:a16="http://schemas.microsoft.com/office/drawing/2014/main" val="2122225248"/>
                    </a:ext>
                  </a:extLst>
                </a:gridCol>
                <a:gridCol w="1649425">
                  <a:extLst>
                    <a:ext uri="{9D8B030D-6E8A-4147-A177-3AD203B41FA5}">
                      <a16:colId xmlns:a16="http://schemas.microsoft.com/office/drawing/2014/main" val="2347147117"/>
                    </a:ext>
                  </a:extLst>
                </a:gridCol>
                <a:gridCol w="1492501">
                  <a:extLst>
                    <a:ext uri="{9D8B030D-6E8A-4147-A177-3AD203B41FA5}">
                      <a16:colId xmlns:a16="http://schemas.microsoft.com/office/drawing/2014/main" val="1243093065"/>
                    </a:ext>
                  </a:extLst>
                </a:gridCol>
              </a:tblGrid>
              <a:tr h="993922">
                <a:tc>
                  <a:txBody>
                    <a:bodyPr/>
                    <a:lstStyle/>
                    <a:p>
                      <a:pPr marL="0" marR="0" algn="ctr">
                        <a:spcBef>
                          <a:spcPts val="0"/>
                        </a:spcBef>
                        <a:spcAft>
                          <a:spcPts val="0"/>
                        </a:spcAft>
                        <a:tabLst>
                          <a:tab pos="457200" algn="l"/>
                          <a:tab pos="914400" algn="l"/>
                          <a:tab pos="13716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Category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tabLst>
                          <a:tab pos="457200" algn="l"/>
                          <a:tab pos="914400" algn="l"/>
                          <a:tab pos="13716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tabLst>
                          <a:tab pos="457200" algn="l"/>
                          <a:tab pos="914400" algn="l"/>
                          <a:tab pos="13716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Deschutes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tabLst>
                          <a:tab pos="457200" algn="l"/>
                          <a:tab pos="914400" algn="l"/>
                          <a:tab pos="13716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County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tabLst>
                          <a:tab pos="457200" algn="l"/>
                          <a:tab pos="914400" algn="l"/>
                          <a:tab pos="13716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Oregon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tabLst>
                          <a:tab pos="457200" algn="l"/>
                          <a:tab pos="914400" algn="l"/>
                          <a:tab pos="1371600" algn="l"/>
                        </a:tabLs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Wide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40857"/>
                  </a:ext>
                </a:extLst>
              </a:tr>
              <a:tr h="496962">
                <a:tc>
                  <a:txBody>
                    <a:bodyPr/>
                    <a:lstStyle/>
                    <a:p>
                      <a:pPr marL="0" marR="0">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Population</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157,733</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3,831,074</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23081770"/>
                  </a:ext>
                </a:extLst>
              </a:tr>
              <a:tr h="496962">
                <a:tc>
                  <a:txBody>
                    <a:bodyPr/>
                    <a:lstStyle/>
                    <a:p>
                      <a:pPr marL="0" marR="0">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Population Estimate</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2016</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181,307</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4,093,465</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29662826"/>
                  </a:ext>
                </a:extLst>
              </a:tr>
              <a:tr h="496962">
                <a:tc>
                  <a:txBody>
                    <a:bodyPr/>
                    <a:lstStyle/>
                    <a:p>
                      <a:pPr marL="0" marR="0">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Population percent change</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2010 - 2016</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14.9%</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Ls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6.4%</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794793"/>
                  </a:ext>
                </a:extLst>
              </a:tr>
              <a:tr h="496962">
                <a:tc>
                  <a:txBody>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Number of Housing Units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2010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80,139</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1,675,562</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89611192"/>
                  </a:ext>
                </a:extLst>
              </a:tr>
              <a:tr h="496962">
                <a:tc>
                  <a:txBody>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Number of Housing Units Estimate</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2016</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85,933</a:t>
                      </a:r>
                    </a:p>
                  </a:txBody>
                  <a:tcPr marL="68580" marR="68580" marT="0" marB="0" anchor="ctr">
                    <a:lnL>
                      <a:noFill/>
                    </a:lnL>
                    <a:lnR>
                      <a:noFill/>
                    </a:lnR>
                    <a:lnT>
                      <a:noFill/>
                    </a:lnT>
                    <a:lnB>
                      <a:noFill/>
                    </a:lnB>
                  </a:tcPr>
                </a:tc>
                <a:tc>
                  <a:txBody>
                    <a:bodyPr/>
                    <a:lstStyle/>
                    <a:p>
                      <a:pPr marL="0" marR="0" algn="ctr">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1,732,786</a:t>
                      </a:r>
                    </a:p>
                  </a:txBody>
                  <a:tcPr marL="68580" marR="68580" marT="0" marB="0" anchor="ctr">
                    <a:lnL>
                      <a:noFill/>
                    </a:lnL>
                    <a:lnR>
                      <a:noFill/>
                    </a:lnR>
                    <a:lnT>
                      <a:noFill/>
                    </a:lnT>
                    <a:lnB>
                      <a:noFill/>
                    </a:lnB>
                  </a:tcPr>
                </a:tc>
                <a:extLst>
                  <a:ext uri="{0D108BD9-81ED-4DB2-BD59-A6C34878D82A}">
                    <a16:rowId xmlns:a16="http://schemas.microsoft.com/office/drawing/2014/main" val="917182310"/>
                  </a:ext>
                </a:extLst>
              </a:tr>
              <a:tr h="496962">
                <a:tc>
                  <a:txBody>
                    <a:bodyPr/>
                    <a:lstStyle/>
                    <a:p>
                      <a:pPr marL="0" marR="0">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Housing Units percent change</a:t>
                      </a: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2010 - 2016</a:t>
                      </a: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7.2%</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914400" algn="l"/>
                          <a:tab pos="1371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3.4%</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079554"/>
                  </a:ext>
                </a:extLst>
              </a:tr>
            </a:tbl>
          </a:graphicData>
        </a:graphic>
      </p:graphicFrame>
    </p:spTree>
    <p:extLst>
      <p:ext uri="{BB962C8B-B14F-4D97-AF65-F5344CB8AC3E}">
        <p14:creationId xmlns:p14="http://schemas.microsoft.com/office/powerpoint/2010/main" val="105083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2537254" y="429393"/>
            <a:ext cx="8237631"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Employment / Population Info  </a:t>
            </a:r>
          </a:p>
        </p:txBody>
      </p:sp>
      <p:sp>
        <p:nvSpPr>
          <p:cNvPr id="3" name="TextBox 2">
            <a:extLst>
              <a:ext uri="{FF2B5EF4-FFF2-40B4-BE49-F238E27FC236}">
                <a16:creationId xmlns:a16="http://schemas.microsoft.com/office/drawing/2014/main" id="{1FD97668-5A4C-4A33-9ACF-290A84275F62}"/>
              </a:ext>
            </a:extLst>
          </p:cNvPr>
          <p:cNvSpPr txBox="1"/>
          <p:nvPr/>
        </p:nvSpPr>
        <p:spPr>
          <a:xfrm>
            <a:off x="4006574" y="1980833"/>
            <a:ext cx="4178847" cy="523220"/>
          </a:xfrm>
          <a:prstGeom prst="rect">
            <a:avLst/>
          </a:prstGeom>
          <a:noFill/>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Population Projections </a:t>
            </a:r>
          </a:p>
        </p:txBody>
      </p:sp>
      <p:graphicFrame>
        <p:nvGraphicFramePr>
          <p:cNvPr id="5" name="Table 4">
            <a:extLst>
              <a:ext uri="{FF2B5EF4-FFF2-40B4-BE49-F238E27FC236}">
                <a16:creationId xmlns:a16="http://schemas.microsoft.com/office/drawing/2014/main" id="{9C81ED4D-9883-4849-BB86-2E86F0354CF7}"/>
              </a:ext>
            </a:extLst>
          </p:cNvPr>
          <p:cNvGraphicFramePr>
            <a:graphicFrameLocks noGrp="1"/>
          </p:cNvGraphicFramePr>
          <p:nvPr>
            <p:extLst/>
          </p:nvPr>
        </p:nvGraphicFramePr>
        <p:xfrm>
          <a:off x="2024742" y="2668437"/>
          <a:ext cx="8142516" cy="3957834"/>
        </p:xfrm>
        <a:graphic>
          <a:graphicData uri="http://schemas.openxmlformats.org/drawingml/2006/table">
            <a:tbl>
              <a:tblPr firstRow="1" bandRow="1">
                <a:tableStyleId>{3B4B98B0-60AC-42C2-AFA5-B58CD77FA1E5}</a:tableStyleId>
              </a:tblPr>
              <a:tblGrid>
                <a:gridCol w="2714172">
                  <a:extLst>
                    <a:ext uri="{9D8B030D-6E8A-4147-A177-3AD203B41FA5}">
                      <a16:colId xmlns:a16="http://schemas.microsoft.com/office/drawing/2014/main" val="3840114712"/>
                    </a:ext>
                  </a:extLst>
                </a:gridCol>
                <a:gridCol w="2714172">
                  <a:extLst>
                    <a:ext uri="{9D8B030D-6E8A-4147-A177-3AD203B41FA5}">
                      <a16:colId xmlns:a16="http://schemas.microsoft.com/office/drawing/2014/main" val="2618516492"/>
                    </a:ext>
                  </a:extLst>
                </a:gridCol>
                <a:gridCol w="2714172">
                  <a:extLst>
                    <a:ext uri="{9D8B030D-6E8A-4147-A177-3AD203B41FA5}">
                      <a16:colId xmlns:a16="http://schemas.microsoft.com/office/drawing/2014/main" val="2974916793"/>
                    </a:ext>
                  </a:extLst>
                </a:gridCol>
              </a:tblGrid>
              <a:tr h="590686">
                <a:tc>
                  <a:txBody>
                    <a:bodyPr/>
                    <a:lstStyle/>
                    <a:p>
                      <a:pPr algn="ctr"/>
                      <a:r>
                        <a:rPr lang="en-US" b="1" dirty="0">
                          <a:latin typeface="Arial" panose="020B0604020202020204" pitchFamily="34" charset="0"/>
                          <a:cs typeface="Arial" panose="020B0604020202020204" pitchFamily="34" charset="0"/>
                        </a:rPr>
                        <a:t>Year </a:t>
                      </a:r>
                    </a:p>
                  </a:txBody>
                  <a:tcPr anchor="ctr"/>
                </a:tc>
                <a:tc>
                  <a:txBody>
                    <a:bodyPr/>
                    <a:lstStyle/>
                    <a:p>
                      <a:pPr algn="ctr"/>
                      <a:r>
                        <a:rPr lang="en-US" b="1" dirty="0">
                          <a:latin typeface="Arial" panose="020B0604020202020204" pitchFamily="34" charset="0"/>
                          <a:cs typeface="Arial" panose="020B0604020202020204" pitchFamily="34" charset="0"/>
                        </a:rPr>
                        <a:t>PSU Population Projections</a:t>
                      </a:r>
                    </a:p>
                  </a:txBody>
                  <a:tcPr anchor="ctr"/>
                </a:tc>
                <a:tc>
                  <a:txBody>
                    <a:bodyPr/>
                    <a:lstStyle/>
                    <a:p>
                      <a:pPr algn="ctr"/>
                      <a:r>
                        <a:rPr lang="en-US" b="1" dirty="0">
                          <a:latin typeface="Arial" panose="020B0604020202020204" pitchFamily="34" charset="0"/>
                          <a:cs typeface="Arial" panose="020B0604020202020204" pitchFamily="34" charset="0"/>
                        </a:rPr>
                        <a:t>Annual Growth Rate Period </a:t>
                      </a:r>
                    </a:p>
                  </a:txBody>
                  <a:tcPr anchor="ctr"/>
                </a:tc>
                <a:extLst>
                  <a:ext uri="{0D108BD9-81ED-4DB2-BD59-A6C34878D82A}">
                    <a16:rowId xmlns:a16="http://schemas.microsoft.com/office/drawing/2014/main" val="1736184585"/>
                  </a:ext>
                </a:extLst>
              </a:tr>
              <a:tr h="552959">
                <a:tc>
                  <a:txBody>
                    <a:bodyPr/>
                    <a:lstStyle/>
                    <a:p>
                      <a:pPr algn="ctr"/>
                      <a:r>
                        <a:rPr lang="en-US" b="1" dirty="0">
                          <a:latin typeface="Arial" panose="020B0604020202020204" pitchFamily="34" charset="0"/>
                          <a:cs typeface="Arial" panose="020B0604020202020204" pitchFamily="34" charset="0"/>
                        </a:rPr>
                        <a:t>2015</a:t>
                      </a:r>
                    </a:p>
                  </a:txBody>
                  <a:tcPr anchor="ctr"/>
                </a:tc>
                <a:tc>
                  <a:txBody>
                    <a:bodyPr/>
                    <a:lstStyle/>
                    <a:p>
                      <a:pPr algn="ctr"/>
                      <a:r>
                        <a:rPr lang="en-US" b="1" dirty="0">
                          <a:latin typeface="Arial" panose="020B0604020202020204" pitchFamily="34" charset="0"/>
                          <a:cs typeface="Arial" panose="020B0604020202020204" pitchFamily="34" charset="0"/>
                        </a:rPr>
                        <a:t>170,606</a:t>
                      </a:r>
                    </a:p>
                  </a:txBody>
                  <a:tcPr anchor="ctr"/>
                </a:tc>
                <a:tc>
                  <a:txBody>
                    <a:bodyPr/>
                    <a:lstStyle/>
                    <a:p>
                      <a:pPr algn="ctr"/>
                      <a:r>
                        <a:rPr lang="en-US" b="1"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537806818"/>
                  </a:ext>
                </a:extLst>
              </a:tr>
              <a:tr h="552959">
                <a:tc>
                  <a:txBody>
                    <a:bodyPr/>
                    <a:lstStyle/>
                    <a:p>
                      <a:pPr algn="ctr"/>
                      <a:r>
                        <a:rPr lang="en-US" b="1" dirty="0">
                          <a:latin typeface="Arial" panose="020B0604020202020204" pitchFamily="34" charset="0"/>
                          <a:cs typeface="Arial" panose="020B0604020202020204" pitchFamily="34" charset="0"/>
                        </a:rPr>
                        <a:t>2020</a:t>
                      </a:r>
                    </a:p>
                  </a:txBody>
                  <a:tcPr anchor="ctr"/>
                </a:tc>
                <a:tc>
                  <a:txBody>
                    <a:bodyPr/>
                    <a:lstStyle/>
                    <a:p>
                      <a:pPr algn="ctr"/>
                      <a:r>
                        <a:rPr lang="en-US" b="1" dirty="0">
                          <a:latin typeface="Arial" panose="020B0604020202020204" pitchFamily="34" charset="0"/>
                          <a:cs typeface="Arial" panose="020B0604020202020204" pitchFamily="34" charset="0"/>
                        </a:rPr>
                        <a:t>190,734</a:t>
                      </a:r>
                    </a:p>
                  </a:txBody>
                  <a:tcPr anchor="ctr"/>
                </a:tc>
                <a:tc>
                  <a:txBody>
                    <a:bodyPr/>
                    <a:lstStyle/>
                    <a:p>
                      <a:pPr algn="ctr"/>
                      <a:r>
                        <a:rPr lang="en-US" b="1" dirty="0">
                          <a:latin typeface="Arial" panose="020B0604020202020204" pitchFamily="34" charset="0"/>
                          <a:cs typeface="Arial" panose="020B0604020202020204" pitchFamily="34" charset="0"/>
                        </a:rPr>
                        <a:t>2.4%</a:t>
                      </a:r>
                    </a:p>
                  </a:txBody>
                  <a:tcPr anchor="ctr"/>
                </a:tc>
                <a:extLst>
                  <a:ext uri="{0D108BD9-81ED-4DB2-BD59-A6C34878D82A}">
                    <a16:rowId xmlns:a16="http://schemas.microsoft.com/office/drawing/2014/main" val="739675495"/>
                  </a:ext>
                </a:extLst>
              </a:tr>
              <a:tr h="552959">
                <a:tc>
                  <a:txBody>
                    <a:bodyPr/>
                    <a:lstStyle/>
                    <a:p>
                      <a:pPr algn="ctr"/>
                      <a:r>
                        <a:rPr lang="en-US" b="1" dirty="0">
                          <a:latin typeface="Arial" panose="020B0604020202020204" pitchFamily="34" charset="0"/>
                          <a:cs typeface="Arial" panose="020B0604020202020204" pitchFamily="34" charset="0"/>
                        </a:rPr>
                        <a:t>2025</a:t>
                      </a:r>
                    </a:p>
                  </a:txBody>
                  <a:tcPr anchor="ctr"/>
                </a:tc>
                <a:tc>
                  <a:txBody>
                    <a:bodyPr/>
                    <a:lstStyle/>
                    <a:p>
                      <a:pPr algn="ctr"/>
                      <a:r>
                        <a:rPr lang="en-US" b="1" dirty="0">
                          <a:latin typeface="Arial" panose="020B0604020202020204" pitchFamily="34" charset="0"/>
                          <a:cs typeface="Arial" panose="020B0604020202020204" pitchFamily="34" charset="0"/>
                        </a:rPr>
                        <a:t>210,826</a:t>
                      </a:r>
                    </a:p>
                  </a:txBody>
                  <a:tcPr anchor="ctr"/>
                </a:tc>
                <a:tc>
                  <a:txBody>
                    <a:bodyPr/>
                    <a:lstStyle/>
                    <a:p>
                      <a:pPr algn="ctr"/>
                      <a:r>
                        <a:rPr lang="en-US" b="1" dirty="0">
                          <a:latin typeface="Arial" panose="020B0604020202020204" pitchFamily="34" charset="0"/>
                          <a:cs typeface="Arial" panose="020B0604020202020204" pitchFamily="34" charset="0"/>
                        </a:rPr>
                        <a:t>2.1%</a:t>
                      </a:r>
                    </a:p>
                  </a:txBody>
                  <a:tcPr anchor="ctr"/>
                </a:tc>
                <a:extLst>
                  <a:ext uri="{0D108BD9-81ED-4DB2-BD59-A6C34878D82A}">
                    <a16:rowId xmlns:a16="http://schemas.microsoft.com/office/drawing/2014/main" val="761346486"/>
                  </a:ext>
                </a:extLst>
              </a:tr>
              <a:tr h="552959">
                <a:tc>
                  <a:txBody>
                    <a:bodyPr/>
                    <a:lstStyle/>
                    <a:p>
                      <a:pPr algn="ctr"/>
                      <a:r>
                        <a:rPr lang="en-US" b="1" dirty="0">
                          <a:latin typeface="Arial" panose="020B0604020202020204" pitchFamily="34" charset="0"/>
                          <a:cs typeface="Arial" panose="020B0604020202020204" pitchFamily="34" charset="0"/>
                        </a:rPr>
                        <a:t>2030</a:t>
                      </a:r>
                    </a:p>
                  </a:txBody>
                  <a:tcPr anchor="ctr"/>
                </a:tc>
                <a:tc>
                  <a:txBody>
                    <a:bodyPr/>
                    <a:lstStyle/>
                    <a:p>
                      <a:pPr algn="ctr"/>
                      <a:r>
                        <a:rPr lang="en-US" b="1" dirty="0">
                          <a:latin typeface="Arial" panose="020B0604020202020204" pitchFamily="34" charset="0"/>
                          <a:cs typeface="Arial" panose="020B0604020202020204" pitchFamily="34" charset="0"/>
                        </a:rPr>
                        <a:t>230,412</a:t>
                      </a:r>
                    </a:p>
                  </a:txBody>
                  <a:tcPr anchor="ctr"/>
                </a:tc>
                <a:tc>
                  <a:txBody>
                    <a:bodyPr/>
                    <a:lstStyle/>
                    <a:p>
                      <a:pPr algn="ctr"/>
                      <a:r>
                        <a:rPr lang="en-US" b="1" dirty="0">
                          <a:latin typeface="Arial" panose="020B0604020202020204" pitchFamily="34" charset="0"/>
                          <a:cs typeface="Arial" panose="020B0604020202020204" pitchFamily="34" charset="0"/>
                        </a:rPr>
                        <a:t>1.9%</a:t>
                      </a:r>
                    </a:p>
                  </a:txBody>
                  <a:tcPr anchor="ctr"/>
                </a:tc>
                <a:extLst>
                  <a:ext uri="{0D108BD9-81ED-4DB2-BD59-A6C34878D82A}">
                    <a16:rowId xmlns:a16="http://schemas.microsoft.com/office/drawing/2014/main" val="3424051326"/>
                  </a:ext>
                </a:extLst>
              </a:tr>
              <a:tr h="552959">
                <a:tc>
                  <a:txBody>
                    <a:bodyPr/>
                    <a:lstStyle/>
                    <a:p>
                      <a:pPr algn="ctr"/>
                      <a:r>
                        <a:rPr lang="en-US" b="1" dirty="0">
                          <a:latin typeface="Arial" panose="020B0604020202020204" pitchFamily="34" charset="0"/>
                          <a:cs typeface="Arial" panose="020B0604020202020204" pitchFamily="34" charset="0"/>
                        </a:rPr>
                        <a:t>2035</a:t>
                      </a:r>
                    </a:p>
                  </a:txBody>
                  <a:tcPr anchor="ctr"/>
                </a:tc>
                <a:tc>
                  <a:txBody>
                    <a:bodyPr/>
                    <a:lstStyle/>
                    <a:p>
                      <a:pPr algn="ctr"/>
                      <a:r>
                        <a:rPr lang="en-US" b="1" dirty="0">
                          <a:latin typeface="Arial" panose="020B0604020202020204" pitchFamily="34" charset="0"/>
                          <a:cs typeface="Arial" panose="020B0604020202020204" pitchFamily="34" charset="0"/>
                        </a:rPr>
                        <a:t>249,037</a:t>
                      </a:r>
                    </a:p>
                  </a:txBody>
                  <a:tcPr anchor="ctr"/>
                </a:tc>
                <a:tc>
                  <a:txBody>
                    <a:bodyPr/>
                    <a:lstStyle/>
                    <a:p>
                      <a:pPr algn="ctr"/>
                      <a:r>
                        <a:rPr lang="en-US" b="1" dirty="0">
                          <a:latin typeface="Arial" panose="020B0604020202020204" pitchFamily="34" charset="0"/>
                          <a:cs typeface="Arial" panose="020B0604020202020204" pitchFamily="34" charset="0"/>
                        </a:rPr>
                        <a:t>1.6%</a:t>
                      </a:r>
                    </a:p>
                  </a:txBody>
                  <a:tcPr anchor="ctr"/>
                </a:tc>
                <a:extLst>
                  <a:ext uri="{0D108BD9-81ED-4DB2-BD59-A6C34878D82A}">
                    <a16:rowId xmlns:a16="http://schemas.microsoft.com/office/drawing/2014/main" val="2470132011"/>
                  </a:ext>
                </a:extLst>
              </a:tr>
              <a:tr h="552959">
                <a:tc>
                  <a:txBody>
                    <a:bodyPr/>
                    <a:lstStyle/>
                    <a:p>
                      <a:pPr algn="ctr"/>
                      <a:r>
                        <a:rPr lang="en-US" b="1" dirty="0">
                          <a:latin typeface="Arial" panose="020B0604020202020204" pitchFamily="34" charset="0"/>
                          <a:cs typeface="Arial" panose="020B0604020202020204" pitchFamily="34" charset="0"/>
                        </a:rPr>
                        <a:t>2040</a:t>
                      </a:r>
                    </a:p>
                  </a:txBody>
                  <a:tcPr anchor="ctr"/>
                </a:tc>
                <a:tc>
                  <a:txBody>
                    <a:bodyPr/>
                    <a:lstStyle/>
                    <a:p>
                      <a:pPr algn="ctr"/>
                      <a:r>
                        <a:rPr lang="en-US" b="1" dirty="0">
                          <a:latin typeface="Arial" panose="020B0604020202020204" pitchFamily="34" charset="0"/>
                          <a:cs typeface="Arial" panose="020B0604020202020204" pitchFamily="34" charset="0"/>
                        </a:rPr>
                        <a:t>267,798</a:t>
                      </a:r>
                    </a:p>
                  </a:txBody>
                  <a:tcPr anchor="ctr"/>
                </a:tc>
                <a:tc>
                  <a:txBody>
                    <a:bodyPr/>
                    <a:lstStyle/>
                    <a:p>
                      <a:pPr algn="ctr"/>
                      <a:r>
                        <a:rPr lang="en-US" b="1" dirty="0">
                          <a:latin typeface="Arial" panose="020B0604020202020204" pitchFamily="34" charset="0"/>
                          <a:cs typeface="Arial" panose="020B0604020202020204" pitchFamily="34" charset="0"/>
                        </a:rPr>
                        <a:t>1.5%</a:t>
                      </a:r>
                    </a:p>
                  </a:txBody>
                  <a:tcPr anchor="ctr"/>
                </a:tc>
                <a:extLst>
                  <a:ext uri="{0D108BD9-81ED-4DB2-BD59-A6C34878D82A}">
                    <a16:rowId xmlns:a16="http://schemas.microsoft.com/office/drawing/2014/main" val="1623390299"/>
                  </a:ext>
                </a:extLst>
              </a:tr>
            </a:tbl>
          </a:graphicData>
        </a:graphic>
      </p:graphicFrame>
    </p:spTree>
    <p:extLst>
      <p:ext uri="{BB962C8B-B14F-4D97-AF65-F5344CB8AC3E}">
        <p14:creationId xmlns:p14="http://schemas.microsoft.com/office/powerpoint/2010/main" val="187478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6DF8-B933-4361-BC67-DB041CFA578C}"/>
              </a:ext>
            </a:extLst>
          </p:cNvPr>
          <p:cNvSpPr>
            <a:spLocks noGrp="1"/>
          </p:cNvSpPr>
          <p:nvPr>
            <p:ph type="title"/>
          </p:nvPr>
        </p:nvSpPr>
        <p:spPr/>
        <p:txBody>
          <a:bodyPr/>
          <a:lstStyle/>
          <a:p>
            <a:pPr algn="ctr"/>
            <a:r>
              <a:rPr lang="en-US" dirty="0">
                <a:solidFill>
                  <a:schemeClr val="bg1"/>
                </a:solidFill>
                <a:latin typeface="+mn-lt"/>
              </a:rPr>
              <a:t>Review of Chapter 1 &amp; 2</a:t>
            </a:r>
          </a:p>
        </p:txBody>
      </p:sp>
      <p:sp>
        <p:nvSpPr>
          <p:cNvPr id="3" name="Content Placeholder 2">
            <a:extLst>
              <a:ext uri="{FF2B5EF4-FFF2-40B4-BE49-F238E27FC236}">
                <a16:creationId xmlns:a16="http://schemas.microsoft.com/office/drawing/2014/main" id="{2C4FA833-4E68-4C09-9941-6E50639FAB59}"/>
              </a:ext>
            </a:extLst>
          </p:cNvPr>
          <p:cNvSpPr>
            <a:spLocks noGrp="1"/>
          </p:cNvSpPr>
          <p:nvPr>
            <p:ph idx="1"/>
          </p:nvPr>
        </p:nvSpPr>
        <p:spPr/>
        <p:txBody>
          <a:bodyPr/>
          <a:lstStyle/>
          <a:p>
            <a:pPr marL="0" indent="0" algn="ctr">
              <a:buNone/>
            </a:pPr>
            <a:r>
              <a:rPr lang="en-US" sz="2600" b="1" dirty="0"/>
              <a:t>Purpose of SWMP</a:t>
            </a:r>
          </a:p>
          <a:p>
            <a:pPr marL="0" indent="0" algn="ctr">
              <a:buNone/>
            </a:pPr>
            <a:endParaRPr lang="en-US" sz="2600" b="1" dirty="0"/>
          </a:p>
          <a:p>
            <a:pPr marL="0" indent="0">
              <a:buNone/>
            </a:pPr>
            <a:r>
              <a:rPr lang="en-US" sz="2600" dirty="0">
                <a:cs typeface="Arial" panose="020B0604020202020204" pitchFamily="34" charset="0"/>
              </a:rPr>
              <a:t>“To work cooperatively with Cities and service providers to offer </a:t>
            </a:r>
            <a:r>
              <a:rPr lang="en-US" sz="2600" u="sng" dirty="0">
                <a:cs typeface="Arial" panose="020B0604020202020204" pitchFamily="34" charset="0"/>
              </a:rPr>
              <a:t>citizens and businesses </a:t>
            </a:r>
            <a:r>
              <a:rPr lang="en-US" sz="2600" dirty="0">
                <a:cs typeface="Arial" panose="020B0604020202020204" pitchFamily="34" charset="0"/>
              </a:rPr>
              <a:t>an integrated solid waste management system that delivers </a:t>
            </a:r>
            <a:r>
              <a:rPr lang="en-US" sz="2600" u="sng" dirty="0">
                <a:cs typeface="Arial" panose="020B0604020202020204" pitchFamily="34" charset="0"/>
              </a:rPr>
              <a:t>quality and cost-effective services</a:t>
            </a:r>
            <a:r>
              <a:rPr lang="en-US" sz="2600" dirty="0">
                <a:cs typeface="Arial" panose="020B0604020202020204" pitchFamily="34" charset="0"/>
              </a:rPr>
              <a:t> while achieving the </a:t>
            </a:r>
            <a:r>
              <a:rPr lang="en-US" sz="2600" u="sng" dirty="0">
                <a:cs typeface="Arial" panose="020B0604020202020204" pitchFamily="34" charset="0"/>
              </a:rPr>
              <a:t>best use of our resources</a:t>
            </a:r>
            <a:r>
              <a:rPr lang="en-US" sz="2600" dirty="0">
                <a:cs typeface="Arial" panose="020B0604020202020204" pitchFamily="34" charset="0"/>
              </a:rPr>
              <a:t> and </a:t>
            </a:r>
            <a:r>
              <a:rPr lang="en-US" sz="2600" u="sng" dirty="0">
                <a:cs typeface="Arial" panose="020B0604020202020204" pitchFamily="34" charset="0"/>
              </a:rPr>
              <a:t>reducing waste disposed in landfills</a:t>
            </a:r>
            <a:r>
              <a:rPr lang="en-US" sz="2600" dirty="0">
                <a:cs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8300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7062-1971-44A8-AE1B-F80AD61494AD}"/>
              </a:ext>
            </a:extLst>
          </p:cNvPr>
          <p:cNvSpPr>
            <a:spLocks noGrp="1"/>
          </p:cNvSpPr>
          <p:nvPr>
            <p:ph type="title"/>
          </p:nvPr>
        </p:nvSpPr>
        <p:spPr/>
        <p:txBody>
          <a:bodyPr/>
          <a:lstStyle/>
          <a:p>
            <a:pPr algn="ctr"/>
            <a:r>
              <a:rPr lang="en-US" dirty="0">
                <a:solidFill>
                  <a:schemeClr val="bg1"/>
                </a:solidFill>
              </a:rPr>
              <a:t>Review of Chapters 1 &amp; 2</a:t>
            </a:r>
          </a:p>
        </p:txBody>
      </p:sp>
      <p:sp>
        <p:nvSpPr>
          <p:cNvPr id="3" name="Content Placeholder 2">
            <a:extLst>
              <a:ext uri="{FF2B5EF4-FFF2-40B4-BE49-F238E27FC236}">
                <a16:creationId xmlns:a16="http://schemas.microsoft.com/office/drawing/2014/main" id="{9C0DD730-5C27-4719-87B4-3897A74466EE}"/>
              </a:ext>
            </a:extLst>
          </p:cNvPr>
          <p:cNvSpPr>
            <a:spLocks noGrp="1"/>
          </p:cNvSpPr>
          <p:nvPr>
            <p:ph idx="1"/>
          </p:nvPr>
        </p:nvSpPr>
        <p:spPr>
          <a:xfrm>
            <a:off x="838200" y="1825624"/>
            <a:ext cx="10769600" cy="4667251"/>
          </a:xfrm>
        </p:spPr>
        <p:txBody>
          <a:bodyPr>
            <a:noAutofit/>
          </a:bodyPr>
          <a:lstStyle/>
          <a:p>
            <a:pPr marL="0" lvl="0" indent="0">
              <a:buNone/>
            </a:pPr>
            <a:r>
              <a:rPr lang="en-US" sz="2000" dirty="0">
                <a:cs typeface="Arial" panose="020B0604020202020204" pitchFamily="34" charset="0"/>
              </a:rPr>
              <a:t>1</a:t>
            </a:r>
            <a:r>
              <a:rPr lang="en-US" sz="2000" i="1" dirty="0">
                <a:cs typeface="Arial" panose="020B0604020202020204" pitchFamily="34" charset="0"/>
              </a:rPr>
              <a:t>. </a:t>
            </a:r>
            <a:r>
              <a:rPr lang="en-US" sz="2000" b="1" i="1" dirty="0">
                <a:cs typeface="Arial" panose="020B0604020202020204" pitchFamily="34" charset="0"/>
              </a:rPr>
              <a:t>To provide an integrated solid waste management system</a:t>
            </a:r>
            <a:r>
              <a:rPr lang="en-US" sz="2000" dirty="0">
                <a:cs typeface="Arial" panose="020B0604020202020204" pitchFamily="34" charset="0"/>
              </a:rPr>
              <a:t> that addresses an effective combination of strategies and programs guided by the hierarchy adopted by the state.</a:t>
            </a:r>
          </a:p>
          <a:p>
            <a:pPr marL="0" lvl="0" indent="0">
              <a:buNone/>
            </a:pPr>
            <a:endParaRPr lang="en-US" sz="2000" dirty="0">
              <a:cs typeface="Arial" panose="020B0604020202020204" pitchFamily="34" charset="0"/>
            </a:endParaRPr>
          </a:p>
          <a:p>
            <a:pPr marL="0" lvl="0" indent="0">
              <a:buNone/>
            </a:pPr>
            <a:r>
              <a:rPr lang="en-US" sz="2000" dirty="0">
                <a:cs typeface="Arial" panose="020B0604020202020204" pitchFamily="34" charset="0"/>
              </a:rPr>
              <a:t>2</a:t>
            </a:r>
            <a:r>
              <a:rPr lang="en-US" sz="2000" i="1" dirty="0">
                <a:cs typeface="Arial" panose="020B0604020202020204" pitchFamily="34" charset="0"/>
              </a:rPr>
              <a:t>. </a:t>
            </a:r>
            <a:r>
              <a:rPr lang="en-US" sz="2000" b="1" i="1" dirty="0">
                <a:cs typeface="Arial" panose="020B0604020202020204" pitchFamily="34" charset="0"/>
              </a:rPr>
              <a:t>To continue educating consumers in order to promote practices and methods to reduce the long-term per capita waste generation rate</a:t>
            </a:r>
            <a:r>
              <a:rPr lang="en-US" sz="2000" dirty="0">
                <a:cs typeface="Arial" panose="020B0604020202020204" pitchFamily="34" charset="0"/>
              </a:rPr>
              <a:t>.</a:t>
            </a:r>
          </a:p>
          <a:p>
            <a:pPr marL="0" lvl="0" indent="0">
              <a:buNone/>
            </a:pPr>
            <a:endParaRPr lang="en-US" sz="2000" dirty="0">
              <a:cs typeface="Arial" panose="020B0604020202020204" pitchFamily="34" charset="0"/>
            </a:endParaRPr>
          </a:p>
          <a:p>
            <a:pPr marL="0" lvl="0" indent="0">
              <a:buNone/>
            </a:pPr>
            <a:r>
              <a:rPr lang="en-US" sz="2000" dirty="0">
                <a:cs typeface="Arial" panose="020B0604020202020204" pitchFamily="34" charset="0"/>
              </a:rPr>
              <a:t>3. To develop programs and support implementation of system improvements that seek to ensure materials recovered from the waste stream </a:t>
            </a:r>
            <a:r>
              <a:rPr lang="en-US" sz="2000" b="1" i="1" dirty="0">
                <a:cs typeface="Arial" panose="020B0604020202020204" pitchFamily="34" charset="0"/>
              </a:rPr>
              <a:t>attain the highest and best use and are recycled</a:t>
            </a:r>
            <a:r>
              <a:rPr lang="en-US" sz="2000" b="1" dirty="0">
                <a:cs typeface="Arial" panose="020B0604020202020204" pitchFamily="34" charset="0"/>
              </a:rPr>
              <a:t>.</a:t>
            </a:r>
          </a:p>
          <a:p>
            <a:pPr marL="0" lvl="0" indent="0">
              <a:buNone/>
            </a:pPr>
            <a:endParaRPr lang="en-US" sz="2000" dirty="0">
              <a:cs typeface="Arial" panose="020B0604020202020204" pitchFamily="34" charset="0"/>
            </a:endParaRPr>
          </a:p>
          <a:p>
            <a:pPr marL="0" lvl="0" indent="0">
              <a:buNone/>
            </a:pPr>
            <a:r>
              <a:rPr lang="en-US" sz="2000" dirty="0">
                <a:cs typeface="Arial" panose="020B0604020202020204" pitchFamily="34" charset="0"/>
              </a:rPr>
              <a:t>4. To develop a solid waste system that is based on </a:t>
            </a:r>
            <a:r>
              <a:rPr lang="en-US" sz="2000" b="1" i="1" dirty="0">
                <a:cs typeface="Arial" panose="020B0604020202020204" pitchFamily="34" charset="0"/>
              </a:rPr>
              <a:t>sound financial principles, provides cost effective services and maintains rate stability over a long term</a:t>
            </a:r>
            <a:r>
              <a:rPr lang="en-US" sz="2000" dirty="0">
                <a:cs typeface="Arial" panose="020B0604020202020204" pitchFamily="34" charset="0"/>
              </a:rPr>
              <a:t>, while allocating costs equitably to all users.</a:t>
            </a:r>
          </a:p>
          <a:p>
            <a:pPr marL="0" lvl="0" indent="0">
              <a:buNone/>
            </a:pPr>
            <a:endParaRPr lang="en-US" sz="2000" dirty="0">
              <a:cs typeface="Arial" panose="020B0604020202020204" pitchFamily="34" charset="0"/>
            </a:endParaRPr>
          </a:p>
          <a:p>
            <a:pPr marL="0" lvl="0" indent="0">
              <a:buNone/>
            </a:pPr>
            <a:r>
              <a:rPr lang="en-US" sz="2000" dirty="0">
                <a:cs typeface="Arial" panose="020B0604020202020204" pitchFamily="34" charset="0"/>
              </a:rPr>
              <a:t>5. </a:t>
            </a:r>
            <a:r>
              <a:rPr lang="en-US" sz="2000" b="1" i="1" dirty="0">
                <a:cs typeface="Arial" panose="020B0604020202020204" pitchFamily="34" charset="0"/>
              </a:rPr>
              <a:t>To maintain system flexibility</a:t>
            </a:r>
            <a:r>
              <a:rPr lang="en-US" sz="2000" i="1" dirty="0">
                <a:cs typeface="Arial" panose="020B0604020202020204" pitchFamily="34" charset="0"/>
              </a:rPr>
              <a:t> to respond to changes</a:t>
            </a:r>
            <a:r>
              <a:rPr lang="en-US" sz="2000" dirty="0">
                <a:cs typeface="Arial" panose="020B0604020202020204" pitchFamily="34" charset="0"/>
              </a:rPr>
              <a:t> in waste stream composition, waste management technologies, public preferences, new laws and changing circumstances.</a:t>
            </a:r>
          </a:p>
        </p:txBody>
      </p:sp>
    </p:spTree>
    <p:extLst>
      <p:ext uri="{BB962C8B-B14F-4D97-AF65-F5344CB8AC3E}">
        <p14:creationId xmlns:p14="http://schemas.microsoft.com/office/powerpoint/2010/main" val="341026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62EFA0-3232-4D1C-8069-EAED20D83BEB}"/>
              </a:ext>
            </a:extLst>
          </p:cNvPr>
          <p:cNvSpPr>
            <a:spLocks noGrp="1"/>
          </p:cNvSpPr>
          <p:nvPr>
            <p:ph idx="1"/>
          </p:nvPr>
        </p:nvSpPr>
        <p:spPr>
          <a:xfrm>
            <a:off x="838200" y="2169318"/>
            <a:ext cx="10642600" cy="4351338"/>
          </a:xfrm>
        </p:spPr>
        <p:txBody>
          <a:bodyPr>
            <a:normAutofit/>
          </a:bodyPr>
          <a:lstStyle/>
          <a:p>
            <a:pPr marL="514350" lvl="0" indent="-514350">
              <a:lnSpc>
                <a:spcPct val="150000"/>
              </a:lnSpc>
              <a:spcBef>
                <a:spcPts val="0"/>
              </a:spcBef>
              <a:buAutoNum type="arabicPeriod"/>
            </a:pPr>
            <a:r>
              <a:rPr lang="en-US" sz="3200" dirty="0">
                <a:cs typeface="Arial" panose="020B0604020202020204" pitchFamily="34" charset="0"/>
              </a:rPr>
              <a:t>Current recovery rate is 36%. New goal is 45% by 2025.</a:t>
            </a:r>
          </a:p>
          <a:p>
            <a:pPr marL="514350" lvl="0" indent="-514350">
              <a:lnSpc>
                <a:spcPct val="150000"/>
              </a:lnSpc>
              <a:spcBef>
                <a:spcPts val="0"/>
              </a:spcBef>
              <a:buFont typeface="+mj-lt"/>
              <a:buAutoNum type="arabicPeriod"/>
            </a:pPr>
            <a:r>
              <a:rPr lang="en-US" sz="3200" dirty="0">
                <a:cs typeface="Arial" panose="020B0604020202020204" pitchFamily="34" charset="0"/>
              </a:rPr>
              <a:t>Address impacts based off the current collection services, considering the growth in population. </a:t>
            </a:r>
          </a:p>
          <a:p>
            <a:pPr marL="514350" lvl="0" indent="-514350">
              <a:lnSpc>
                <a:spcPct val="150000"/>
              </a:lnSpc>
              <a:spcBef>
                <a:spcPts val="0"/>
              </a:spcBef>
              <a:buFont typeface="+mj-lt"/>
              <a:buAutoNum type="arabicPeriod"/>
            </a:pPr>
            <a:r>
              <a:rPr lang="en-US" sz="3200" dirty="0">
                <a:cs typeface="Arial" panose="020B0604020202020204" pitchFamily="34" charset="0"/>
              </a:rPr>
              <a:t>Consider strategies to extend the site life of Knott Landfill</a:t>
            </a:r>
          </a:p>
          <a:p>
            <a:pPr marL="514350" lvl="0" indent="-514350">
              <a:lnSpc>
                <a:spcPct val="150000"/>
              </a:lnSpc>
              <a:spcBef>
                <a:spcPts val="0"/>
              </a:spcBef>
              <a:buFont typeface="+mj-lt"/>
              <a:buAutoNum type="arabicPeriod"/>
            </a:pPr>
            <a:r>
              <a:rPr lang="en-US" sz="3200" dirty="0">
                <a:cs typeface="Arial" panose="020B0604020202020204" pitchFamily="34" charset="0"/>
              </a:rPr>
              <a:t>Chinese National Sword &amp; Recyclable Commodities Market</a:t>
            </a:r>
          </a:p>
        </p:txBody>
      </p:sp>
      <p:sp>
        <p:nvSpPr>
          <p:cNvPr id="4" name="Title 3">
            <a:extLst>
              <a:ext uri="{FF2B5EF4-FFF2-40B4-BE49-F238E27FC236}">
                <a16:creationId xmlns:a16="http://schemas.microsoft.com/office/drawing/2014/main" id="{E3291926-8153-4675-8651-3C5478077B00}"/>
              </a:ext>
            </a:extLst>
          </p:cNvPr>
          <p:cNvSpPr txBox="1">
            <a:spLocks noGrp="1"/>
          </p:cNvSpPr>
          <p:nvPr>
            <p:ph type="title"/>
          </p:nvPr>
        </p:nvSpPr>
        <p:spPr>
          <a:xfrm>
            <a:off x="838200" y="677041"/>
            <a:ext cx="10515600" cy="701731"/>
          </a:xfrm>
          <a:prstGeom prst="rect">
            <a:avLst/>
          </a:prstGeom>
          <a:noFill/>
        </p:spPr>
        <p:txBody>
          <a:bodyPr wrap="square" rtlCol="0">
            <a:spAutoFit/>
          </a:bodyPr>
          <a:lstStyle/>
          <a:p>
            <a:pPr algn="ctr"/>
            <a:r>
              <a:rPr lang="en-US" b="1" dirty="0">
                <a:solidFill>
                  <a:schemeClr val="bg1"/>
                </a:solidFill>
              </a:rPr>
              <a:t>Key Issues</a:t>
            </a:r>
          </a:p>
        </p:txBody>
      </p:sp>
    </p:spTree>
    <p:extLst>
      <p:ext uri="{BB962C8B-B14F-4D97-AF65-F5344CB8AC3E}">
        <p14:creationId xmlns:p14="http://schemas.microsoft.com/office/powerpoint/2010/main" val="19816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66" y="216396"/>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2220099" y="171960"/>
            <a:ext cx="10161372" cy="1384995"/>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Chapter 3 - </a:t>
            </a:r>
            <a:r>
              <a:rPr lang="en-US" sz="3600" b="1" dirty="0">
                <a:solidFill>
                  <a:schemeClr val="bg1"/>
                </a:solidFill>
                <a:latin typeface="Arial" panose="020B0604020202020204" pitchFamily="34" charset="0"/>
                <a:cs typeface="Arial" panose="020B0604020202020204" pitchFamily="34" charset="0"/>
              </a:rPr>
              <a:t>Waste Prevention/Reduction,			Reuse and Recycling</a:t>
            </a:r>
          </a:p>
        </p:txBody>
      </p:sp>
      <p:sp>
        <p:nvSpPr>
          <p:cNvPr id="13" name="TextBox 12">
            <a:extLst>
              <a:ext uri="{FF2B5EF4-FFF2-40B4-BE49-F238E27FC236}">
                <a16:creationId xmlns:a16="http://schemas.microsoft.com/office/drawing/2014/main" id="{E18732C7-1448-4DAD-84E9-58DD6F128E6B}"/>
              </a:ext>
            </a:extLst>
          </p:cNvPr>
          <p:cNvSpPr txBox="1"/>
          <p:nvPr/>
        </p:nvSpPr>
        <p:spPr>
          <a:xfrm>
            <a:off x="993913" y="2242443"/>
            <a:ext cx="10514345"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4000" b="1" dirty="0">
                <a:latin typeface="Arial" panose="020B0604020202020204" pitchFamily="34" charset="0"/>
                <a:cs typeface="Arial" panose="020B0604020202020204" pitchFamily="34" charset="0"/>
              </a:rPr>
              <a:t>Background </a:t>
            </a:r>
          </a:p>
          <a:p>
            <a:pPr marL="285750" indent="-285750">
              <a:lnSpc>
                <a:spcPct val="150000"/>
              </a:lnSpc>
              <a:buFont typeface="Arial" panose="020B0604020202020204" pitchFamily="34" charset="0"/>
              <a:buChar char="•"/>
            </a:pPr>
            <a:r>
              <a:rPr lang="en-US" sz="4000" b="1" dirty="0">
                <a:latin typeface="Arial" panose="020B0604020202020204" pitchFamily="34" charset="0"/>
                <a:cs typeface="Arial" panose="020B0604020202020204" pitchFamily="34" charset="0"/>
              </a:rPr>
              <a:t>Needs and Opportunities</a:t>
            </a:r>
          </a:p>
          <a:p>
            <a:pPr marL="285750" indent="-285750">
              <a:lnSpc>
                <a:spcPct val="150000"/>
              </a:lnSpc>
              <a:buFont typeface="Arial" panose="020B0604020202020204" pitchFamily="34" charset="0"/>
              <a:buChar char="•"/>
            </a:pPr>
            <a:r>
              <a:rPr lang="en-US" sz="4000" b="1" dirty="0">
                <a:latin typeface="Arial" panose="020B0604020202020204" pitchFamily="34" charset="0"/>
                <a:cs typeface="Arial" panose="020B0604020202020204" pitchFamily="34" charset="0"/>
              </a:rPr>
              <a:t>Alternatives Discussion</a:t>
            </a:r>
          </a:p>
        </p:txBody>
      </p:sp>
    </p:spTree>
    <p:extLst>
      <p:ext uri="{BB962C8B-B14F-4D97-AF65-F5344CB8AC3E}">
        <p14:creationId xmlns:p14="http://schemas.microsoft.com/office/powerpoint/2010/main" val="2435902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CD1D-5C20-4DBB-B385-22A1101FD57B}"/>
              </a:ext>
            </a:extLst>
          </p:cNvPr>
          <p:cNvSpPr>
            <a:spLocks noGrp="1"/>
          </p:cNvSpPr>
          <p:nvPr>
            <p:ph type="title"/>
          </p:nvPr>
        </p:nvSpPr>
        <p:spPr/>
        <p:txBody>
          <a:bodyPr/>
          <a:lstStyle/>
          <a:p>
            <a:pPr algn="ctr"/>
            <a:r>
              <a:rPr lang="en-US" b="1" dirty="0">
                <a:solidFill>
                  <a:schemeClr val="bg1"/>
                </a:solidFill>
              </a:rPr>
              <a:t>Chapter 3 - Background</a:t>
            </a:r>
          </a:p>
        </p:txBody>
      </p:sp>
      <p:sp>
        <p:nvSpPr>
          <p:cNvPr id="3" name="Content Placeholder 2">
            <a:extLst>
              <a:ext uri="{FF2B5EF4-FFF2-40B4-BE49-F238E27FC236}">
                <a16:creationId xmlns:a16="http://schemas.microsoft.com/office/drawing/2014/main" id="{D41CC30E-E83F-4109-AF5E-346BC660B0E5}"/>
              </a:ext>
            </a:extLst>
          </p:cNvPr>
          <p:cNvSpPr>
            <a:spLocks noGrp="1"/>
          </p:cNvSpPr>
          <p:nvPr>
            <p:ph idx="1"/>
          </p:nvPr>
        </p:nvSpPr>
        <p:spPr>
          <a:xfrm>
            <a:off x="838200" y="2141537"/>
            <a:ext cx="10515600" cy="4351338"/>
          </a:xfrm>
        </p:spPr>
        <p:txBody>
          <a:bodyPr/>
          <a:lstStyle/>
          <a:p>
            <a:r>
              <a:rPr lang="en-US" dirty="0"/>
              <a:t>Between 1990-2009, Deschutes County invested more than $1.8 million to expand its waste prevention and recycling education program</a:t>
            </a:r>
          </a:p>
          <a:p>
            <a:pPr lvl="1"/>
            <a:r>
              <a:rPr lang="en-US" dirty="0"/>
              <a:t>2.5% of County’s annual budget</a:t>
            </a:r>
          </a:p>
          <a:p>
            <a:pPr lvl="1"/>
            <a:r>
              <a:rPr lang="en-US" dirty="0"/>
              <a:t>FY 2017-2018: County budgeted $110,000 towards these efforts</a:t>
            </a:r>
          </a:p>
          <a:p>
            <a:pPr marL="457200" lvl="1" indent="0">
              <a:buNone/>
            </a:pPr>
            <a:endParaRPr lang="en-US" sz="2800" dirty="0"/>
          </a:p>
          <a:p>
            <a:r>
              <a:rPr lang="en-US" dirty="0"/>
              <a:t>57% population growth rate since 2000</a:t>
            </a:r>
          </a:p>
          <a:p>
            <a:pPr lvl="1"/>
            <a:r>
              <a:rPr lang="en-US" dirty="0"/>
              <a:t>Average 200,000 visitors per month</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17473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4F3976-86C7-4071-91FD-BDECD6B96329}"/>
              </a:ext>
            </a:extLst>
          </p:cNvPr>
          <p:cNvSpPr>
            <a:spLocks noGrp="1"/>
          </p:cNvSpPr>
          <p:nvPr>
            <p:ph idx="1"/>
          </p:nvPr>
        </p:nvSpPr>
        <p:spPr>
          <a:xfrm>
            <a:off x="901996" y="2144601"/>
            <a:ext cx="10515600" cy="3319883"/>
          </a:xfrm>
          <a:prstGeom prst="rect">
            <a:avLst/>
          </a:prstGeom>
        </p:spPr>
        <p:txBody>
          <a:bodyPr>
            <a:spAutoFit/>
          </a:bodyPr>
          <a:lstStyle/>
          <a:p>
            <a:r>
              <a:rPr lang="en-US" dirty="0"/>
              <a:t>ORS 459A.007 – Outlines necessary planning elements for robust recycling program = “Opportunity to Recycle”</a:t>
            </a:r>
          </a:p>
          <a:p>
            <a:pPr marL="0" indent="0">
              <a:buNone/>
            </a:pPr>
            <a:endParaRPr lang="en-US" dirty="0"/>
          </a:p>
          <a:p>
            <a:r>
              <a:rPr lang="en-US" dirty="0"/>
              <a:t>ORS 459A.008 – Guidance for educational and promotion programs designed to encourage more sustainable behavior</a:t>
            </a:r>
          </a:p>
          <a:p>
            <a:endParaRPr lang="en-US" dirty="0"/>
          </a:p>
          <a:p>
            <a:r>
              <a:rPr lang="en-US" dirty="0"/>
              <a:t>ORS.459A.010 – Statewide goals for recovery rates</a:t>
            </a:r>
          </a:p>
        </p:txBody>
      </p:sp>
      <p:sp>
        <p:nvSpPr>
          <p:cNvPr id="7" name="Title 6">
            <a:extLst>
              <a:ext uri="{FF2B5EF4-FFF2-40B4-BE49-F238E27FC236}">
                <a16:creationId xmlns:a16="http://schemas.microsoft.com/office/drawing/2014/main" id="{D1539B12-95D6-4567-A3A0-5117B8FB95FA}"/>
              </a:ext>
            </a:extLst>
          </p:cNvPr>
          <p:cNvSpPr txBox="1">
            <a:spLocks noGrp="1"/>
          </p:cNvSpPr>
          <p:nvPr>
            <p:ph type="title"/>
          </p:nvPr>
        </p:nvSpPr>
        <p:spPr>
          <a:xfrm>
            <a:off x="838200" y="677040"/>
            <a:ext cx="10515600" cy="701731"/>
          </a:xfrm>
          <a:prstGeom prst="rect">
            <a:avLst/>
          </a:prstGeom>
          <a:noFill/>
        </p:spPr>
        <p:txBody>
          <a:bodyPr wrap="square" rtlCol="0">
            <a:spAutoFit/>
          </a:bodyPr>
          <a:lstStyle/>
          <a:p>
            <a:pPr algn="ctr"/>
            <a:r>
              <a:rPr lang="en-US" b="1" dirty="0">
                <a:solidFill>
                  <a:schemeClr val="bg1"/>
                </a:solidFill>
              </a:rPr>
              <a:t>Regulatory Authority</a:t>
            </a:r>
          </a:p>
        </p:txBody>
      </p:sp>
    </p:spTree>
    <p:extLst>
      <p:ext uri="{BB962C8B-B14F-4D97-AF65-F5344CB8AC3E}">
        <p14:creationId xmlns:p14="http://schemas.microsoft.com/office/powerpoint/2010/main" val="245046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4F3976-86C7-4071-91FD-BDECD6B96329}"/>
              </a:ext>
            </a:extLst>
          </p:cNvPr>
          <p:cNvSpPr>
            <a:spLocks noGrp="1"/>
          </p:cNvSpPr>
          <p:nvPr>
            <p:ph idx="1"/>
          </p:nvPr>
        </p:nvSpPr>
        <p:spPr>
          <a:xfrm>
            <a:off x="901996" y="2144601"/>
            <a:ext cx="10515600" cy="3993401"/>
          </a:xfrm>
          <a:prstGeom prst="rect">
            <a:avLst/>
          </a:prstGeom>
        </p:spPr>
        <p:txBody>
          <a:bodyPr>
            <a:spAutoFit/>
          </a:bodyPr>
          <a:lstStyle/>
          <a:p>
            <a:r>
              <a:rPr lang="en-US" b="1" dirty="0"/>
              <a:t>ORS 459A.007 – Outlines necessary planning elements for robust recycling program = “Opportunity to Recycle”</a:t>
            </a:r>
          </a:p>
          <a:p>
            <a:pPr lvl="1"/>
            <a:r>
              <a:rPr lang="en-US" b="1" dirty="0"/>
              <a:t>Programming Elements A-M</a:t>
            </a:r>
          </a:p>
          <a:p>
            <a:pPr lvl="1"/>
            <a:r>
              <a:rPr lang="en-US" b="1" dirty="0"/>
              <a:t>Deschutes obligated to satisfy Elements A-C plus any; OR Any five Elements</a:t>
            </a:r>
          </a:p>
          <a:p>
            <a:pPr marL="457200" lvl="1" indent="0">
              <a:buNone/>
            </a:pPr>
            <a:endParaRPr lang="en-US" dirty="0"/>
          </a:p>
          <a:p>
            <a:r>
              <a:rPr lang="en-US" dirty="0"/>
              <a:t>ORS 459A.008 – Guidance for educational and promotion programs designed to encourage more sustainable behavior</a:t>
            </a:r>
          </a:p>
          <a:p>
            <a:pPr marL="0" indent="0">
              <a:buNone/>
            </a:pPr>
            <a:endParaRPr lang="en-US" dirty="0"/>
          </a:p>
          <a:p>
            <a:r>
              <a:rPr lang="en-US" dirty="0"/>
              <a:t>ORS.459A.010 – Statewide goals for recovery rates</a:t>
            </a:r>
          </a:p>
        </p:txBody>
      </p:sp>
      <p:sp>
        <p:nvSpPr>
          <p:cNvPr id="7" name="Title 6">
            <a:extLst>
              <a:ext uri="{FF2B5EF4-FFF2-40B4-BE49-F238E27FC236}">
                <a16:creationId xmlns:a16="http://schemas.microsoft.com/office/drawing/2014/main" id="{D1539B12-95D6-4567-A3A0-5117B8FB95FA}"/>
              </a:ext>
            </a:extLst>
          </p:cNvPr>
          <p:cNvSpPr txBox="1">
            <a:spLocks noGrp="1"/>
          </p:cNvSpPr>
          <p:nvPr>
            <p:ph type="title"/>
          </p:nvPr>
        </p:nvSpPr>
        <p:spPr>
          <a:xfrm>
            <a:off x="838200" y="677040"/>
            <a:ext cx="10515600" cy="701731"/>
          </a:xfrm>
          <a:prstGeom prst="rect">
            <a:avLst/>
          </a:prstGeom>
          <a:noFill/>
        </p:spPr>
        <p:txBody>
          <a:bodyPr wrap="square" rtlCol="0">
            <a:spAutoFit/>
          </a:bodyPr>
          <a:lstStyle/>
          <a:p>
            <a:pPr algn="ctr"/>
            <a:r>
              <a:rPr lang="en-US" b="1" dirty="0">
                <a:solidFill>
                  <a:schemeClr val="bg1"/>
                </a:solidFill>
              </a:rPr>
              <a:t>Regulatory Authority</a:t>
            </a:r>
          </a:p>
        </p:txBody>
      </p:sp>
    </p:spTree>
    <p:extLst>
      <p:ext uri="{BB962C8B-B14F-4D97-AF65-F5344CB8AC3E}">
        <p14:creationId xmlns:p14="http://schemas.microsoft.com/office/powerpoint/2010/main" val="390940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539B12-95D6-4567-A3A0-5117B8FB95FA}"/>
              </a:ext>
            </a:extLst>
          </p:cNvPr>
          <p:cNvSpPr txBox="1">
            <a:spLocks noGrp="1"/>
          </p:cNvSpPr>
          <p:nvPr>
            <p:ph type="title"/>
          </p:nvPr>
        </p:nvSpPr>
        <p:spPr>
          <a:xfrm>
            <a:off x="838200" y="677041"/>
            <a:ext cx="10515600" cy="701731"/>
          </a:xfrm>
          <a:prstGeom prst="rect">
            <a:avLst/>
          </a:prstGeom>
          <a:noFill/>
        </p:spPr>
        <p:txBody>
          <a:bodyPr wrap="square" rtlCol="0">
            <a:spAutoFit/>
          </a:bodyPr>
          <a:lstStyle/>
          <a:p>
            <a:pPr algn="ctr"/>
            <a:r>
              <a:rPr lang="en-US" b="1" dirty="0">
                <a:solidFill>
                  <a:schemeClr val="bg1"/>
                </a:solidFill>
              </a:rPr>
              <a:t>Regulatory Authority</a:t>
            </a:r>
          </a:p>
        </p:txBody>
      </p:sp>
      <p:graphicFrame>
        <p:nvGraphicFramePr>
          <p:cNvPr id="2" name="Table 1">
            <a:extLst>
              <a:ext uri="{FF2B5EF4-FFF2-40B4-BE49-F238E27FC236}">
                <a16:creationId xmlns:a16="http://schemas.microsoft.com/office/drawing/2014/main" id="{EA8AA969-48DC-4D55-88DD-8207BC556F79}"/>
              </a:ext>
            </a:extLst>
          </p:cNvPr>
          <p:cNvGraphicFramePr>
            <a:graphicFrameLocks noGrp="1"/>
          </p:cNvGraphicFramePr>
          <p:nvPr>
            <p:extLst>
              <p:ext uri="{D42A27DB-BD31-4B8C-83A1-F6EECF244321}">
                <p14:modId xmlns:p14="http://schemas.microsoft.com/office/powerpoint/2010/main" val="184628590"/>
              </p:ext>
            </p:extLst>
          </p:nvPr>
        </p:nvGraphicFramePr>
        <p:xfrm>
          <a:off x="838200" y="2202023"/>
          <a:ext cx="10168976" cy="4338719"/>
        </p:xfrm>
        <a:graphic>
          <a:graphicData uri="http://schemas.openxmlformats.org/drawingml/2006/table">
            <a:tbl>
              <a:tblPr firstRow="1" bandRow="1">
                <a:tableStyleId>{93296810-A885-4BE3-A3E7-6D5BEEA58F35}</a:tableStyleId>
              </a:tblPr>
              <a:tblGrid>
                <a:gridCol w="3389659">
                  <a:extLst>
                    <a:ext uri="{9D8B030D-6E8A-4147-A177-3AD203B41FA5}">
                      <a16:colId xmlns:a16="http://schemas.microsoft.com/office/drawing/2014/main" val="301721008"/>
                    </a:ext>
                  </a:extLst>
                </a:gridCol>
                <a:gridCol w="5248375">
                  <a:extLst>
                    <a:ext uri="{9D8B030D-6E8A-4147-A177-3AD203B41FA5}">
                      <a16:colId xmlns:a16="http://schemas.microsoft.com/office/drawing/2014/main" val="1004353271"/>
                    </a:ext>
                  </a:extLst>
                </a:gridCol>
                <a:gridCol w="1530942">
                  <a:extLst>
                    <a:ext uri="{9D8B030D-6E8A-4147-A177-3AD203B41FA5}">
                      <a16:colId xmlns:a16="http://schemas.microsoft.com/office/drawing/2014/main" val="385566367"/>
                    </a:ext>
                  </a:extLst>
                </a:gridCol>
              </a:tblGrid>
              <a:tr h="364784">
                <a:tc>
                  <a:txBody>
                    <a:bodyPr/>
                    <a:lstStyle/>
                    <a:p>
                      <a:pPr algn="ctr"/>
                      <a:r>
                        <a:rPr lang="en-US" dirty="0"/>
                        <a:t>Element</a:t>
                      </a:r>
                    </a:p>
                  </a:txBody>
                  <a:tcPr/>
                </a:tc>
                <a:tc>
                  <a:txBody>
                    <a:bodyPr/>
                    <a:lstStyle/>
                    <a:p>
                      <a:pPr algn="ctr"/>
                      <a:r>
                        <a:rPr lang="en-US" dirty="0"/>
                        <a:t>Status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Status</a:t>
                      </a:r>
                    </a:p>
                  </a:txBody>
                  <a:tcPr/>
                </a:tc>
                <a:extLst>
                  <a:ext uri="{0D108BD9-81ED-4DB2-BD59-A6C34878D82A}">
                    <a16:rowId xmlns:a16="http://schemas.microsoft.com/office/drawing/2014/main" val="4000254593"/>
                  </a:ext>
                </a:extLst>
              </a:tr>
              <a:tr h="519817">
                <a:tc>
                  <a:txBody>
                    <a:bodyPr/>
                    <a:lstStyle/>
                    <a:p>
                      <a:pPr marL="0" marR="0" indent="-6350" algn="l">
                        <a:lnSpc>
                          <a:spcPct val="102000"/>
                        </a:lnSpc>
                        <a:spcBef>
                          <a:spcPts val="0"/>
                        </a:spcBef>
                        <a:spcAft>
                          <a:spcPts val="0"/>
                        </a:spcAft>
                      </a:pPr>
                      <a:r>
                        <a:rPr lang="en-US" sz="1150" dirty="0">
                          <a:effectLst/>
                        </a:rPr>
                        <a:t>Element A: Provide curbside recycling container</a:t>
                      </a:r>
                      <a:endParaRPr lang="en-US" sz="1150" dirty="0">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marL="0" marR="0" indent="-6350" algn="l">
                        <a:lnSpc>
                          <a:spcPct val="102000"/>
                        </a:lnSpc>
                        <a:spcBef>
                          <a:spcPts val="0"/>
                        </a:spcBef>
                        <a:spcAft>
                          <a:spcPts val="0"/>
                        </a:spcAft>
                      </a:pPr>
                      <a:r>
                        <a:rPr lang="en-US" sz="1150" dirty="0">
                          <a:effectLst/>
                        </a:rPr>
                        <a:t>Status: All cities are meeting this requirement because the haulers provide residents curbside recycling. </a:t>
                      </a:r>
                      <a:endParaRPr lang="en-US" sz="115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algn="ctr"/>
                      <a:r>
                        <a:rPr lang="en-US" sz="2800" kern="1200" dirty="0">
                          <a:solidFill>
                            <a:srgbClr val="00B050"/>
                          </a:solidFill>
                          <a:effectLst/>
                          <a:sym typeface="Wingdings" panose="05000000000000000000" pitchFamily="2" charset="2"/>
                        </a:rPr>
                        <a:t></a:t>
                      </a:r>
                      <a:endParaRPr lang="en-US" sz="2800" dirty="0">
                        <a:solidFill>
                          <a:srgbClr val="00B050"/>
                        </a:solidFill>
                      </a:endParaRPr>
                    </a:p>
                  </a:txBody>
                  <a:tcPr/>
                </a:tc>
                <a:extLst>
                  <a:ext uri="{0D108BD9-81ED-4DB2-BD59-A6C34878D82A}">
                    <a16:rowId xmlns:a16="http://schemas.microsoft.com/office/drawing/2014/main" val="4004226152"/>
                  </a:ext>
                </a:extLst>
              </a:tr>
              <a:tr h="695651">
                <a:tc>
                  <a:txBody>
                    <a:bodyPr/>
                    <a:lstStyle/>
                    <a:p>
                      <a:pPr marL="0" marR="0" indent="-6350" algn="l">
                        <a:lnSpc>
                          <a:spcPct val="102000"/>
                        </a:lnSpc>
                        <a:spcBef>
                          <a:spcPts val="0"/>
                        </a:spcBef>
                        <a:spcAft>
                          <a:spcPts val="0"/>
                        </a:spcAft>
                      </a:pPr>
                      <a:r>
                        <a:rPr lang="en-US" sz="1150" dirty="0">
                          <a:effectLst/>
                        </a:rPr>
                        <a:t>Element B: Provide weekly curbside recycling  </a:t>
                      </a:r>
                      <a:endParaRPr lang="en-US" sz="115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marL="0" marR="0" indent="-6350" algn="l">
                        <a:lnSpc>
                          <a:spcPct val="102000"/>
                        </a:lnSpc>
                        <a:spcBef>
                          <a:spcPts val="0"/>
                        </a:spcBef>
                        <a:spcAft>
                          <a:spcPts val="0"/>
                        </a:spcAft>
                      </a:pPr>
                      <a:r>
                        <a:rPr lang="en-US" sz="1150" dirty="0">
                          <a:effectLst/>
                        </a:rPr>
                        <a:t>Status: Recycling services in all cities and the urbanized portions of the County are offered every other week. This element is not satisfied.</a:t>
                      </a:r>
                      <a:endParaRPr lang="en-US" sz="115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algn="ctr"/>
                      <a:r>
                        <a:rPr lang="en-US" sz="2800" dirty="0">
                          <a:solidFill>
                            <a:srgbClr val="FF0000"/>
                          </a:solidFill>
                        </a:rPr>
                        <a:t>X</a:t>
                      </a:r>
                    </a:p>
                  </a:txBody>
                  <a:tcPr/>
                </a:tc>
                <a:extLst>
                  <a:ext uri="{0D108BD9-81ED-4DB2-BD59-A6C34878D82A}">
                    <a16:rowId xmlns:a16="http://schemas.microsoft.com/office/drawing/2014/main" val="145790624"/>
                  </a:ext>
                </a:extLst>
              </a:tr>
              <a:tr h="846344">
                <a:tc>
                  <a:txBody>
                    <a:bodyPr/>
                    <a:lstStyle/>
                    <a:p>
                      <a:pPr marL="0" marR="0" indent="-6350" algn="l">
                        <a:lnSpc>
                          <a:spcPct val="102000"/>
                        </a:lnSpc>
                        <a:spcBef>
                          <a:spcPts val="0"/>
                        </a:spcBef>
                        <a:spcAft>
                          <a:spcPts val="0"/>
                        </a:spcAft>
                      </a:pPr>
                      <a:r>
                        <a:rPr lang="en-US" sz="1150" dirty="0">
                          <a:effectLst/>
                        </a:rPr>
                        <a:t>Element C: Expanded recycling education and promotion program which includes a contamination reduction education plan. </a:t>
                      </a:r>
                      <a:endParaRPr lang="en-US" sz="115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marL="0" marR="0" indent="-6350" algn="l">
                        <a:lnSpc>
                          <a:spcPct val="102000"/>
                        </a:lnSpc>
                        <a:spcBef>
                          <a:spcPts val="0"/>
                        </a:spcBef>
                        <a:spcAft>
                          <a:spcPts val="0"/>
                        </a:spcAft>
                      </a:pPr>
                      <a:r>
                        <a:rPr lang="en-US" sz="1150" dirty="0">
                          <a:effectLst/>
                        </a:rPr>
                        <a:t>Status: The Environmental Center together with local collection companies has implemented and expanded programing to promote reduction and recycling. All collection companies submitted plans to DEQ as to how they are reducing contamination. </a:t>
                      </a:r>
                      <a:endParaRPr lang="en-US" sz="115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a:tc>
                <a:extLst>
                  <a:ext uri="{0D108BD9-81ED-4DB2-BD59-A6C34878D82A}">
                    <a16:rowId xmlns:a16="http://schemas.microsoft.com/office/drawing/2014/main" val="1568492534"/>
                  </a:ext>
                </a:extLst>
              </a:tr>
              <a:tr h="519817">
                <a:tc>
                  <a:txBody>
                    <a:bodyPr/>
                    <a:lstStyle/>
                    <a:p>
                      <a:pPr marL="0" marR="0" indent="-6350" algn="l">
                        <a:lnSpc>
                          <a:spcPct val="102000"/>
                        </a:lnSpc>
                        <a:spcBef>
                          <a:spcPts val="0"/>
                        </a:spcBef>
                        <a:spcAft>
                          <a:spcPts val="0"/>
                        </a:spcAft>
                      </a:pPr>
                      <a:r>
                        <a:rPr lang="en-US" sz="1150" dirty="0">
                          <a:effectLst/>
                        </a:rPr>
                        <a:t>Element D: Provide multi-family recycling to apartment complexes that request it. </a:t>
                      </a:r>
                      <a:endParaRPr lang="en-US" sz="115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marL="0" marR="0" indent="-6350" algn="l">
                        <a:lnSpc>
                          <a:spcPct val="102000"/>
                        </a:lnSpc>
                        <a:spcBef>
                          <a:spcPts val="0"/>
                        </a:spcBef>
                        <a:spcAft>
                          <a:spcPts val="0"/>
                        </a:spcAft>
                      </a:pPr>
                      <a:r>
                        <a:rPr lang="en-US" sz="1150" dirty="0">
                          <a:effectLst/>
                        </a:rPr>
                        <a:t>Status:</a:t>
                      </a:r>
                      <a:r>
                        <a:rPr lang="en-US" sz="1150" kern="1200" dirty="0">
                          <a:effectLst/>
                        </a:rPr>
                        <a:t> Hau</a:t>
                      </a:r>
                      <a:r>
                        <a:rPr lang="en-US" sz="1150" dirty="0">
                          <a:effectLst/>
                        </a:rPr>
                        <a:t>lers provide recycling services to those that request it; participation is not mandatory.</a:t>
                      </a:r>
                      <a:endParaRPr lang="en-US" sz="115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a:tc>
                <a:extLst>
                  <a:ext uri="{0D108BD9-81ED-4DB2-BD59-A6C34878D82A}">
                    <a16:rowId xmlns:a16="http://schemas.microsoft.com/office/drawing/2014/main" val="894265792"/>
                  </a:ext>
                </a:extLst>
              </a:tr>
              <a:tr h="873170">
                <a:tc>
                  <a:txBody>
                    <a:bodyPr/>
                    <a:lstStyle/>
                    <a:p>
                      <a:pPr marL="0" marR="0" indent="-6350" algn="l">
                        <a:lnSpc>
                          <a:spcPct val="102000"/>
                        </a:lnSpc>
                        <a:spcBef>
                          <a:spcPts val="0"/>
                        </a:spcBef>
                        <a:spcAft>
                          <a:spcPts val="0"/>
                        </a:spcAft>
                      </a:pPr>
                      <a:r>
                        <a:rPr lang="en-US" sz="1150" dirty="0">
                          <a:effectLst/>
                        </a:rPr>
                        <a:t>Element E:  Curbside yard debris collection is available to residential collection service customers at least once a month, and depots that accept yard waste are conveniently located </a:t>
                      </a:r>
                    </a:p>
                  </a:txBody>
                  <a:tcPr marL="37385" marR="37385" marT="0" marB="0"/>
                </a:tc>
                <a:tc>
                  <a:txBody>
                    <a:bodyPr/>
                    <a:lstStyle/>
                    <a:p>
                      <a:pPr marL="0" marR="0" indent="-6350" algn="l">
                        <a:lnSpc>
                          <a:spcPct val="102000"/>
                        </a:lnSpc>
                        <a:spcBef>
                          <a:spcPts val="0"/>
                        </a:spcBef>
                        <a:spcAft>
                          <a:spcPts val="0"/>
                        </a:spcAft>
                      </a:pPr>
                      <a:r>
                        <a:rPr lang="en-US" sz="1150" dirty="0">
                          <a:effectLst/>
                        </a:rPr>
                        <a:t>Status: Yard waste is offered on subscription-only basis in the incorporated cities only and all but one recycling depot (Alfalfa) accept yard waste</a:t>
                      </a:r>
                      <a:endParaRPr lang="en-US" sz="115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a:tc>
                <a:extLst>
                  <a:ext uri="{0D108BD9-81ED-4DB2-BD59-A6C34878D82A}">
                    <a16:rowId xmlns:a16="http://schemas.microsoft.com/office/drawing/2014/main" val="877494521"/>
                  </a:ext>
                </a:extLst>
              </a:tr>
              <a:tr h="364784">
                <a:tc>
                  <a:txBody>
                    <a:bodyPr/>
                    <a:lstStyle/>
                    <a:p>
                      <a:pPr marL="0" marR="0" indent="-6350" algn="l">
                        <a:lnSpc>
                          <a:spcPct val="102000"/>
                        </a:lnSpc>
                        <a:spcBef>
                          <a:spcPts val="0"/>
                        </a:spcBef>
                        <a:spcAft>
                          <a:spcPts val="0"/>
                        </a:spcAft>
                      </a:pPr>
                      <a:r>
                        <a:rPr lang="en-US" sz="1150" dirty="0">
                          <a:effectLst/>
                        </a:rPr>
                        <a:t>Element F:  Recycling is available to businesses and schools.</a:t>
                      </a:r>
                      <a:endParaRPr lang="en-US" sz="1150" b="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marL="0" marR="0" indent="-6350" algn="l">
                        <a:lnSpc>
                          <a:spcPct val="102000"/>
                        </a:lnSpc>
                        <a:spcBef>
                          <a:spcPts val="0"/>
                        </a:spcBef>
                        <a:spcAft>
                          <a:spcPts val="0"/>
                        </a:spcAft>
                      </a:pPr>
                      <a:r>
                        <a:rPr lang="en-US" sz="1150" dirty="0">
                          <a:effectLst/>
                        </a:rPr>
                        <a:t>Status:  All cities meet this requirement since haulers offer this service.</a:t>
                      </a:r>
                      <a:endParaRPr lang="en-US" sz="115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7385" marR="3738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srgbClr val="00B050"/>
                        </a:solidFill>
                        <a:effectLst/>
                        <a:uLnTx/>
                        <a:uFillTx/>
                        <a:latin typeface="+mn-lt"/>
                        <a:ea typeface="+mn-ea"/>
                        <a:cs typeface="+mn-cs"/>
                      </a:endParaRPr>
                    </a:p>
                  </a:txBody>
                  <a:tcPr/>
                </a:tc>
                <a:extLst>
                  <a:ext uri="{0D108BD9-81ED-4DB2-BD59-A6C34878D82A}">
                    <a16:rowId xmlns:a16="http://schemas.microsoft.com/office/drawing/2014/main" val="3871536033"/>
                  </a:ext>
                </a:extLst>
              </a:tr>
            </a:tbl>
          </a:graphicData>
        </a:graphic>
      </p:graphicFrame>
      <p:sp>
        <p:nvSpPr>
          <p:cNvPr id="10" name="Content Placeholder 4">
            <a:extLst>
              <a:ext uri="{FF2B5EF4-FFF2-40B4-BE49-F238E27FC236}">
                <a16:creationId xmlns:a16="http://schemas.microsoft.com/office/drawing/2014/main" id="{0CDCAC51-1465-4F81-9A81-5569180ADA1B}"/>
              </a:ext>
            </a:extLst>
          </p:cNvPr>
          <p:cNvSpPr txBox="1">
            <a:spLocks/>
          </p:cNvSpPr>
          <p:nvPr/>
        </p:nvSpPr>
        <p:spPr>
          <a:xfrm>
            <a:off x="9924014" y="469658"/>
            <a:ext cx="1842979" cy="78492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rPr>
              <a:t>ORS 459A.007</a:t>
            </a:r>
          </a:p>
          <a:p>
            <a:pPr marL="0" indent="0">
              <a:buFont typeface="Arial" panose="020B0604020202020204" pitchFamily="34" charset="0"/>
              <a:buNone/>
            </a:pPr>
            <a:r>
              <a:rPr lang="en-US" sz="2000" dirty="0">
                <a:solidFill>
                  <a:schemeClr val="bg1"/>
                </a:solidFill>
              </a:rPr>
              <a:t>Elements A-F</a:t>
            </a:r>
          </a:p>
        </p:txBody>
      </p:sp>
    </p:spTree>
    <p:extLst>
      <p:ext uri="{BB962C8B-B14F-4D97-AF65-F5344CB8AC3E}">
        <p14:creationId xmlns:p14="http://schemas.microsoft.com/office/powerpoint/2010/main" val="35612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9F3E-9CEA-47BF-873E-59D726C1034E}"/>
              </a:ext>
            </a:extLst>
          </p:cNvPr>
          <p:cNvSpPr>
            <a:spLocks noGrp="1"/>
          </p:cNvSpPr>
          <p:nvPr>
            <p:ph type="title"/>
          </p:nvPr>
        </p:nvSpPr>
        <p:spPr>
          <a:xfrm>
            <a:off x="838200" y="365125"/>
            <a:ext cx="10515600" cy="1325563"/>
          </a:xfrm>
        </p:spPr>
        <p:txBody>
          <a:bodyPr/>
          <a:lstStyle/>
          <a:p>
            <a:pPr algn="ctr"/>
            <a:r>
              <a:rPr lang="en-US" b="1" dirty="0">
                <a:solidFill>
                  <a:schemeClr val="bg1"/>
                </a:solidFill>
              </a:rPr>
              <a:t>SWMP Planning Process</a:t>
            </a:r>
          </a:p>
        </p:txBody>
      </p:sp>
      <p:sp>
        <p:nvSpPr>
          <p:cNvPr id="3" name="Content Placeholder 2">
            <a:extLst>
              <a:ext uri="{FF2B5EF4-FFF2-40B4-BE49-F238E27FC236}">
                <a16:creationId xmlns:a16="http://schemas.microsoft.com/office/drawing/2014/main" id="{099CA665-8C7E-4F78-86A2-58C9C5F5ED46}"/>
              </a:ext>
            </a:extLst>
          </p:cNvPr>
          <p:cNvSpPr>
            <a:spLocks noGrp="1"/>
          </p:cNvSpPr>
          <p:nvPr>
            <p:ph idx="1"/>
          </p:nvPr>
        </p:nvSpPr>
        <p:spPr/>
        <p:txBody>
          <a:bodyPr>
            <a:normAutofit fontScale="92500" lnSpcReduction="20000"/>
          </a:bodyPr>
          <a:lstStyle/>
          <a:p>
            <a:pPr marL="0" indent="0" algn="ctr">
              <a:buNone/>
            </a:pPr>
            <a:r>
              <a:rPr lang="en-US" b="1" dirty="0"/>
              <a:t>Agenda</a:t>
            </a:r>
          </a:p>
          <a:p>
            <a:pPr marL="514350" indent="-514350">
              <a:buFont typeface="+mj-lt"/>
              <a:buAutoNum type="arabicPeriod"/>
            </a:pPr>
            <a:r>
              <a:rPr lang="en-US" dirty="0"/>
              <a:t>Update of Chapters 1&amp;2</a:t>
            </a:r>
          </a:p>
          <a:p>
            <a:pPr lvl="2"/>
            <a:r>
              <a:rPr lang="en-US" dirty="0"/>
              <a:t>Review revisions per SWAC</a:t>
            </a:r>
          </a:p>
          <a:p>
            <a:pPr marL="514350" indent="-514350">
              <a:buFont typeface="+mj-lt"/>
              <a:buAutoNum type="arabicPeriod"/>
            </a:pPr>
            <a:r>
              <a:rPr lang="en-US" dirty="0"/>
              <a:t>Chapter 3 – Waste Prevention, Reduction, Reuse, and Recycling Analysis</a:t>
            </a:r>
          </a:p>
          <a:p>
            <a:pPr lvl="2"/>
            <a:r>
              <a:rPr lang="en-US" dirty="0"/>
              <a:t>Regulatory Authority – ORS 459A</a:t>
            </a:r>
          </a:p>
          <a:p>
            <a:pPr lvl="2"/>
            <a:r>
              <a:rPr lang="en-US" dirty="0"/>
              <a:t>Background and Trends</a:t>
            </a:r>
          </a:p>
          <a:p>
            <a:pPr lvl="2"/>
            <a:r>
              <a:rPr lang="en-US" dirty="0"/>
              <a:t>Educational Programs </a:t>
            </a:r>
          </a:p>
          <a:p>
            <a:pPr lvl="2"/>
            <a:r>
              <a:rPr lang="en-US" dirty="0"/>
              <a:t>Outreach and Promotional Efforts</a:t>
            </a:r>
          </a:p>
          <a:p>
            <a:pPr lvl="2"/>
            <a:r>
              <a:rPr lang="en-US" dirty="0"/>
              <a:t>Recycling</a:t>
            </a:r>
          </a:p>
          <a:p>
            <a:pPr marL="514350" indent="-514350">
              <a:buFont typeface="+mj-lt"/>
              <a:buAutoNum type="arabicPeriod"/>
            </a:pPr>
            <a:r>
              <a:rPr lang="en-US" dirty="0"/>
              <a:t>Needs and Opportunities</a:t>
            </a:r>
          </a:p>
          <a:p>
            <a:pPr lvl="2"/>
            <a:r>
              <a:rPr lang="en-US" dirty="0"/>
              <a:t>Food Waste</a:t>
            </a:r>
          </a:p>
          <a:p>
            <a:pPr lvl="2"/>
            <a:r>
              <a:rPr lang="en-US" dirty="0"/>
              <a:t>C&amp;D</a:t>
            </a:r>
          </a:p>
          <a:p>
            <a:pPr lvl="2"/>
            <a:r>
              <a:rPr lang="en-US" dirty="0"/>
              <a:t>Multifamily</a:t>
            </a:r>
          </a:p>
          <a:p>
            <a:endParaRPr lang="en-US" dirty="0"/>
          </a:p>
          <a:p>
            <a:endParaRPr lang="en-US" dirty="0"/>
          </a:p>
        </p:txBody>
      </p:sp>
    </p:spTree>
    <p:extLst>
      <p:ext uri="{BB962C8B-B14F-4D97-AF65-F5344CB8AC3E}">
        <p14:creationId xmlns:p14="http://schemas.microsoft.com/office/powerpoint/2010/main" val="3119609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1A56285D-AA1F-4FF2-B99E-0C882D806938}"/>
              </a:ext>
            </a:extLst>
          </p:cNvPr>
          <p:cNvSpPr txBox="1">
            <a:spLocks noGrp="1"/>
          </p:cNvSpPr>
          <p:nvPr>
            <p:ph type="title"/>
          </p:nvPr>
        </p:nvSpPr>
        <p:spPr>
          <a:prstGeom prst="rect">
            <a:avLst/>
          </a:prstGeom>
          <a:noFill/>
        </p:spPr>
        <p:txBody>
          <a:bodyPr wrap="square" rtlCol="0">
            <a:spAutoFit/>
          </a:bodyPr>
          <a:lstStyle/>
          <a:p>
            <a:pPr algn="ctr"/>
            <a:r>
              <a:rPr lang="en-US" b="1" dirty="0">
                <a:solidFill>
                  <a:schemeClr val="bg1"/>
                </a:solidFill>
              </a:rPr>
              <a:t>Regulatory Authority</a:t>
            </a:r>
          </a:p>
        </p:txBody>
      </p:sp>
      <p:sp>
        <p:nvSpPr>
          <p:cNvPr id="6" name="Content Placeholder 4">
            <a:extLst>
              <a:ext uri="{FF2B5EF4-FFF2-40B4-BE49-F238E27FC236}">
                <a16:creationId xmlns:a16="http://schemas.microsoft.com/office/drawing/2014/main" id="{B7B982EF-9E42-471D-ADA8-AFED40FE4B77}"/>
              </a:ext>
            </a:extLst>
          </p:cNvPr>
          <p:cNvSpPr>
            <a:spLocks noGrp="1"/>
          </p:cNvSpPr>
          <p:nvPr>
            <p:ph idx="1"/>
          </p:nvPr>
        </p:nvSpPr>
        <p:spPr>
          <a:xfrm>
            <a:off x="9895617" y="483893"/>
            <a:ext cx="1842979" cy="784925"/>
          </a:xfrm>
          <a:prstGeom prst="rect">
            <a:avLst/>
          </a:prstGeom>
        </p:spPr>
        <p:txBody>
          <a:bodyPr wrap="square">
            <a:spAutoFit/>
          </a:bodyPr>
          <a:lstStyle/>
          <a:p>
            <a:pPr marL="0" indent="0">
              <a:buNone/>
            </a:pPr>
            <a:r>
              <a:rPr lang="en-US" sz="2000" dirty="0">
                <a:solidFill>
                  <a:schemeClr val="bg1"/>
                </a:solidFill>
              </a:rPr>
              <a:t>ORS 459A.007</a:t>
            </a:r>
          </a:p>
          <a:p>
            <a:pPr marL="0" indent="0">
              <a:buNone/>
            </a:pPr>
            <a:r>
              <a:rPr lang="en-US" sz="2000" dirty="0">
                <a:solidFill>
                  <a:schemeClr val="bg1"/>
                </a:solidFill>
              </a:rPr>
              <a:t>Elements G-M</a:t>
            </a:r>
          </a:p>
        </p:txBody>
      </p:sp>
      <p:graphicFrame>
        <p:nvGraphicFramePr>
          <p:cNvPr id="7" name="Table 6">
            <a:extLst>
              <a:ext uri="{FF2B5EF4-FFF2-40B4-BE49-F238E27FC236}">
                <a16:creationId xmlns:a16="http://schemas.microsoft.com/office/drawing/2014/main" id="{64492211-CA99-40C1-936A-BFF92B0527E8}"/>
              </a:ext>
            </a:extLst>
          </p:cNvPr>
          <p:cNvGraphicFramePr>
            <a:graphicFrameLocks noGrp="1"/>
          </p:cNvGraphicFramePr>
          <p:nvPr>
            <p:extLst>
              <p:ext uri="{D42A27DB-BD31-4B8C-83A1-F6EECF244321}">
                <p14:modId xmlns:p14="http://schemas.microsoft.com/office/powerpoint/2010/main" val="1540397652"/>
              </p:ext>
            </p:extLst>
          </p:nvPr>
        </p:nvGraphicFramePr>
        <p:xfrm>
          <a:off x="722762" y="2146891"/>
          <a:ext cx="10455601" cy="4227216"/>
        </p:xfrm>
        <a:graphic>
          <a:graphicData uri="http://schemas.openxmlformats.org/drawingml/2006/table">
            <a:tbl>
              <a:tblPr firstRow="1" bandRow="1">
                <a:tableStyleId>{93296810-A885-4BE3-A3E7-6D5BEEA58F35}</a:tableStyleId>
              </a:tblPr>
              <a:tblGrid>
                <a:gridCol w="3543679">
                  <a:extLst>
                    <a:ext uri="{9D8B030D-6E8A-4147-A177-3AD203B41FA5}">
                      <a16:colId xmlns:a16="http://schemas.microsoft.com/office/drawing/2014/main" val="2697301441"/>
                    </a:ext>
                  </a:extLst>
                </a:gridCol>
                <a:gridCol w="5528964">
                  <a:extLst>
                    <a:ext uri="{9D8B030D-6E8A-4147-A177-3AD203B41FA5}">
                      <a16:colId xmlns:a16="http://schemas.microsoft.com/office/drawing/2014/main" val="2357034173"/>
                    </a:ext>
                  </a:extLst>
                </a:gridCol>
                <a:gridCol w="1382958">
                  <a:extLst>
                    <a:ext uri="{9D8B030D-6E8A-4147-A177-3AD203B41FA5}">
                      <a16:colId xmlns:a16="http://schemas.microsoft.com/office/drawing/2014/main" val="1156359389"/>
                    </a:ext>
                  </a:extLst>
                </a:gridCol>
              </a:tblGrid>
              <a:tr h="383028">
                <a:tc>
                  <a:txBody>
                    <a:bodyPr/>
                    <a:lstStyle/>
                    <a:p>
                      <a:pPr algn="ctr"/>
                      <a:r>
                        <a:rPr lang="en-US" b="1" dirty="0"/>
                        <a:t>Element</a:t>
                      </a:r>
                    </a:p>
                  </a:txBody>
                  <a:tcPr/>
                </a:tc>
                <a:tc>
                  <a:txBody>
                    <a:bodyPr/>
                    <a:lstStyle/>
                    <a:p>
                      <a:pPr algn="ctr"/>
                      <a:r>
                        <a:rPr lang="en-US" dirty="0"/>
                        <a:t>Status</a:t>
                      </a:r>
                    </a:p>
                  </a:txBody>
                  <a:tcPr/>
                </a:tc>
                <a:tc>
                  <a:txBody>
                    <a:bodyPr/>
                    <a:lstStyle/>
                    <a:p>
                      <a:pPr algn="ctr"/>
                      <a:r>
                        <a:rPr lang="en-US" dirty="0"/>
                        <a:t>Status</a:t>
                      </a:r>
                    </a:p>
                  </a:txBody>
                  <a:tcPr/>
                </a:tc>
                <a:extLst>
                  <a:ext uri="{0D108BD9-81ED-4DB2-BD59-A6C34878D82A}">
                    <a16:rowId xmlns:a16="http://schemas.microsoft.com/office/drawing/2014/main" val="3170174706"/>
                  </a:ext>
                </a:extLst>
              </a:tr>
              <a:tr h="716150">
                <a:tc>
                  <a:txBody>
                    <a:bodyPr/>
                    <a:lstStyle/>
                    <a:p>
                      <a:r>
                        <a:rPr lang="en-US" sz="1200" b="0" dirty="0">
                          <a:effectLst/>
                        </a:rPr>
                        <a:t>Element G:  There is a recycling depot available for every 25,000 residents</a:t>
                      </a:r>
                      <a:r>
                        <a:rPr lang="en-US" sz="1200" dirty="0">
                          <a:effectLst/>
                        </a:rPr>
                        <a:t>. </a:t>
                      </a:r>
                      <a:endParaRPr lang="en-US" sz="1200" dirty="0"/>
                    </a:p>
                  </a:txBody>
                  <a:tcPr/>
                </a:tc>
                <a:tc>
                  <a:txBody>
                    <a:bodyPr/>
                    <a:lstStyle/>
                    <a:p>
                      <a:r>
                        <a:rPr lang="en-US" sz="1200" dirty="0">
                          <a:effectLst/>
                        </a:rPr>
                        <a:t>With 181,000 residents and 8 recycling drop off centers located throughout the County for average of about 1 per 22,600 people. These are operated either by the County or other parties.</a:t>
                      </a:r>
                      <a:endParaRPr lang="en-US" sz="1200" dirty="0"/>
                    </a:p>
                  </a:txBody>
                  <a:tcPr/>
                </a:tc>
                <a:tc>
                  <a:txBody>
                    <a:bodyPr/>
                    <a:lstStyle/>
                    <a:p>
                      <a:pPr algn="ctr"/>
                      <a:r>
                        <a:rPr lang="en-US" sz="2800" b="1" kern="1200" dirty="0">
                          <a:solidFill>
                            <a:srgbClr val="00B050"/>
                          </a:solidFill>
                          <a:effectLst/>
                          <a:latin typeface="+mn-lt"/>
                          <a:ea typeface="+mn-ea"/>
                          <a:cs typeface="+mn-cs"/>
                          <a:sym typeface="Wingdings" panose="05000000000000000000" pitchFamily="2" charset="2"/>
                        </a:rPr>
                        <a:t></a:t>
                      </a:r>
                      <a:endParaRPr lang="en-US" sz="2800" dirty="0"/>
                    </a:p>
                  </a:txBody>
                  <a:tcPr/>
                </a:tc>
                <a:extLst>
                  <a:ext uri="{0D108BD9-81ED-4DB2-BD59-A6C34878D82A}">
                    <a16:rowId xmlns:a16="http://schemas.microsoft.com/office/drawing/2014/main" val="3337554558"/>
                  </a:ext>
                </a:extLst>
              </a:tr>
              <a:tr h="538603">
                <a:tc>
                  <a:txBody>
                    <a:bodyPr/>
                    <a:lstStyle/>
                    <a:p>
                      <a:r>
                        <a:rPr lang="en-US" sz="1200" dirty="0">
                          <a:effectLst/>
                        </a:rPr>
                        <a:t>Element H: Weight based collection rates that encourage reduction, reuse, and recycling </a:t>
                      </a:r>
                      <a:endParaRPr lang="en-US" sz="1200" dirty="0"/>
                    </a:p>
                  </a:txBody>
                  <a:tcPr/>
                </a:tc>
                <a:tc>
                  <a:txBody>
                    <a:bodyPr/>
                    <a:lstStyle/>
                    <a:p>
                      <a:r>
                        <a:rPr lang="en-US" sz="1200" dirty="0">
                          <a:effectLst/>
                        </a:rPr>
                        <a:t>No cities use weight-based rates. However, the current rates provide incentives for customers to use smaller containers to reduce waste disposal.</a:t>
                      </a:r>
                      <a:endParaRPr lang="en-US" sz="1200" dirty="0"/>
                    </a:p>
                  </a:txBody>
                  <a:tcPr/>
                </a:tc>
                <a:tc>
                  <a:txBody>
                    <a:bodyPr/>
                    <a:lstStyle/>
                    <a:p>
                      <a:pPr algn="ctr"/>
                      <a:r>
                        <a:rPr kumimoji="0" lang="en-US" sz="2800" b="1" i="0" u="none" strike="noStrike" kern="1200" cap="none" spc="0" normalizeH="0" baseline="0" noProof="0" dirty="0">
                          <a:ln>
                            <a:noFill/>
                          </a:ln>
                          <a:solidFill>
                            <a:srgbClr val="0070C0"/>
                          </a:solidFill>
                          <a:effectLst/>
                          <a:uLnTx/>
                          <a:uFillTx/>
                          <a:latin typeface="+mn-lt"/>
                          <a:ea typeface="+mn-ea"/>
                          <a:cs typeface="+mn-cs"/>
                          <a:sym typeface="Wingdings" panose="05000000000000000000" pitchFamily="2" charset="2"/>
                        </a:rPr>
                        <a:t>?</a:t>
                      </a:r>
                      <a:endParaRPr lang="en-US" dirty="0">
                        <a:solidFill>
                          <a:srgbClr val="0070C0"/>
                        </a:solidFill>
                      </a:endParaRPr>
                    </a:p>
                  </a:txBody>
                  <a:tcPr/>
                </a:tc>
                <a:extLst>
                  <a:ext uri="{0D108BD9-81ED-4DB2-BD59-A6C34878D82A}">
                    <a16:rowId xmlns:a16="http://schemas.microsoft.com/office/drawing/2014/main" val="1767967364"/>
                  </a:ext>
                </a:extLst>
              </a:tr>
              <a:tr h="566968">
                <a:tc>
                  <a:txBody>
                    <a:bodyPr/>
                    <a:lstStyle/>
                    <a:p>
                      <a:r>
                        <a:rPr lang="en-US" sz="1200" b="0" dirty="0">
                          <a:effectLst/>
                        </a:rPr>
                        <a:t>Element I:  Food composting /anaerobic digestion is available for businesses</a:t>
                      </a:r>
                      <a:r>
                        <a:rPr lang="en-US" sz="1200" dirty="0">
                          <a:effectLst/>
                        </a:rPr>
                        <a:t>. </a:t>
                      </a:r>
                      <a:endParaRPr lang="en-US" sz="1200" dirty="0"/>
                    </a:p>
                  </a:txBody>
                  <a:tcPr/>
                </a:tc>
                <a:tc>
                  <a:txBody>
                    <a:bodyPr/>
                    <a:lstStyle/>
                    <a:p>
                      <a:r>
                        <a:rPr lang="en-US" sz="1200" dirty="0">
                          <a:effectLst/>
                        </a:rPr>
                        <a:t>Composting is available for commercially generated food waste. No anaerobic digestion is taking place.</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226678152"/>
                  </a:ext>
                </a:extLst>
              </a:tr>
              <a:tr h="670299">
                <a:tc>
                  <a:txBody>
                    <a:bodyPr/>
                    <a:lstStyle/>
                    <a:p>
                      <a:r>
                        <a:rPr lang="en-US" sz="1200" b="0" dirty="0">
                          <a:effectLst/>
                        </a:rPr>
                        <a:t>Curbside food composting /anaerobic digestion is available for residents</a:t>
                      </a:r>
                      <a:r>
                        <a:rPr lang="en-US" sz="1200" dirty="0">
                          <a:effectLst/>
                        </a:rPr>
                        <a:t>.</a:t>
                      </a:r>
                      <a:r>
                        <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US" sz="1200" dirty="0"/>
                    </a:p>
                  </a:txBody>
                  <a:tcPr/>
                </a:tc>
                <a:tc>
                  <a:txBody>
                    <a:bodyPr/>
                    <a:lstStyle/>
                    <a:p>
                      <a:r>
                        <a:rPr lang="en-US" sz="1200" dirty="0">
                          <a:effectLst/>
                        </a:rPr>
                        <a:t>All cities above 4,000 have residential curbside food collection available. There is no food waste collected in the County  Food waste is then composted. No anaerobic digestion is taking place.</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572752902"/>
                  </a:ext>
                </a:extLst>
              </a:tr>
              <a:tr h="681869">
                <a:tc>
                  <a:txBody>
                    <a:bodyPr/>
                    <a:lstStyle/>
                    <a:p>
                      <a:pPr marL="0" marR="0" indent="-6350" algn="l">
                        <a:lnSpc>
                          <a:spcPct val="102000"/>
                        </a:lnSpc>
                        <a:spcBef>
                          <a:spcPts val="0"/>
                        </a:spcBef>
                        <a:spcAft>
                          <a:spcPts val="0"/>
                        </a:spcAft>
                      </a:pPr>
                      <a:r>
                        <a:rPr lang="en-US" sz="1200" dirty="0">
                          <a:effectLst/>
                        </a:rPr>
                        <a:t>NEW Element L:  Cities require recycling program for construction/demolition (C/D)</a:t>
                      </a:r>
                    </a:p>
                    <a:p>
                      <a:pPr marL="0" marR="0" indent="-6350" algn="l">
                        <a:lnSpc>
                          <a:spcPct val="102000"/>
                        </a:lnSpc>
                        <a:spcBef>
                          <a:spcPts val="0"/>
                        </a:spcBef>
                        <a:spcAft>
                          <a:spcPts val="0"/>
                        </a:spcAft>
                      </a:pPr>
                      <a:r>
                        <a:rPr lang="en-US" sz="1200" dirty="0">
                          <a:effectLst/>
                        </a:rPr>
                        <a:t>(6 cy for self-haul, 10 cy for collection service)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Source separated C&amp;D waste is recycled to the extent it is possible, however a significant amount is brought directly to landfill.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mn-lt"/>
                          <a:ea typeface="+mn-ea"/>
                          <a:cs typeface="+mn-cs"/>
                        </a:rPr>
                        <a:t>X</a:t>
                      </a:r>
                    </a:p>
                  </a:txBody>
                  <a:tcPr/>
                </a:tc>
                <a:extLst>
                  <a:ext uri="{0D108BD9-81ED-4DB2-BD59-A6C34878D82A}">
                    <a16:rowId xmlns:a16="http://schemas.microsoft.com/office/drawing/2014/main" val="3700672591"/>
                  </a:ext>
                </a:extLst>
              </a:tr>
              <a:tr h="670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NEW Element M:  Cities require food waste program for large generators (50 tons/yr).</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endParaRPr lang="en-US" sz="1200" dirty="0"/>
                    </a:p>
                  </a:txBody>
                  <a:tcPr/>
                </a:tc>
                <a:tc>
                  <a:txBody>
                    <a:bodyPr/>
                    <a:lstStyle/>
                    <a:p>
                      <a:r>
                        <a:rPr lang="en-US" sz="1200" dirty="0">
                          <a:effectLst/>
                        </a:rPr>
                        <a:t>No cities require large generators to divert food. </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mn-lt"/>
                          <a:ea typeface="+mn-ea"/>
                          <a:cs typeface="+mn-cs"/>
                        </a:rPr>
                        <a:t>X</a:t>
                      </a:r>
                    </a:p>
                  </a:txBody>
                  <a:tcPr/>
                </a:tc>
                <a:extLst>
                  <a:ext uri="{0D108BD9-81ED-4DB2-BD59-A6C34878D82A}">
                    <a16:rowId xmlns:a16="http://schemas.microsoft.com/office/drawing/2014/main" val="762208620"/>
                  </a:ext>
                </a:extLst>
              </a:tr>
            </a:tbl>
          </a:graphicData>
        </a:graphic>
      </p:graphicFrame>
    </p:spTree>
    <p:extLst>
      <p:ext uri="{BB962C8B-B14F-4D97-AF65-F5344CB8AC3E}">
        <p14:creationId xmlns:p14="http://schemas.microsoft.com/office/powerpoint/2010/main" val="184275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FFBF-D292-4C5E-BC9C-5787E905C48D}"/>
              </a:ext>
            </a:extLst>
          </p:cNvPr>
          <p:cNvSpPr>
            <a:spLocks noGrp="1"/>
          </p:cNvSpPr>
          <p:nvPr>
            <p:ph type="title"/>
          </p:nvPr>
        </p:nvSpPr>
        <p:spPr>
          <a:xfrm>
            <a:off x="2709234" y="450481"/>
            <a:ext cx="8483009" cy="1243935"/>
          </a:xfrm>
        </p:spPr>
        <p:txBody>
          <a:bodyPr>
            <a:normAutofit/>
          </a:bodyPr>
          <a:lstStyle/>
          <a:p>
            <a:pPr algn="ctr"/>
            <a:r>
              <a:rPr lang="en-US" b="1" dirty="0">
                <a:solidFill>
                  <a:schemeClr val="bg1"/>
                </a:solidFill>
              </a:rPr>
              <a:t>Outreach and Promotional Programs</a:t>
            </a:r>
          </a:p>
        </p:txBody>
      </p:sp>
      <p:sp>
        <p:nvSpPr>
          <p:cNvPr id="3" name="Content Placeholder 2">
            <a:extLst>
              <a:ext uri="{FF2B5EF4-FFF2-40B4-BE49-F238E27FC236}">
                <a16:creationId xmlns:a16="http://schemas.microsoft.com/office/drawing/2014/main" id="{DFCEF0B0-0EDE-4E50-828E-2B90091D89C8}"/>
              </a:ext>
            </a:extLst>
          </p:cNvPr>
          <p:cNvSpPr>
            <a:spLocks noGrp="1"/>
          </p:cNvSpPr>
          <p:nvPr>
            <p:ph idx="1"/>
          </p:nvPr>
        </p:nvSpPr>
        <p:spPr>
          <a:xfrm>
            <a:off x="914400" y="2083981"/>
            <a:ext cx="10439400" cy="4564838"/>
          </a:xfrm>
        </p:spPr>
        <p:txBody>
          <a:bodyPr>
            <a:normAutofit lnSpcReduction="10000"/>
          </a:bodyPr>
          <a:lstStyle/>
          <a:p>
            <a:r>
              <a:rPr lang="en-US" dirty="0"/>
              <a:t>ORS 459A.007 – Outlines necessary planning elements for robust recycling program = “Opportunity to Recycle”</a:t>
            </a:r>
          </a:p>
          <a:p>
            <a:endParaRPr lang="en-US" b="1" dirty="0"/>
          </a:p>
          <a:p>
            <a:r>
              <a:rPr lang="en-US" b="1" dirty="0"/>
              <a:t>ORS 459A.008 – Guidance for educational and promotion programs designed to encourage more sustainable behavior</a:t>
            </a:r>
          </a:p>
          <a:p>
            <a:pPr lvl="1"/>
            <a:r>
              <a:rPr lang="en-US" b="1" dirty="0"/>
              <a:t>Emphasize environmental benefits of reduction</a:t>
            </a:r>
          </a:p>
          <a:p>
            <a:pPr lvl="1"/>
            <a:r>
              <a:rPr lang="en-US" b="1" dirty="0"/>
              <a:t>Provide direction to reduce waste and recycle more</a:t>
            </a:r>
          </a:p>
          <a:p>
            <a:pPr lvl="1"/>
            <a:r>
              <a:rPr lang="en-US" b="1" dirty="0"/>
              <a:t>Partnership with NGOs, schools, citizen volunteers, and businesses</a:t>
            </a:r>
          </a:p>
          <a:p>
            <a:pPr lvl="1"/>
            <a:r>
              <a:rPr lang="en-US" b="1" dirty="0">
                <a:sym typeface="Wingdings" panose="05000000000000000000" pitchFamily="2" charset="2"/>
              </a:rPr>
              <a:t>Regular distribution of outreach and educational material</a:t>
            </a:r>
            <a:endParaRPr lang="en-US" b="1" dirty="0"/>
          </a:p>
          <a:p>
            <a:endParaRPr lang="en-US" dirty="0"/>
          </a:p>
          <a:p>
            <a:r>
              <a:rPr lang="en-US" dirty="0"/>
              <a:t>ORS.459A.010 – Statewide goals for recovery rates</a:t>
            </a:r>
          </a:p>
          <a:p>
            <a:pPr marL="0" indent="0">
              <a:buNone/>
            </a:pPr>
            <a:endParaRPr lang="en-US" dirty="0"/>
          </a:p>
          <a:p>
            <a:endParaRPr lang="en-US" dirty="0"/>
          </a:p>
        </p:txBody>
      </p:sp>
    </p:spTree>
    <p:extLst>
      <p:ext uri="{BB962C8B-B14F-4D97-AF65-F5344CB8AC3E}">
        <p14:creationId xmlns:p14="http://schemas.microsoft.com/office/powerpoint/2010/main" val="145937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EEB37D-3A2F-4ECF-9363-479474082029}"/>
              </a:ext>
            </a:extLst>
          </p:cNvPr>
          <p:cNvSpPr>
            <a:spLocks noGrp="1"/>
          </p:cNvSpPr>
          <p:nvPr>
            <p:ph idx="1"/>
          </p:nvPr>
        </p:nvSpPr>
        <p:spPr>
          <a:xfrm>
            <a:off x="2842395" y="1751957"/>
            <a:ext cx="3987800" cy="1153870"/>
          </a:xfrm>
        </p:spPr>
        <p:txBody>
          <a:bodyPr>
            <a:normAutofit fontScale="92500" lnSpcReduction="10000"/>
          </a:bodyPr>
          <a:lstStyle/>
          <a:p>
            <a:pPr marL="0" indent="0">
              <a:buNone/>
            </a:pPr>
            <a:r>
              <a:rPr lang="en-US" sz="3000" b="1" i="1" dirty="0">
                <a:solidFill>
                  <a:srgbClr val="00B050"/>
                </a:solidFill>
              </a:rPr>
              <a:t>Brochures and promotional materials distributed regularly</a:t>
            </a:r>
          </a:p>
          <a:p>
            <a:endParaRPr lang="en-US" dirty="0"/>
          </a:p>
        </p:txBody>
      </p:sp>
      <p:pic>
        <p:nvPicPr>
          <p:cNvPr id="5" name="Content Placeholder 3">
            <a:extLst>
              <a:ext uri="{FF2B5EF4-FFF2-40B4-BE49-F238E27FC236}">
                <a16:creationId xmlns:a16="http://schemas.microsoft.com/office/drawing/2014/main" id="{88034F90-48F3-4910-BA12-E0C28D9EF82C}"/>
              </a:ext>
            </a:extLst>
          </p:cNvPr>
          <p:cNvPicPr>
            <a:picLocks/>
          </p:cNvPicPr>
          <p:nvPr/>
        </p:nvPicPr>
        <p:blipFill>
          <a:blip r:embed="rId3"/>
          <a:stretch>
            <a:fillRect/>
          </a:stretch>
        </p:blipFill>
        <p:spPr>
          <a:xfrm>
            <a:off x="3091225" y="2800981"/>
            <a:ext cx="2712161" cy="4059037"/>
          </a:xfrm>
          <a:prstGeom prst="rect">
            <a:avLst/>
          </a:prstGeom>
        </p:spPr>
      </p:pic>
      <p:pic>
        <p:nvPicPr>
          <p:cNvPr id="6" name="Content Placeholder 3">
            <a:extLst>
              <a:ext uri="{FF2B5EF4-FFF2-40B4-BE49-F238E27FC236}">
                <a16:creationId xmlns:a16="http://schemas.microsoft.com/office/drawing/2014/main" id="{8A422738-88DD-4B1D-9DF2-CD0BFAEBB93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7209" y="1922647"/>
            <a:ext cx="2495107" cy="4839660"/>
          </a:xfrm>
          <a:prstGeom prst="rect">
            <a:avLst/>
          </a:prstGeom>
        </p:spPr>
      </p:pic>
      <p:pic>
        <p:nvPicPr>
          <p:cNvPr id="8" name="Picture 7">
            <a:extLst>
              <a:ext uri="{FF2B5EF4-FFF2-40B4-BE49-F238E27FC236}">
                <a16:creationId xmlns:a16="http://schemas.microsoft.com/office/drawing/2014/main" id="{55E61450-992B-4CFD-AA97-87321C38A269}"/>
              </a:ext>
            </a:extLst>
          </p:cNvPr>
          <p:cNvPicPr>
            <a:picLocks noChangeAspect="1"/>
          </p:cNvPicPr>
          <p:nvPr/>
        </p:nvPicPr>
        <p:blipFill>
          <a:blip r:embed="rId5"/>
          <a:stretch>
            <a:fillRect/>
          </a:stretch>
        </p:blipFill>
        <p:spPr>
          <a:xfrm>
            <a:off x="7245624" y="3429000"/>
            <a:ext cx="2276296" cy="3354540"/>
          </a:xfrm>
          <a:prstGeom prst="rect">
            <a:avLst/>
          </a:prstGeom>
        </p:spPr>
      </p:pic>
      <p:sp>
        <p:nvSpPr>
          <p:cNvPr id="9" name="TextBox 8">
            <a:extLst>
              <a:ext uri="{FF2B5EF4-FFF2-40B4-BE49-F238E27FC236}">
                <a16:creationId xmlns:a16="http://schemas.microsoft.com/office/drawing/2014/main" id="{3D8EF320-BA3D-4967-9580-5CFD00762E03}"/>
              </a:ext>
            </a:extLst>
          </p:cNvPr>
          <p:cNvSpPr txBox="1"/>
          <p:nvPr/>
        </p:nvSpPr>
        <p:spPr>
          <a:xfrm>
            <a:off x="9521920" y="2428774"/>
            <a:ext cx="2970028" cy="954107"/>
          </a:xfrm>
          <a:prstGeom prst="rect">
            <a:avLst/>
          </a:prstGeom>
          <a:noFill/>
        </p:spPr>
        <p:txBody>
          <a:bodyPr wrap="square" rtlCol="0">
            <a:spAutoFit/>
          </a:bodyPr>
          <a:lstStyle/>
          <a:p>
            <a:r>
              <a:rPr lang="en-US" sz="2800" b="1" i="1" dirty="0">
                <a:solidFill>
                  <a:srgbClr val="00B050"/>
                </a:solidFill>
              </a:rPr>
              <a:t>Secure your load brochure</a:t>
            </a:r>
          </a:p>
        </p:txBody>
      </p:sp>
      <p:pic>
        <p:nvPicPr>
          <p:cNvPr id="10" name="Picture 9">
            <a:extLst>
              <a:ext uri="{FF2B5EF4-FFF2-40B4-BE49-F238E27FC236}">
                <a16:creationId xmlns:a16="http://schemas.microsoft.com/office/drawing/2014/main" id="{F9436D54-03FD-4EAB-BD5A-1BD50E818889}"/>
              </a:ext>
            </a:extLst>
          </p:cNvPr>
          <p:cNvPicPr/>
          <p:nvPr/>
        </p:nvPicPr>
        <p:blipFill>
          <a:blip r:embed="rId6"/>
          <a:stretch>
            <a:fillRect/>
          </a:stretch>
        </p:blipFill>
        <p:spPr>
          <a:xfrm>
            <a:off x="9521920" y="3592580"/>
            <a:ext cx="2441633" cy="3265420"/>
          </a:xfrm>
          <a:prstGeom prst="rect">
            <a:avLst/>
          </a:prstGeom>
        </p:spPr>
      </p:pic>
      <p:pic>
        <p:nvPicPr>
          <p:cNvPr id="11" name="Picture 10">
            <a:extLst>
              <a:ext uri="{FF2B5EF4-FFF2-40B4-BE49-F238E27FC236}">
                <a16:creationId xmlns:a16="http://schemas.microsoft.com/office/drawing/2014/main" id="{3D89A30E-532A-4603-B6B1-2011F71FF95B}"/>
              </a:ext>
            </a:extLst>
          </p:cNvPr>
          <p:cNvPicPr/>
          <p:nvPr/>
        </p:nvPicPr>
        <p:blipFill>
          <a:blip r:embed="rId7"/>
          <a:stretch>
            <a:fillRect/>
          </a:stretch>
        </p:blipFill>
        <p:spPr>
          <a:xfrm>
            <a:off x="6579542" y="1667081"/>
            <a:ext cx="2770063" cy="1637009"/>
          </a:xfrm>
          <a:prstGeom prst="rect">
            <a:avLst/>
          </a:prstGeom>
        </p:spPr>
      </p:pic>
      <p:sp>
        <p:nvSpPr>
          <p:cNvPr id="12" name="Title 1">
            <a:extLst>
              <a:ext uri="{FF2B5EF4-FFF2-40B4-BE49-F238E27FC236}">
                <a16:creationId xmlns:a16="http://schemas.microsoft.com/office/drawing/2014/main" id="{20DC5F60-CD7F-4A1D-8ED5-B192B6A3C864}"/>
              </a:ext>
            </a:extLst>
          </p:cNvPr>
          <p:cNvSpPr txBox="1">
            <a:spLocks/>
          </p:cNvSpPr>
          <p:nvPr/>
        </p:nvSpPr>
        <p:spPr>
          <a:xfrm>
            <a:off x="2721934" y="209181"/>
            <a:ext cx="8483009" cy="12439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Outreach and Promotional Programs con’t</a:t>
            </a:r>
          </a:p>
        </p:txBody>
      </p:sp>
    </p:spTree>
    <p:extLst>
      <p:ext uri="{BB962C8B-B14F-4D97-AF65-F5344CB8AC3E}">
        <p14:creationId xmlns:p14="http://schemas.microsoft.com/office/powerpoint/2010/main" val="220472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6B819-DA23-4ED2-AB0B-950FF0E21DE6}"/>
              </a:ext>
            </a:extLst>
          </p:cNvPr>
          <p:cNvSpPr>
            <a:spLocks noGrp="1"/>
          </p:cNvSpPr>
          <p:nvPr>
            <p:ph idx="1"/>
          </p:nvPr>
        </p:nvSpPr>
        <p:spPr>
          <a:xfrm>
            <a:off x="6096000" y="4898283"/>
            <a:ext cx="3022600" cy="1324717"/>
          </a:xfrm>
        </p:spPr>
        <p:txBody>
          <a:bodyPr>
            <a:normAutofit fontScale="62500" lnSpcReduction="20000"/>
          </a:bodyPr>
          <a:lstStyle/>
          <a:p>
            <a:pPr marL="0" indent="0">
              <a:buNone/>
            </a:pPr>
            <a:r>
              <a:rPr lang="en-US" sz="4500" b="1" i="1" dirty="0">
                <a:solidFill>
                  <a:srgbClr val="00B050"/>
                </a:solidFill>
              </a:rPr>
              <a:t>Guidance for preparing waste for collection, why it’s necessary</a:t>
            </a:r>
          </a:p>
          <a:p>
            <a:endParaRPr lang="en-US" dirty="0"/>
          </a:p>
          <a:p>
            <a:endParaRPr lang="en-US" dirty="0"/>
          </a:p>
        </p:txBody>
      </p:sp>
      <p:pic>
        <p:nvPicPr>
          <p:cNvPr id="4" name="Picture 3">
            <a:extLst>
              <a:ext uri="{FF2B5EF4-FFF2-40B4-BE49-F238E27FC236}">
                <a16:creationId xmlns:a16="http://schemas.microsoft.com/office/drawing/2014/main" id="{54DD5B35-D845-4A18-9034-D2ACA4B1710B}"/>
              </a:ext>
            </a:extLst>
          </p:cNvPr>
          <p:cNvPicPr>
            <a:picLocks noChangeAspect="1"/>
          </p:cNvPicPr>
          <p:nvPr/>
        </p:nvPicPr>
        <p:blipFill>
          <a:blip r:embed="rId3"/>
          <a:stretch>
            <a:fillRect/>
          </a:stretch>
        </p:blipFill>
        <p:spPr>
          <a:xfrm>
            <a:off x="73026" y="2417136"/>
            <a:ext cx="5618553" cy="4433777"/>
          </a:xfrm>
          <a:prstGeom prst="rect">
            <a:avLst/>
          </a:prstGeom>
        </p:spPr>
      </p:pic>
      <p:sp>
        <p:nvSpPr>
          <p:cNvPr id="5" name="Oval 4">
            <a:extLst>
              <a:ext uri="{FF2B5EF4-FFF2-40B4-BE49-F238E27FC236}">
                <a16:creationId xmlns:a16="http://schemas.microsoft.com/office/drawing/2014/main" id="{D8D59F86-DDBB-4288-A2EE-EF60E8E684A7}"/>
              </a:ext>
            </a:extLst>
          </p:cNvPr>
          <p:cNvSpPr/>
          <p:nvPr/>
        </p:nvSpPr>
        <p:spPr>
          <a:xfrm>
            <a:off x="1871330" y="3799367"/>
            <a:ext cx="2045876" cy="13042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E4E8427-1F93-4678-A22B-CAEF1760DC40}"/>
              </a:ext>
            </a:extLst>
          </p:cNvPr>
          <p:cNvPicPr/>
          <p:nvPr/>
        </p:nvPicPr>
        <p:blipFill>
          <a:blip r:embed="rId4"/>
          <a:stretch>
            <a:fillRect/>
          </a:stretch>
        </p:blipFill>
        <p:spPr>
          <a:xfrm>
            <a:off x="5674019" y="1958438"/>
            <a:ext cx="3842343" cy="1840929"/>
          </a:xfrm>
          <a:prstGeom prst="rect">
            <a:avLst/>
          </a:prstGeom>
        </p:spPr>
      </p:pic>
      <p:pic>
        <p:nvPicPr>
          <p:cNvPr id="7" name="Picture 6">
            <a:extLst>
              <a:ext uri="{FF2B5EF4-FFF2-40B4-BE49-F238E27FC236}">
                <a16:creationId xmlns:a16="http://schemas.microsoft.com/office/drawing/2014/main" id="{A3EA05B8-AEDD-480F-83F8-1A2D4E708639}"/>
              </a:ext>
            </a:extLst>
          </p:cNvPr>
          <p:cNvPicPr>
            <a:picLocks noChangeAspect="1"/>
          </p:cNvPicPr>
          <p:nvPr/>
        </p:nvPicPr>
        <p:blipFill>
          <a:blip r:embed="rId5"/>
          <a:stretch>
            <a:fillRect/>
          </a:stretch>
        </p:blipFill>
        <p:spPr>
          <a:xfrm>
            <a:off x="9667069" y="3166730"/>
            <a:ext cx="2524931" cy="3691270"/>
          </a:xfrm>
          <a:prstGeom prst="rect">
            <a:avLst/>
          </a:prstGeom>
        </p:spPr>
      </p:pic>
      <p:sp>
        <p:nvSpPr>
          <p:cNvPr id="8" name="Title 1">
            <a:extLst>
              <a:ext uri="{FF2B5EF4-FFF2-40B4-BE49-F238E27FC236}">
                <a16:creationId xmlns:a16="http://schemas.microsoft.com/office/drawing/2014/main" id="{D84987DB-9A40-4970-84C6-E33045038FD3}"/>
              </a:ext>
            </a:extLst>
          </p:cNvPr>
          <p:cNvSpPr>
            <a:spLocks noGrp="1"/>
          </p:cNvSpPr>
          <p:nvPr>
            <p:ph type="title"/>
          </p:nvPr>
        </p:nvSpPr>
        <p:spPr>
          <a:xfrm>
            <a:off x="2341230" y="120548"/>
            <a:ext cx="9368170" cy="1477947"/>
          </a:xfrm>
        </p:spPr>
        <p:txBody>
          <a:bodyPr>
            <a:normAutofit/>
          </a:bodyPr>
          <a:lstStyle/>
          <a:p>
            <a:pPr algn="ctr"/>
            <a:r>
              <a:rPr lang="en-US" b="1" dirty="0">
                <a:solidFill>
                  <a:schemeClr val="bg1"/>
                </a:solidFill>
              </a:rPr>
              <a:t>Outreach and Promotional Programs con’t </a:t>
            </a:r>
          </a:p>
        </p:txBody>
      </p:sp>
    </p:spTree>
    <p:extLst>
      <p:ext uri="{BB962C8B-B14F-4D97-AF65-F5344CB8AC3E}">
        <p14:creationId xmlns:p14="http://schemas.microsoft.com/office/powerpoint/2010/main" val="383220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D82E-434B-4817-9380-BA9616DD6524}"/>
              </a:ext>
            </a:extLst>
          </p:cNvPr>
          <p:cNvSpPr>
            <a:spLocks noGrp="1"/>
          </p:cNvSpPr>
          <p:nvPr>
            <p:ph type="title"/>
          </p:nvPr>
        </p:nvSpPr>
        <p:spPr>
          <a:xfrm>
            <a:off x="971089" y="350637"/>
            <a:ext cx="10515600" cy="1325563"/>
          </a:xfrm>
        </p:spPr>
        <p:txBody>
          <a:bodyPr/>
          <a:lstStyle/>
          <a:p>
            <a:pPr algn="ctr"/>
            <a:r>
              <a:rPr lang="en-US" b="1" dirty="0">
                <a:solidFill>
                  <a:schemeClr val="bg1"/>
                </a:solidFill>
              </a:rPr>
              <a:t>Key Educational Programs</a:t>
            </a:r>
          </a:p>
        </p:txBody>
      </p:sp>
      <p:sp>
        <p:nvSpPr>
          <p:cNvPr id="3" name="Content Placeholder 2">
            <a:extLst>
              <a:ext uri="{FF2B5EF4-FFF2-40B4-BE49-F238E27FC236}">
                <a16:creationId xmlns:a16="http://schemas.microsoft.com/office/drawing/2014/main" id="{64955588-0D41-4DB3-8356-8FCA4CD80E05}"/>
              </a:ext>
            </a:extLst>
          </p:cNvPr>
          <p:cNvSpPr>
            <a:spLocks noGrp="1"/>
          </p:cNvSpPr>
          <p:nvPr>
            <p:ph idx="1"/>
          </p:nvPr>
        </p:nvSpPr>
        <p:spPr/>
        <p:txBody>
          <a:bodyPr>
            <a:normAutofit/>
          </a:bodyPr>
          <a:lstStyle/>
          <a:p>
            <a:pPr marL="0" indent="0">
              <a:buNone/>
            </a:pPr>
            <a:r>
              <a:rPr lang="en-US" b="1" i="1" dirty="0">
                <a:solidFill>
                  <a:srgbClr val="00B050"/>
                </a:solidFill>
              </a:rPr>
              <a:t>Environmental Center and Rethink Waste </a:t>
            </a:r>
          </a:p>
          <a:p>
            <a:pPr marL="0" indent="0">
              <a:buNone/>
            </a:pPr>
            <a:r>
              <a:rPr lang="en-US" b="1" i="1" dirty="0">
                <a:solidFill>
                  <a:srgbClr val="00B050"/>
                </a:solidFill>
              </a:rPr>
              <a:t>EarthSmart youth education</a:t>
            </a:r>
          </a:p>
          <a:p>
            <a:pPr marL="0" indent="0">
              <a:buNone/>
            </a:pPr>
            <a:r>
              <a:rPr lang="en-US" b="1" i="1" dirty="0">
                <a:solidFill>
                  <a:srgbClr val="00B050"/>
                </a:solidFill>
              </a:rPr>
              <a:t>Oregon Green Schools</a:t>
            </a:r>
          </a:p>
        </p:txBody>
      </p:sp>
      <p:pic>
        <p:nvPicPr>
          <p:cNvPr id="4" name="Picture 3">
            <a:extLst>
              <a:ext uri="{FF2B5EF4-FFF2-40B4-BE49-F238E27FC236}">
                <a16:creationId xmlns:a16="http://schemas.microsoft.com/office/drawing/2014/main" id="{CC656762-6004-40E4-9E13-0313C31CE9AB}"/>
              </a:ext>
            </a:extLst>
          </p:cNvPr>
          <p:cNvPicPr>
            <a:picLocks noChangeAspect="1"/>
          </p:cNvPicPr>
          <p:nvPr/>
        </p:nvPicPr>
        <p:blipFill>
          <a:blip r:embed="rId3"/>
          <a:stretch>
            <a:fillRect/>
          </a:stretch>
        </p:blipFill>
        <p:spPr>
          <a:xfrm>
            <a:off x="7893789" y="4001294"/>
            <a:ext cx="3733800" cy="1257300"/>
          </a:xfrm>
          <a:prstGeom prst="rect">
            <a:avLst/>
          </a:prstGeom>
        </p:spPr>
      </p:pic>
      <p:pic>
        <p:nvPicPr>
          <p:cNvPr id="5" name="Picture 4">
            <a:extLst>
              <a:ext uri="{FF2B5EF4-FFF2-40B4-BE49-F238E27FC236}">
                <a16:creationId xmlns:a16="http://schemas.microsoft.com/office/drawing/2014/main" id="{9FE6511C-2A62-4397-88BB-1949B03AC176}"/>
              </a:ext>
            </a:extLst>
          </p:cNvPr>
          <p:cNvPicPr>
            <a:picLocks noChangeAspect="1"/>
          </p:cNvPicPr>
          <p:nvPr/>
        </p:nvPicPr>
        <p:blipFill>
          <a:blip r:embed="rId4"/>
          <a:stretch>
            <a:fillRect/>
          </a:stretch>
        </p:blipFill>
        <p:spPr>
          <a:xfrm>
            <a:off x="8433612" y="2393554"/>
            <a:ext cx="2838450" cy="904875"/>
          </a:xfrm>
          <a:prstGeom prst="rect">
            <a:avLst/>
          </a:prstGeom>
        </p:spPr>
      </p:pic>
      <p:pic>
        <p:nvPicPr>
          <p:cNvPr id="6" name="Picture 5">
            <a:extLst>
              <a:ext uri="{FF2B5EF4-FFF2-40B4-BE49-F238E27FC236}">
                <a16:creationId xmlns:a16="http://schemas.microsoft.com/office/drawing/2014/main" id="{C42ABDAC-EFBC-4C51-B5A2-CA99044CD943}"/>
              </a:ext>
            </a:extLst>
          </p:cNvPr>
          <p:cNvPicPr>
            <a:picLocks noChangeAspect="1"/>
          </p:cNvPicPr>
          <p:nvPr/>
        </p:nvPicPr>
        <p:blipFill>
          <a:blip r:embed="rId5"/>
          <a:stretch>
            <a:fillRect/>
          </a:stretch>
        </p:blipFill>
        <p:spPr>
          <a:xfrm>
            <a:off x="5110334" y="3127012"/>
            <a:ext cx="2415151" cy="3717845"/>
          </a:xfrm>
          <a:prstGeom prst="rect">
            <a:avLst/>
          </a:prstGeom>
        </p:spPr>
      </p:pic>
      <p:pic>
        <p:nvPicPr>
          <p:cNvPr id="7" name="Picture 6">
            <a:extLst>
              <a:ext uri="{FF2B5EF4-FFF2-40B4-BE49-F238E27FC236}">
                <a16:creationId xmlns:a16="http://schemas.microsoft.com/office/drawing/2014/main" id="{D6259F55-86E4-442E-AE78-A3711C324AB0}"/>
              </a:ext>
            </a:extLst>
          </p:cNvPr>
          <p:cNvPicPr>
            <a:picLocks noChangeAspect="1"/>
          </p:cNvPicPr>
          <p:nvPr/>
        </p:nvPicPr>
        <p:blipFill>
          <a:blip r:embed="rId6"/>
          <a:stretch>
            <a:fillRect/>
          </a:stretch>
        </p:blipFill>
        <p:spPr>
          <a:xfrm>
            <a:off x="101592" y="3429000"/>
            <a:ext cx="4415078" cy="3415857"/>
          </a:xfrm>
          <a:prstGeom prst="rect">
            <a:avLst/>
          </a:prstGeom>
        </p:spPr>
      </p:pic>
      <p:pic>
        <p:nvPicPr>
          <p:cNvPr id="8" name="Picture 7">
            <a:extLst>
              <a:ext uri="{FF2B5EF4-FFF2-40B4-BE49-F238E27FC236}">
                <a16:creationId xmlns:a16="http://schemas.microsoft.com/office/drawing/2014/main" id="{A937DB47-653F-42FE-B3BE-D5D7716A0948}"/>
              </a:ext>
            </a:extLst>
          </p:cNvPr>
          <p:cNvPicPr>
            <a:picLocks noChangeAspect="1"/>
          </p:cNvPicPr>
          <p:nvPr/>
        </p:nvPicPr>
        <p:blipFill>
          <a:blip r:embed="rId7"/>
          <a:stretch>
            <a:fillRect/>
          </a:stretch>
        </p:blipFill>
        <p:spPr>
          <a:xfrm>
            <a:off x="8870212" y="5664164"/>
            <a:ext cx="2237267" cy="853317"/>
          </a:xfrm>
          <a:prstGeom prst="rect">
            <a:avLst/>
          </a:prstGeom>
        </p:spPr>
      </p:pic>
    </p:spTree>
    <p:extLst>
      <p:ext uri="{BB962C8B-B14F-4D97-AF65-F5344CB8AC3E}">
        <p14:creationId xmlns:p14="http://schemas.microsoft.com/office/powerpoint/2010/main" val="2265852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F865-7638-4097-8704-9E2ADC89F1BB}"/>
              </a:ext>
            </a:extLst>
          </p:cNvPr>
          <p:cNvSpPr>
            <a:spLocks noGrp="1"/>
          </p:cNvSpPr>
          <p:nvPr>
            <p:ph type="title"/>
          </p:nvPr>
        </p:nvSpPr>
        <p:spPr/>
        <p:txBody>
          <a:bodyPr/>
          <a:lstStyle/>
          <a:p>
            <a:pPr algn="ctr"/>
            <a:r>
              <a:rPr lang="en-US" b="1" dirty="0">
                <a:solidFill>
                  <a:schemeClr val="bg1"/>
                </a:solidFill>
              </a:rPr>
              <a:t>Waste Trends (2006-2016)</a:t>
            </a:r>
          </a:p>
        </p:txBody>
      </p:sp>
      <p:graphicFrame>
        <p:nvGraphicFramePr>
          <p:cNvPr id="4" name="Content Placeholder 3">
            <a:extLst>
              <a:ext uri="{FF2B5EF4-FFF2-40B4-BE49-F238E27FC236}">
                <a16:creationId xmlns:a16="http://schemas.microsoft.com/office/drawing/2014/main" id="{2525D62E-C83F-458A-8CB0-65D1B0F074B5}"/>
              </a:ext>
            </a:extLst>
          </p:cNvPr>
          <p:cNvGraphicFramePr>
            <a:graphicFrameLocks noGrp="1"/>
          </p:cNvGraphicFramePr>
          <p:nvPr>
            <p:ph idx="1"/>
            <p:extLst>
              <p:ext uri="{D42A27DB-BD31-4B8C-83A1-F6EECF244321}">
                <p14:modId xmlns:p14="http://schemas.microsoft.com/office/powerpoint/2010/main" val="285677965"/>
              </p:ext>
            </p:extLst>
          </p:nvPr>
        </p:nvGraphicFramePr>
        <p:xfrm>
          <a:off x="460745" y="2591039"/>
          <a:ext cx="5025655" cy="27394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FF4DAEB-AD36-488B-9C93-A2A667510DF7}"/>
              </a:ext>
            </a:extLst>
          </p:cNvPr>
          <p:cNvGraphicFramePr/>
          <p:nvPr>
            <p:extLst>
              <p:ext uri="{D42A27DB-BD31-4B8C-83A1-F6EECF244321}">
                <p14:modId xmlns:p14="http://schemas.microsoft.com/office/powerpoint/2010/main" val="2132564056"/>
              </p:ext>
            </p:extLst>
          </p:nvPr>
        </p:nvGraphicFramePr>
        <p:xfrm>
          <a:off x="6889898" y="2483318"/>
          <a:ext cx="4274287" cy="284713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DE85B3A7-9C13-4088-B01D-C2C19E71DF72}"/>
              </a:ext>
            </a:extLst>
          </p:cNvPr>
          <p:cNvSpPr txBox="1"/>
          <p:nvPr/>
        </p:nvSpPr>
        <p:spPr>
          <a:xfrm>
            <a:off x="7856708" y="2183131"/>
            <a:ext cx="2912891" cy="523220"/>
          </a:xfrm>
          <a:prstGeom prst="rect">
            <a:avLst/>
          </a:prstGeom>
          <a:noFill/>
        </p:spPr>
        <p:txBody>
          <a:bodyPr wrap="square" rtlCol="0">
            <a:spAutoFit/>
          </a:bodyPr>
          <a:lstStyle/>
          <a:p>
            <a:pPr algn="ctr"/>
            <a:r>
              <a:rPr lang="en-US" sz="2800" b="1" i="1" dirty="0">
                <a:solidFill>
                  <a:srgbClr val="00B050"/>
                </a:solidFill>
              </a:rPr>
              <a:t>Recovery Rate</a:t>
            </a:r>
          </a:p>
        </p:txBody>
      </p:sp>
      <p:sp>
        <p:nvSpPr>
          <p:cNvPr id="12" name="TextBox 11">
            <a:extLst>
              <a:ext uri="{FF2B5EF4-FFF2-40B4-BE49-F238E27FC236}">
                <a16:creationId xmlns:a16="http://schemas.microsoft.com/office/drawing/2014/main" id="{9D47A87F-F7E6-4127-A5F9-888EA74E815F}"/>
              </a:ext>
            </a:extLst>
          </p:cNvPr>
          <p:cNvSpPr txBox="1"/>
          <p:nvPr/>
        </p:nvSpPr>
        <p:spPr>
          <a:xfrm>
            <a:off x="1027815" y="2202867"/>
            <a:ext cx="4044077" cy="523220"/>
          </a:xfrm>
          <a:prstGeom prst="rect">
            <a:avLst/>
          </a:prstGeom>
          <a:noFill/>
        </p:spPr>
        <p:txBody>
          <a:bodyPr wrap="square" rtlCol="0">
            <a:spAutoFit/>
          </a:bodyPr>
          <a:lstStyle/>
          <a:p>
            <a:pPr algn="ctr"/>
            <a:r>
              <a:rPr lang="en-US" sz="2800" b="1" i="1" dirty="0">
                <a:solidFill>
                  <a:srgbClr val="00B050"/>
                </a:solidFill>
              </a:rPr>
              <a:t>Generation vs. Recovery</a:t>
            </a:r>
          </a:p>
        </p:txBody>
      </p:sp>
      <p:sp>
        <p:nvSpPr>
          <p:cNvPr id="13" name="TextBox 12">
            <a:extLst>
              <a:ext uri="{FF2B5EF4-FFF2-40B4-BE49-F238E27FC236}">
                <a16:creationId xmlns:a16="http://schemas.microsoft.com/office/drawing/2014/main" id="{EB10F6EF-3DE8-4CFB-BC67-C79D6D1518DE}"/>
              </a:ext>
            </a:extLst>
          </p:cNvPr>
          <p:cNvSpPr txBox="1"/>
          <p:nvPr/>
        </p:nvSpPr>
        <p:spPr>
          <a:xfrm>
            <a:off x="774848" y="5630641"/>
            <a:ext cx="12230100" cy="984885"/>
          </a:xfrm>
          <a:prstGeom prst="rect">
            <a:avLst/>
          </a:prstGeom>
          <a:noFill/>
        </p:spPr>
        <p:txBody>
          <a:bodyPr wrap="square" rtlCol="0">
            <a:spAutoFit/>
          </a:bodyPr>
          <a:lstStyle/>
          <a:p>
            <a:pPr marL="285750" indent="-285750">
              <a:buFont typeface="Arial" panose="020B0604020202020204" pitchFamily="34" charset="0"/>
              <a:buChar char="•"/>
            </a:pPr>
            <a:r>
              <a:rPr lang="en-US" sz="2000" dirty="0"/>
              <a:t>County recovery rate is in flux, significant progress needed to achieve 45% recovery rate by 2025</a:t>
            </a:r>
          </a:p>
          <a:p>
            <a:pPr marL="285750" indent="-285750">
              <a:buFont typeface="Arial" panose="020B0604020202020204" pitchFamily="34" charset="0"/>
              <a:buChar char="•"/>
            </a:pPr>
            <a:r>
              <a:rPr lang="en-US" sz="2000" dirty="0"/>
              <a:t>Takeaway</a:t>
            </a:r>
            <a:r>
              <a:rPr lang="en-US" sz="2000" b="1" dirty="0"/>
              <a:t>: No clear correlation between generation and recovery = Enhance recovery efforts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1051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05F6-3A79-4F6F-B35E-814A09C124D3}"/>
              </a:ext>
            </a:extLst>
          </p:cNvPr>
          <p:cNvSpPr>
            <a:spLocks noGrp="1"/>
          </p:cNvSpPr>
          <p:nvPr>
            <p:ph type="title"/>
          </p:nvPr>
        </p:nvSpPr>
        <p:spPr>
          <a:xfrm>
            <a:off x="2580168" y="365125"/>
            <a:ext cx="9418674" cy="1222670"/>
          </a:xfrm>
        </p:spPr>
        <p:txBody>
          <a:bodyPr/>
          <a:lstStyle/>
          <a:p>
            <a:pPr algn="ctr"/>
            <a:r>
              <a:rPr lang="en-US" b="1" dirty="0">
                <a:solidFill>
                  <a:schemeClr val="bg1"/>
                </a:solidFill>
              </a:rPr>
              <a:t>Material Recovery Trends (2014-2016)</a:t>
            </a:r>
          </a:p>
        </p:txBody>
      </p:sp>
      <p:graphicFrame>
        <p:nvGraphicFramePr>
          <p:cNvPr id="4" name="Content Placeholder 3">
            <a:extLst>
              <a:ext uri="{FF2B5EF4-FFF2-40B4-BE49-F238E27FC236}">
                <a16:creationId xmlns:a16="http://schemas.microsoft.com/office/drawing/2014/main" id="{C54CF139-7E57-4E74-BCA3-2E092817A599}"/>
              </a:ext>
            </a:extLst>
          </p:cNvPr>
          <p:cNvGraphicFramePr>
            <a:graphicFrameLocks noGrp="1"/>
          </p:cNvGraphicFramePr>
          <p:nvPr>
            <p:ph idx="1"/>
            <p:extLst>
              <p:ext uri="{D42A27DB-BD31-4B8C-83A1-F6EECF244321}">
                <p14:modId xmlns:p14="http://schemas.microsoft.com/office/powerpoint/2010/main" val="324443776"/>
              </p:ext>
            </p:extLst>
          </p:nvPr>
        </p:nvGraphicFramePr>
        <p:xfrm>
          <a:off x="550912" y="1825625"/>
          <a:ext cx="11359006" cy="4667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7649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0EBB958-1FDA-42BD-94B6-3D5EB0BFFE10}"/>
              </a:ext>
            </a:extLst>
          </p:cNvPr>
          <p:cNvGraphicFramePr>
            <a:graphicFrameLocks noGrp="1"/>
          </p:cNvGraphicFramePr>
          <p:nvPr>
            <p:ph idx="1"/>
            <p:extLst>
              <p:ext uri="{D42A27DB-BD31-4B8C-83A1-F6EECF244321}">
                <p14:modId xmlns:p14="http://schemas.microsoft.com/office/powerpoint/2010/main" val="3786887172"/>
              </p:ext>
            </p:extLst>
          </p:nvPr>
        </p:nvGraphicFramePr>
        <p:xfrm>
          <a:off x="3066334" y="2306408"/>
          <a:ext cx="5589497" cy="3461876"/>
        </p:xfrm>
        <a:graphic>
          <a:graphicData uri="http://schemas.openxmlformats.org/drawingml/2006/table">
            <a:tbl>
              <a:tblPr firstRow="1" bandRow="1">
                <a:tableStyleId>{93296810-A885-4BE3-A3E7-6D5BEEA58F35}</a:tableStyleId>
              </a:tblPr>
              <a:tblGrid>
                <a:gridCol w="3891741">
                  <a:extLst>
                    <a:ext uri="{9D8B030D-6E8A-4147-A177-3AD203B41FA5}">
                      <a16:colId xmlns:a16="http://schemas.microsoft.com/office/drawing/2014/main" val="1267532202"/>
                    </a:ext>
                  </a:extLst>
                </a:gridCol>
                <a:gridCol w="1697756">
                  <a:extLst>
                    <a:ext uri="{9D8B030D-6E8A-4147-A177-3AD203B41FA5}">
                      <a16:colId xmlns:a16="http://schemas.microsoft.com/office/drawing/2014/main" val="3711382957"/>
                    </a:ext>
                  </a:extLst>
                </a:gridCol>
              </a:tblGrid>
              <a:tr h="402226">
                <a:tc>
                  <a:txBody>
                    <a:bodyPr/>
                    <a:lstStyle/>
                    <a:p>
                      <a:pPr algn="ctr"/>
                      <a:r>
                        <a:rPr lang="en-US" dirty="0"/>
                        <a:t>Source</a:t>
                      </a:r>
                    </a:p>
                  </a:txBody>
                  <a:tcPr/>
                </a:tc>
                <a:tc>
                  <a:txBody>
                    <a:bodyPr/>
                    <a:lstStyle/>
                    <a:p>
                      <a:pPr algn="ctr"/>
                      <a:r>
                        <a:rPr lang="en-US" dirty="0"/>
                        <a:t>Amount (tons)</a:t>
                      </a:r>
                    </a:p>
                  </a:txBody>
                  <a:tcPr/>
                </a:tc>
                <a:extLst>
                  <a:ext uri="{0D108BD9-81ED-4DB2-BD59-A6C34878D82A}">
                    <a16:rowId xmlns:a16="http://schemas.microsoft.com/office/drawing/2014/main" val="1302518302"/>
                  </a:ext>
                </a:extLst>
              </a:tr>
              <a:tr h="646294">
                <a:tc>
                  <a:txBody>
                    <a:bodyPr/>
                    <a:lstStyle/>
                    <a:p>
                      <a:r>
                        <a:rPr lang="en-US" dirty="0"/>
                        <a:t>Commingled Recyclables from Franchised Haulers</a:t>
                      </a:r>
                    </a:p>
                  </a:txBody>
                  <a:tcPr/>
                </a:tc>
                <a:tc>
                  <a:txBody>
                    <a:bodyPr/>
                    <a:lstStyle/>
                    <a:p>
                      <a:pPr algn="r"/>
                      <a:r>
                        <a:rPr lang="en-US" dirty="0"/>
                        <a:t>13,000</a:t>
                      </a:r>
                    </a:p>
                  </a:txBody>
                  <a:tcPr/>
                </a:tc>
                <a:extLst>
                  <a:ext uri="{0D108BD9-81ED-4DB2-BD59-A6C34878D82A}">
                    <a16:rowId xmlns:a16="http://schemas.microsoft.com/office/drawing/2014/main" val="1658386718"/>
                  </a:ext>
                </a:extLst>
              </a:tr>
              <a:tr h="402226">
                <a:tc>
                  <a:txBody>
                    <a:bodyPr/>
                    <a:lstStyle/>
                    <a:p>
                      <a:r>
                        <a:rPr lang="en-US" dirty="0"/>
                        <a:t>Materials from Transfer Stations</a:t>
                      </a:r>
                    </a:p>
                  </a:txBody>
                  <a:tcPr/>
                </a:tc>
                <a:tc>
                  <a:txBody>
                    <a:bodyPr/>
                    <a:lstStyle/>
                    <a:p>
                      <a:pPr algn="r"/>
                      <a:r>
                        <a:rPr lang="en-US" dirty="0"/>
                        <a:t>1,800</a:t>
                      </a:r>
                    </a:p>
                  </a:txBody>
                  <a:tcPr/>
                </a:tc>
                <a:extLst>
                  <a:ext uri="{0D108BD9-81ED-4DB2-BD59-A6C34878D82A}">
                    <a16:rowId xmlns:a16="http://schemas.microsoft.com/office/drawing/2014/main" val="3971844668"/>
                  </a:ext>
                </a:extLst>
              </a:tr>
              <a:tr h="402226">
                <a:tc>
                  <a:txBody>
                    <a:bodyPr/>
                    <a:lstStyle/>
                    <a:p>
                      <a:r>
                        <a:rPr lang="en-US" dirty="0"/>
                        <a:t>Yard Waste (Deschutes Recycling)</a:t>
                      </a:r>
                    </a:p>
                  </a:txBody>
                  <a:tcPr/>
                </a:tc>
                <a:tc>
                  <a:txBody>
                    <a:bodyPr/>
                    <a:lstStyle/>
                    <a:p>
                      <a:pPr algn="r"/>
                      <a:r>
                        <a:rPr lang="en-US" dirty="0"/>
                        <a:t>26,800</a:t>
                      </a:r>
                    </a:p>
                  </a:txBody>
                  <a:tcPr/>
                </a:tc>
                <a:extLst>
                  <a:ext uri="{0D108BD9-81ED-4DB2-BD59-A6C34878D82A}">
                    <a16:rowId xmlns:a16="http://schemas.microsoft.com/office/drawing/2014/main" val="1435236021"/>
                  </a:ext>
                </a:extLst>
              </a:tr>
              <a:tr h="402226">
                <a:tc>
                  <a:txBody>
                    <a:bodyPr/>
                    <a:lstStyle/>
                    <a:p>
                      <a:r>
                        <a:rPr lang="en-US" dirty="0"/>
                        <a:t>Food Waste</a:t>
                      </a:r>
                    </a:p>
                  </a:txBody>
                  <a:tcPr/>
                </a:tc>
                <a:tc>
                  <a:txBody>
                    <a:bodyPr/>
                    <a:lstStyle/>
                    <a:p>
                      <a:pPr algn="r"/>
                      <a:r>
                        <a:rPr lang="en-US" dirty="0"/>
                        <a:t>820</a:t>
                      </a:r>
                    </a:p>
                  </a:txBody>
                  <a:tcPr/>
                </a:tc>
                <a:extLst>
                  <a:ext uri="{0D108BD9-81ED-4DB2-BD59-A6C34878D82A}">
                    <a16:rowId xmlns:a16="http://schemas.microsoft.com/office/drawing/2014/main" val="3739209774"/>
                  </a:ext>
                </a:extLst>
              </a:tr>
              <a:tr h="402226">
                <a:tc>
                  <a:txBody>
                    <a:bodyPr/>
                    <a:lstStyle/>
                    <a:p>
                      <a:r>
                        <a:rPr lang="en-US" dirty="0"/>
                        <a:t>Paper products</a:t>
                      </a:r>
                    </a:p>
                  </a:txBody>
                  <a:tcPr/>
                </a:tc>
                <a:tc>
                  <a:txBody>
                    <a:bodyPr/>
                    <a:lstStyle/>
                    <a:p>
                      <a:pPr algn="r"/>
                      <a:r>
                        <a:rPr lang="en-US" dirty="0"/>
                        <a:t>22,700</a:t>
                      </a:r>
                    </a:p>
                  </a:txBody>
                  <a:tcPr/>
                </a:tc>
                <a:extLst>
                  <a:ext uri="{0D108BD9-81ED-4DB2-BD59-A6C34878D82A}">
                    <a16:rowId xmlns:a16="http://schemas.microsoft.com/office/drawing/2014/main" val="1737784636"/>
                  </a:ext>
                </a:extLst>
              </a:tr>
              <a:tr h="402226">
                <a:tc>
                  <a:txBody>
                    <a:bodyPr/>
                    <a:lstStyle/>
                    <a:p>
                      <a:r>
                        <a:rPr lang="en-US" dirty="0"/>
                        <a:t>Scrap Metal </a:t>
                      </a:r>
                    </a:p>
                  </a:txBody>
                  <a:tcPr/>
                </a:tc>
                <a:tc>
                  <a:txBody>
                    <a:bodyPr/>
                    <a:lstStyle/>
                    <a:p>
                      <a:pPr algn="r"/>
                      <a:r>
                        <a:rPr lang="en-US" dirty="0"/>
                        <a:t>7,700</a:t>
                      </a:r>
                    </a:p>
                  </a:txBody>
                  <a:tcPr/>
                </a:tc>
                <a:extLst>
                  <a:ext uri="{0D108BD9-81ED-4DB2-BD59-A6C34878D82A}">
                    <a16:rowId xmlns:a16="http://schemas.microsoft.com/office/drawing/2014/main" val="968320096"/>
                  </a:ext>
                </a:extLst>
              </a:tr>
              <a:tr h="402226">
                <a:tc>
                  <a:txBody>
                    <a:bodyPr/>
                    <a:lstStyle/>
                    <a:p>
                      <a:r>
                        <a:rPr lang="en-US" dirty="0"/>
                        <a:t>Plastic products</a:t>
                      </a:r>
                    </a:p>
                  </a:txBody>
                  <a:tcPr/>
                </a:tc>
                <a:tc>
                  <a:txBody>
                    <a:bodyPr/>
                    <a:lstStyle/>
                    <a:p>
                      <a:pPr algn="r"/>
                      <a:r>
                        <a:rPr lang="en-US" dirty="0"/>
                        <a:t>10,400</a:t>
                      </a:r>
                    </a:p>
                  </a:txBody>
                  <a:tcPr/>
                </a:tc>
                <a:extLst>
                  <a:ext uri="{0D108BD9-81ED-4DB2-BD59-A6C34878D82A}">
                    <a16:rowId xmlns:a16="http://schemas.microsoft.com/office/drawing/2014/main" val="4030768500"/>
                  </a:ext>
                </a:extLst>
              </a:tr>
            </a:tbl>
          </a:graphicData>
        </a:graphic>
      </p:graphicFrame>
      <p:sp>
        <p:nvSpPr>
          <p:cNvPr id="3" name="Title 2">
            <a:extLst>
              <a:ext uri="{FF2B5EF4-FFF2-40B4-BE49-F238E27FC236}">
                <a16:creationId xmlns:a16="http://schemas.microsoft.com/office/drawing/2014/main" id="{D4A6DC0C-1703-4909-B49E-2BBCAB8F01BB}"/>
              </a:ext>
            </a:extLst>
          </p:cNvPr>
          <p:cNvSpPr>
            <a:spLocks noGrp="1"/>
          </p:cNvSpPr>
          <p:nvPr>
            <p:ph type="title"/>
          </p:nvPr>
        </p:nvSpPr>
        <p:spPr>
          <a:xfrm>
            <a:off x="2179434" y="289497"/>
            <a:ext cx="9187543" cy="1346797"/>
          </a:xfrm>
        </p:spPr>
        <p:txBody>
          <a:bodyPr/>
          <a:lstStyle/>
          <a:p>
            <a:pPr algn="ctr"/>
            <a:r>
              <a:rPr lang="en-US" b="1" dirty="0">
                <a:solidFill>
                  <a:schemeClr val="bg1"/>
                </a:solidFill>
              </a:rPr>
              <a:t>Significant Tonnages and Materials (2016)</a:t>
            </a:r>
          </a:p>
        </p:txBody>
      </p:sp>
    </p:spTree>
    <p:extLst>
      <p:ext uri="{BB962C8B-B14F-4D97-AF65-F5344CB8AC3E}">
        <p14:creationId xmlns:p14="http://schemas.microsoft.com/office/powerpoint/2010/main" val="341683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F7632F8D-4709-4D3F-A4E5-E99455D9988F}"/>
              </a:ext>
            </a:extLst>
          </p:cNvPr>
          <p:cNvSpPr>
            <a:spLocks noGrp="1"/>
          </p:cNvSpPr>
          <p:nvPr>
            <p:ph type="title"/>
          </p:nvPr>
        </p:nvSpPr>
        <p:spPr/>
        <p:txBody>
          <a:bodyPr/>
          <a:lstStyle/>
          <a:p>
            <a:pPr algn="ctr"/>
            <a:r>
              <a:rPr lang="en-US" b="1" dirty="0">
                <a:solidFill>
                  <a:schemeClr val="bg1"/>
                </a:solidFill>
              </a:rPr>
              <a:t>Impacts of National Sword </a:t>
            </a:r>
          </a:p>
        </p:txBody>
      </p:sp>
      <p:sp>
        <p:nvSpPr>
          <p:cNvPr id="2" name="TextBox 1">
            <a:extLst>
              <a:ext uri="{FF2B5EF4-FFF2-40B4-BE49-F238E27FC236}">
                <a16:creationId xmlns:a16="http://schemas.microsoft.com/office/drawing/2014/main" id="{E610F452-19C4-4059-907B-8DCC50857AD3}"/>
              </a:ext>
            </a:extLst>
          </p:cNvPr>
          <p:cNvSpPr txBox="1"/>
          <p:nvPr/>
        </p:nvSpPr>
        <p:spPr>
          <a:xfrm>
            <a:off x="838200" y="1847965"/>
            <a:ext cx="11150600" cy="4401205"/>
          </a:xfrm>
          <a:prstGeom prst="rect">
            <a:avLst/>
          </a:prstGeom>
          <a:noFill/>
        </p:spPr>
        <p:txBody>
          <a:bodyPr wrap="square" rtlCol="0">
            <a:spAutoFit/>
          </a:bodyPr>
          <a:lstStyle/>
          <a:p>
            <a:r>
              <a:rPr lang="en-US" sz="2800" dirty="0"/>
              <a:t>China is single largest consumer of recyclable materials.  In 2018 China established a new standard for contamination limits of recyclable materials at 0.5%.  </a:t>
            </a:r>
          </a:p>
          <a:p>
            <a:pPr lvl="1"/>
            <a:r>
              <a:rPr lang="en-US" sz="2800" u="sng" dirty="0"/>
              <a:t>Impacts </a:t>
            </a:r>
          </a:p>
          <a:p>
            <a:pPr marL="971550" lvl="1" indent="-514350">
              <a:buFont typeface="+mj-lt"/>
              <a:buAutoNum type="arabicPeriod"/>
            </a:pPr>
            <a:r>
              <a:rPr lang="en-US" sz="2800" dirty="0"/>
              <a:t>Levels are </a:t>
            </a:r>
            <a:r>
              <a:rPr lang="en-US" sz="2800" u="sng" dirty="0"/>
              <a:t>not practical </a:t>
            </a:r>
            <a:r>
              <a:rPr lang="en-US" sz="2800" dirty="0"/>
              <a:t>without improvement in MRF processing technology – result will be higher costs</a:t>
            </a:r>
          </a:p>
          <a:p>
            <a:pPr marL="971550" lvl="1" indent="-514350">
              <a:buFont typeface="+mj-lt"/>
              <a:buAutoNum type="arabicPeriod"/>
            </a:pPr>
            <a:r>
              <a:rPr lang="en-US" sz="2800" dirty="0"/>
              <a:t>US markets also putting demands form cleaner materials from MRFs’</a:t>
            </a:r>
          </a:p>
          <a:p>
            <a:pPr marL="971550" lvl="1" indent="-514350">
              <a:buFont typeface="+mj-lt"/>
              <a:buAutoNum type="arabicPeriod"/>
            </a:pPr>
            <a:r>
              <a:rPr lang="en-US" sz="2800" dirty="0"/>
              <a:t>Pacific NW hit hard due concerns of moisture and lack of technology </a:t>
            </a:r>
          </a:p>
          <a:p>
            <a:pPr marL="971550" lvl="1" indent="-514350">
              <a:buFont typeface="+mj-lt"/>
              <a:buAutoNum type="arabicPeriod"/>
            </a:pPr>
            <a:r>
              <a:rPr lang="en-US" sz="2800" dirty="0"/>
              <a:t>Must get more aggressive to firm up US market</a:t>
            </a:r>
          </a:p>
          <a:p>
            <a:pPr marL="971550" lvl="1" indent="-514350">
              <a:buFont typeface="+mj-lt"/>
              <a:buAutoNum type="arabicPeriod"/>
            </a:pPr>
            <a:r>
              <a:rPr lang="en-US" sz="2800" dirty="0"/>
              <a:t>Demand and prices for quality materials is secure</a:t>
            </a:r>
            <a:endParaRPr lang="en-US" dirty="0"/>
          </a:p>
        </p:txBody>
      </p:sp>
    </p:spTree>
    <p:extLst>
      <p:ext uri="{BB962C8B-B14F-4D97-AF65-F5344CB8AC3E}">
        <p14:creationId xmlns:p14="http://schemas.microsoft.com/office/powerpoint/2010/main" val="114215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F7632F8D-4709-4D3F-A4E5-E99455D9988F}"/>
              </a:ext>
            </a:extLst>
          </p:cNvPr>
          <p:cNvSpPr>
            <a:spLocks noGrp="1"/>
          </p:cNvSpPr>
          <p:nvPr>
            <p:ph type="title"/>
          </p:nvPr>
        </p:nvSpPr>
        <p:spPr>
          <a:xfrm>
            <a:off x="2959329" y="309678"/>
            <a:ext cx="8045335" cy="1325563"/>
          </a:xfrm>
        </p:spPr>
        <p:txBody>
          <a:bodyPr/>
          <a:lstStyle/>
          <a:p>
            <a:pPr algn="ctr"/>
            <a:r>
              <a:rPr lang="en-US" b="1" dirty="0">
                <a:solidFill>
                  <a:schemeClr val="bg1"/>
                </a:solidFill>
              </a:rPr>
              <a:t>Recent Commodity Prices  </a:t>
            </a:r>
            <a:br>
              <a:rPr lang="en-US" b="1" dirty="0">
                <a:solidFill>
                  <a:schemeClr val="bg1"/>
                </a:solidFill>
              </a:rPr>
            </a:br>
            <a:r>
              <a:rPr lang="en-US" b="1" dirty="0">
                <a:solidFill>
                  <a:schemeClr val="bg1"/>
                </a:solidFill>
              </a:rPr>
              <a:t>Pacific Northwest (Feb. 2018)</a:t>
            </a:r>
          </a:p>
        </p:txBody>
      </p:sp>
      <p:graphicFrame>
        <p:nvGraphicFramePr>
          <p:cNvPr id="7" name="Table 6">
            <a:extLst>
              <a:ext uri="{FF2B5EF4-FFF2-40B4-BE49-F238E27FC236}">
                <a16:creationId xmlns:a16="http://schemas.microsoft.com/office/drawing/2014/main" id="{F91BD9B0-34AB-4F48-B097-AE122293666A}"/>
              </a:ext>
            </a:extLst>
          </p:cNvPr>
          <p:cNvGraphicFramePr>
            <a:graphicFrameLocks noGrp="1"/>
          </p:cNvGraphicFramePr>
          <p:nvPr>
            <p:extLst>
              <p:ext uri="{D42A27DB-BD31-4B8C-83A1-F6EECF244321}">
                <p14:modId xmlns:p14="http://schemas.microsoft.com/office/powerpoint/2010/main" val="2518707900"/>
              </p:ext>
            </p:extLst>
          </p:nvPr>
        </p:nvGraphicFramePr>
        <p:xfrm>
          <a:off x="2543696" y="2161309"/>
          <a:ext cx="8263889" cy="4387013"/>
        </p:xfrm>
        <a:graphic>
          <a:graphicData uri="http://schemas.openxmlformats.org/drawingml/2006/table">
            <a:tbl>
              <a:tblPr/>
              <a:tblGrid>
                <a:gridCol w="1493948">
                  <a:extLst>
                    <a:ext uri="{9D8B030D-6E8A-4147-A177-3AD203B41FA5}">
                      <a16:colId xmlns:a16="http://schemas.microsoft.com/office/drawing/2014/main" val="881478567"/>
                    </a:ext>
                  </a:extLst>
                </a:gridCol>
                <a:gridCol w="3715212">
                  <a:extLst>
                    <a:ext uri="{9D8B030D-6E8A-4147-A177-3AD203B41FA5}">
                      <a16:colId xmlns:a16="http://schemas.microsoft.com/office/drawing/2014/main" val="2777561853"/>
                    </a:ext>
                  </a:extLst>
                </a:gridCol>
                <a:gridCol w="2016829">
                  <a:extLst>
                    <a:ext uri="{9D8B030D-6E8A-4147-A177-3AD203B41FA5}">
                      <a16:colId xmlns:a16="http://schemas.microsoft.com/office/drawing/2014/main" val="1321454715"/>
                    </a:ext>
                  </a:extLst>
                </a:gridCol>
                <a:gridCol w="1037900">
                  <a:extLst>
                    <a:ext uri="{9D8B030D-6E8A-4147-A177-3AD203B41FA5}">
                      <a16:colId xmlns:a16="http://schemas.microsoft.com/office/drawing/2014/main" val="3051287929"/>
                    </a:ext>
                  </a:extLst>
                </a:gridCol>
              </a:tblGrid>
              <a:tr h="167434">
                <a:tc>
                  <a:txBody>
                    <a:bodyPr/>
                    <a:lstStyle/>
                    <a:p>
                      <a:pPr algn="ctr" fontAlgn="ctr"/>
                      <a:r>
                        <a:rPr lang="en-US" sz="1400" b="1" i="0" u="none" strike="noStrike" dirty="0">
                          <a:solidFill>
                            <a:srgbClr val="000000"/>
                          </a:solidFill>
                          <a:effectLst/>
                          <a:latin typeface="Arial" panose="020B0604020202020204" pitchFamily="34" charset="0"/>
                        </a:rPr>
                        <a:t>Primary</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1" i="0" u="none" strike="noStrike" dirty="0">
                          <a:solidFill>
                            <a:srgbClr val="000000"/>
                          </a:solidFill>
                          <a:effectLst/>
                          <a:latin typeface="Arial" panose="020B0604020202020204" pitchFamily="34" charset="0"/>
                        </a:rPr>
                        <a:t>Secondary</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b="1" i="0" u="none" strike="noStrike" dirty="0">
                          <a:solidFill>
                            <a:srgbClr val="000000"/>
                          </a:solidFill>
                          <a:effectLst/>
                          <a:latin typeface="Arial" panose="020B0604020202020204" pitchFamily="34" charset="0"/>
                        </a:rPr>
                        <a:t>Commodity Price ($/ton)</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87814738"/>
                  </a:ext>
                </a:extLst>
              </a:tr>
              <a:tr h="247007">
                <a:tc>
                  <a:txBody>
                    <a:bodyPr/>
                    <a:lstStyle/>
                    <a:p>
                      <a:pPr algn="l" fontAlgn="b"/>
                      <a:r>
                        <a:rPr lang="en-US" sz="1400" b="0" i="0" u="none" strike="noStrike" dirty="0">
                          <a:solidFill>
                            <a:srgbClr val="000000"/>
                          </a:solidFill>
                          <a:effectLst/>
                          <a:latin typeface="Arial" panose="020B0604020202020204" pitchFamily="34" charset="0"/>
                        </a:rPr>
                        <a:t>Paper</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280482"/>
                  </a:ext>
                </a:extLst>
              </a:tr>
              <a:tr h="247007">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Arial" panose="020B0604020202020204" pitchFamily="34" charset="0"/>
                        </a:rPr>
                        <a:t>Fine, Computer, Office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Arial" panose="020B0604020202020204" pitchFamily="34" charset="0"/>
                        </a:rPr>
                        <a:t>$150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087046"/>
                  </a:ext>
                </a:extLst>
              </a:tr>
              <a:tr h="247007">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Arial" panose="020B0604020202020204" pitchFamily="34" charset="0"/>
                        </a:rPr>
                        <a:t>Newsprint</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$100 </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5896932"/>
                  </a:ext>
                </a:extLst>
              </a:tr>
              <a:tr h="247007">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Arial" panose="020B0604020202020204" pitchFamily="34" charset="0"/>
                        </a:rPr>
                        <a:t>Old Corrugated Cardboard (OCC)</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$85 </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4038148"/>
                  </a:ext>
                </a:extLst>
              </a:tr>
              <a:tr h="247007">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Arial" panose="020B0604020202020204" pitchFamily="34" charset="0"/>
                        </a:rPr>
                        <a:t>Boxboard</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$58 </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68254914"/>
                  </a:ext>
                </a:extLst>
              </a:tr>
              <a:tr h="247007">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Arial" panose="020B0604020202020204" pitchFamily="34" charset="0"/>
                        </a:rPr>
                        <a:t>Magazines</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$100 </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23895268"/>
                  </a:ext>
                </a:extLst>
              </a:tr>
              <a:tr h="240832">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Books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panose="020B0604020202020204" pitchFamily="34" charset="0"/>
                        </a:rPr>
                        <a:t>$165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45399"/>
                  </a:ext>
                </a:extLst>
              </a:tr>
              <a:tr h="247007">
                <a:tc>
                  <a:txBody>
                    <a:bodyPr/>
                    <a:lstStyle/>
                    <a:p>
                      <a:pPr algn="l" fontAlgn="b"/>
                      <a:r>
                        <a:rPr lang="en-US" sz="1400" b="0" i="0" u="none" strike="noStrike" dirty="0">
                          <a:solidFill>
                            <a:srgbClr val="000000"/>
                          </a:solidFill>
                          <a:effectLst/>
                          <a:latin typeface="Arial" panose="020B0604020202020204" pitchFamily="34" charset="0"/>
                        </a:rPr>
                        <a:t>Plastic</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62991"/>
                  </a:ext>
                </a:extLst>
              </a:tr>
              <a:tr h="247007">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Arial" panose="020B0604020202020204" pitchFamily="34" charset="0"/>
                        </a:rPr>
                        <a:t>Film</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Arial" panose="020B0604020202020204" pitchFamily="34" charset="0"/>
                        </a:rPr>
                        <a:t>$80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78688910"/>
                  </a:ext>
                </a:extLst>
              </a:tr>
              <a:tr h="247007">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Arial" panose="020B0604020202020204" pitchFamily="34" charset="0"/>
                        </a:rPr>
                        <a:t>PETE Containers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$220 </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16617963"/>
                  </a:ext>
                </a:extLst>
              </a:tr>
              <a:tr h="247007">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Arial" panose="020B0604020202020204" pitchFamily="34" charset="0"/>
                        </a:rPr>
                        <a:t>HDPE Natural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$520 </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96650924"/>
                  </a:ext>
                </a:extLst>
              </a:tr>
              <a:tr h="247007">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Arial" panose="020B0604020202020204" pitchFamily="34" charset="0"/>
                        </a:rPr>
                        <a:t>Rigid (non-beverage)</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$220 </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82392002"/>
                  </a:ext>
                </a:extLst>
              </a:tr>
              <a:tr h="240832">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805798"/>
                  </a:ext>
                </a:extLst>
              </a:tr>
              <a:tr h="247007">
                <a:tc>
                  <a:txBody>
                    <a:bodyPr/>
                    <a:lstStyle/>
                    <a:p>
                      <a:pPr algn="l" fontAlgn="b"/>
                      <a:r>
                        <a:rPr lang="en-US" sz="1400" b="0" i="0" u="none" strike="noStrike" dirty="0">
                          <a:solidFill>
                            <a:srgbClr val="000000"/>
                          </a:solidFill>
                          <a:effectLst/>
                          <a:latin typeface="Arial" panose="020B0604020202020204" pitchFamily="34" charset="0"/>
                        </a:rPr>
                        <a:t>Metals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646024"/>
                  </a:ext>
                </a:extLst>
              </a:tr>
              <a:tr h="247007">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Arial" panose="020B0604020202020204" pitchFamily="34" charset="0"/>
                        </a:rPr>
                        <a:t>Ferrous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Arial" panose="020B0604020202020204" pitchFamily="34" charset="0"/>
                        </a:rPr>
                        <a:t>$200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9888496"/>
                  </a:ext>
                </a:extLst>
              </a:tr>
              <a:tr h="471373">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Arial" panose="020B0604020202020204" pitchFamily="34" charset="0"/>
                        </a:rPr>
                        <a:t>Non-Ferrous (copper, aluminum, brass)</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panose="020B0604020202020204" pitchFamily="34" charset="0"/>
                        </a:rPr>
                        <a:t>$1,360 </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22206810"/>
                  </a:ext>
                </a:extLst>
              </a:tr>
            </a:tbl>
          </a:graphicData>
        </a:graphic>
      </p:graphicFrame>
    </p:spTree>
    <p:extLst>
      <p:ext uri="{BB962C8B-B14F-4D97-AF65-F5344CB8AC3E}">
        <p14:creationId xmlns:p14="http://schemas.microsoft.com/office/powerpoint/2010/main" val="307407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2372484" y="294512"/>
            <a:ext cx="9143999"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Chapter 2 – Updates / Revisions </a:t>
            </a:r>
          </a:p>
        </p:txBody>
      </p:sp>
      <p:sp>
        <p:nvSpPr>
          <p:cNvPr id="13" name="TextBox 12">
            <a:extLst>
              <a:ext uri="{FF2B5EF4-FFF2-40B4-BE49-F238E27FC236}">
                <a16:creationId xmlns:a16="http://schemas.microsoft.com/office/drawing/2014/main" id="{E18732C7-1448-4DAD-84E9-58DD6F128E6B}"/>
              </a:ext>
            </a:extLst>
          </p:cNvPr>
          <p:cNvSpPr txBox="1"/>
          <p:nvPr/>
        </p:nvSpPr>
        <p:spPr>
          <a:xfrm>
            <a:off x="160128" y="2318821"/>
            <a:ext cx="7996896" cy="3108543"/>
          </a:xfrm>
          <a:prstGeom prst="rect">
            <a:avLst/>
          </a:prstGeom>
          <a:noFill/>
        </p:spPr>
        <p:txBody>
          <a:bodyPr wrap="square" rtlCol="0">
            <a:spAutoFit/>
          </a:bodyPr>
          <a:lstStyle/>
          <a:p>
            <a:pPr marL="514350" indent="-514350">
              <a:buFont typeface="+mj-lt"/>
              <a:buAutoNum type="arabicPeriod"/>
            </a:pPr>
            <a:r>
              <a:rPr lang="en-US" sz="2800" b="1" dirty="0">
                <a:latin typeface="Arial" panose="020B0604020202020204" pitchFamily="34" charset="0"/>
                <a:cs typeface="Arial" panose="020B0604020202020204" pitchFamily="34" charset="0"/>
              </a:rPr>
              <a:t>Diversification of the Economy (p.10)</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 Update on Tourism (p.11)</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Recent Waste Composition Data (p.23-24)</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Employment/ Population Information (p.25)</a:t>
            </a:r>
          </a:p>
        </p:txBody>
      </p:sp>
      <p:sp>
        <p:nvSpPr>
          <p:cNvPr id="4" name="Arrow: Right 3">
            <a:extLst>
              <a:ext uri="{FF2B5EF4-FFF2-40B4-BE49-F238E27FC236}">
                <a16:creationId xmlns:a16="http://schemas.microsoft.com/office/drawing/2014/main" id="{29B9686A-10D1-4B1B-9E37-E3F006AE2B6A}"/>
              </a:ext>
            </a:extLst>
          </p:cNvPr>
          <p:cNvSpPr/>
          <p:nvPr/>
        </p:nvSpPr>
        <p:spPr>
          <a:xfrm>
            <a:off x="8098909" y="2350383"/>
            <a:ext cx="883115" cy="63559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B82D4ED-B160-4028-813C-D90B4B5A1C84}"/>
              </a:ext>
            </a:extLst>
          </p:cNvPr>
          <p:cNvSpPr txBox="1"/>
          <p:nvPr/>
        </p:nvSpPr>
        <p:spPr>
          <a:xfrm>
            <a:off x="8982024" y="2308404"/>
            <a:ext cx="3149600" cy="830997"/>
          </a:xfrm>
          <a:prstGeom prst="rect">
            <a:avLst/>
          </a:prstGeom>
          <a:noFill/>
        </p:spPr>
        <p:txBody>
          <a:bodyPr wrap="square" rtlCol="0">
            <a:spAutoFit/>
          </a:bodyPr>
          <a:lstStyle/>
          <a:p>
            <a:pPr algn="ctr"/>
            <a:r>
              <a:rPr lang="en-US" sz="2400" b="1" dirty="0">
                <a:solidFill>
                  <a:schemeClr val="accent1">
                    <a:lumMod val="75000"/>
                  </a:schemeClr>
                </a:solidFill>
                <a:latin typeface="Arial" panose="020B0604020202020204" pitchFamily="34" charset="0"/>
                <a:cs typeface="Arial" panose="020B0604020202020204" pitchFamily="34" charset="0"/>
              </a:rPr>
              <a:t>Growth Management Dept</a:t>
            </a:r>
            <a:r>
              <a:rPr lang="en-US" sz="2400" dirty="0">
                <a:solidFill>
                  <a:schemeClr val="accent1">
                    <a:lumMod val="75000"/>
                  </a:schemeClr>
                </a:solidFill>
              </a:rPr>
              <a:t>. </a:t>
            </a:r>
          </a:p>
        </p:txBody>
      </p:sp>
      <p:sp>
        <p:nvSpPr>
          <p:cNvPr id="15" name="TextBox 14">
            <a:extLst>
              <a:ext uri="{FF2B5EF4-FFF2-40B4-BE49-F238E27FC236}">
                <a16:creationId xmlns:a16="http://schemas.microsoft.com/office/drawing/2014/main" id="{B78CCDBB-C718-4FAE-9145-71B07FD16B8D}"/>
              </a:ext>
            </a:extLst>
          </p:cNvPr>
          <p:cNvSpPr txBox="1"/>
          <p:nvPr/>
        </p:nvSpPr>
        <p:spPr>
          <a:xfrm>
            <a:off x="9013134" y="4820064"/>
            <a:ext cx="3149603" cy="830997"/>
          </a:xfrm>
          <a:prstGeom prst="rect">
            <a:avLst/>
          </a:prstGeom>
          <a:noFill/>
        </p:spPr>
        <p:txBody>
          <a:bodyPr wrap="square" rtlCol="0">
            <a:spAutoFit/>
          </a:bodyPr>
          <a:lstStyle/>
          <a:p>
            <a:pPr algn="ctr"/>
            <a:r>
              <a:rPr lang="en-US" sz="2400" b="1" dirty="0">
                <a:solidFill>
                  <a:schemeClr val="accent1">
                    <a:lumMod val="75000"/>
                  </a:schemeClr>
                </a:solidFill>
                <a:latin typeface="Arial" panose="020B0604020202020204" pitchFamily="34" charset="0"/>
                <a:cs typeface="Arial" panose="020B0604020202020204" pitchFamily="34" charset="0"/>
              </a:rPr>
              <a:t>Growth Management Dept</a:t>
            </a:r>
            <a:r>
              <a:rPr lang="en-US" dirty="0">
                <a:solidFill>
                  <a:schemeClr val="accent1">
                    <a:lumMod val="60000"/>
                    <a:lumOff val="40000"/>
                  </a:schemeClr>
                </a:solidFill>
              </a:rPr>
              <a:t>. </a:t>
            </a:r>
          </a:p>
        </p:txBody>
      </p:sp>
      <p:sp>
        <p:nvSpPr>
          <p:cNvPr id="16" name="TextBox 15">
            <a:extLst>
              <a:ext uri="{FF2B5EF4-FFF2-40B4-BE49-F238E27FC236}">
                <a16:creationId xmlns:a16="http://schemas.microsoft.com/office/drawing/2014/main" id="{1C5A43EF-BFFF-44BC-961D-F4035A14A693}"/>
              </a:ext>
            </a:extLst>
          </p:cNvPr>
          <p:cNvSpPr txBox="1"/>
          <p:nvPr/>
        </p:nvSpPr>
        <p:spPr>
          <a:xfrm>
            <a:off x="9013134" y="3266279"/>
            <a:ext cx="2801257" cy="461665"/>
          </a:xfrm>
          <a:prstGeom prst="rect">
            <a:avLst/>
          </a:prstGeom>
          <a:noFill/>
        </p:spPr>
        <p:txBody>
          <a:bodyPr wrap="square" rtlCol="0">
            <a:spAutoFit/>
          </a:bodyPr>
          <a:lstStyle/>
          <a:p>
            <a:pPr algn="ctr"/>
            <a:r>
              <a:rPr lang="en-US" sz="2400" b="1" dirty="0">
                <a:solidFill>
                  <a:schemeClr val="accent1">
                    <a:lumMod val="75000"/>
                  </a:schemeClr>
                </a:solidFill>
                <a:latin typeface="Arial" panose="020B0604020202020204" pitchFamily="34" charset="0"/>
                <a:cs typeface="Arial" panose="020B0604020202020204" pitchFamily="34" charset="0"/>
              </a:rPr>
              <a:t>“Visit Bend”</a:t>
            </a:r>
          </a:p>
        </p:txBody>
      </p:sp>
      <p:sp>
        <p:nvSpPr>
          <p:cNvPr id="17" name="TextBox 16">
            <a:extLst>
              <a:ext uri="{FF2B5EF4-FFF2-40B4-BE49-F238E27FC236}">
                <a16:creationId xmlns:a16="http://schemas.microsoft.com/office/drawing/2014/main" id="{7BC58D81-3066-4868-810B-8C511F4B3195}"/>
              </a:ext>
            </a:extLst>
          </p:cNvPr>
          <p:cNvSpPr txBox="1"/>
          <p:nvPr/>
        </p:nvSpPr>
        <p:spPr>
          <a:xfrm>
            <a:off x="9013134" y="4051649"/>
            <a:ext cx="2801257" cy="461665"/>
          </a:xfrm>
          <a:prstGeom prst="rect">
            <a:avLst/>
          </a:prstGeom>
          <a:noFill/>
        </p:spPr>
        <p:txBody>
          <a:bodyPr wrap="square" rtlCol="0">
            <a:spAutoFit/>
          </a:bodyPr>
          <a:lstStyle/>
          <a:p>
            <a:pPr algn="ctr"/>
            <a:r>
              <a:rPr lang="en-US" sz="2400" b="1" dirty="0">
                <a:solidFill>
                  <a:schemeClr val="accent1">
                    <a:lumMod val="75000"/>
                  </a:schemeClr>
                </a:solidFill>
                <a:latin typeface="Arial" panose="020B0604020202020204" pitchFamily="34" charset="0"/>
                <a:cs typeface="Arial" panose="020B0604020202020204" pitchFamily="34" charset="0"/>
              </a:rPr>
              <a:t>DEQ</a:t>
            </a:r>
            <a:r>
              <a:rPr lang="en-US" sz="2400" dirty="0">
                <a:solidFill>
                  <a:schemeClr val="accent1">
                    <a:lumMod val="75000"/>
                  </a:schemeClr>
                </a:solidFill>
              </a:rPr>
              <a:t> </a:t>
            </a:r>
          </a:p>
        </p:txBody>
      </p:sp>
      <p:sp>
        <p:nvSpPr>
          <p:cNvPr id="18" name="Arrow: Right 17">
            <a:extLst>
              <a:ext uri="{FF2B5EF4-FFF2-40B4-BE49-F238E27FC236}">
                <a16:creationId xmlns:a16="http://schemas.microsoft.com/office/drawing/2014/main" id="{3E435221-0487-4AB3-BED4-EA56A4E78763}"/>
              </a:ext>
            </a:extLst>
          </p:cNvPr>
          <p:cNvSpPr/>
          <p:nvPr/>
        </p:nvSpPr>
        <p:spPr>
          <a:xfrm>
            <a:off x="8098909" y="3145819"/>
            <a:ext cx="883115" cy="63559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EB3EBD92-31A6-4256-8740-56F74BD55390}"/>
              </a:ext>
            </a:extLst>
          </p:cNvPr>
          <p:cNvSpPr/>
          <p:nvPr/>
        </p:nvSpPr>
        <p:spPr>
          <a:xfrm>
            <a:off x="8098909" y="3994201"/>
            <a:ext cx="914225" cy="63559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BDEFA9F3-9628-405B-92ED-18B482F5A651}"/>
              </a:ext>
            </a:extLst>
          </p:cNvPr>
          <p:cNvSpPr/>
          <p:nvPr/>
        </p:nvSpPr>
        <p:spPr>
          <a:xfrm>
            <a:off x="8098909" y="4858502"/>
            <a:ext cx="941230" cy="63559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3274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712A68-091E-4F03-BE42-A1B7C26E6946}"/>
              </a:ext>
            </a:extLst>
          </p:cNvPr>
          <p:cNvPicPr>
            <a:picLocks noChangeAspect="1"/>
          </p:cNvPicPr>
          <p:nvPr/>
        </p:nvPicPr>
        <p:blipFill>
          <a:blip r:embed="rId3"/>
          <a:stretch>
            <a:fillRect/>
          </a:stretch>
        </p:blipFill>
        <p:spPr>
          <a:xfrm>
            <a:off x="8453508" y="3591924"/>
            <a:ext cx="3764086" cy="2900951"/>
          </a:xfrm>
          <a:prstGeom prst="rect">
            <a:avLst/>
          </a:prstGeom>
        </p:spPr>
      </p:pic>
      <p:pic>
        <p:nvPicPr>
          <p:cNvPr id="5" name="Picture 4">
            <a:extLst>
              <a:ext uri="{FF2B5EF4-FFF2-40B4-BE49-F238E27FC236}">
                <a16:creationId xmlns:a16="http://schemas.microsoft.com/office/drawing/2014/main" id="{1990AD41-7D29-4985-8353-BA9C30A13F2C}"/>
              </a:ext>
            </a:extLst>
          </p:cNvPr>
          <p:cNvPicPr>
            <a:picLocks noChangeAspect="1"/>
          </p:cNvPicPr>
          <p:nvPr/>
        </p:nvPicPr>
        <p:blipFill>
          <a:blip r:embed="rId4"/>
          <a:stretch>
            <a:fillRect/>
          </a:stretch>
        </p:blipFill>
        <p:spPr>
          <a:xfrm>
            <a:off x="10147067" y="1603173"/>
            <a:ext cx="2000250" cy="1066800"/>
          </a:xfrm>
          <a:prstGeom prst="rect">
            <a:avLst/>
          </a:prstGeom>
        </p:spPr>
      </p:pic>
      <p:pic>
        <p:nvPicPr>
          <p:cNvPr id="6" name="Picture 5">
            <a:extLst>
              <a:ext uri="{FF2B5EF4-FFF2-40B4-BE49-F238E27FC236}">
                <a16:creationId xmlns:a16="http://schemas.microsoft.com/office/drawing/2014/main" id="{CBF2C25F-95B8-48CD-81B0-A3EF498D2EEF}"/>
              </a:ext>
            </a:extLst>
          </p:cNvPr>
          <p:cNvPicPr>
            <a:picLocks noChangeAspect="1"/>
          </p:cNvPicPr>
          <p:nvPr/>
        </p:nvPicPr>
        <p:blipFill>
          <a:blip r:embed="rId5"/>
          <a:stretch>
            <a:fillRect/>
          </a:stretch>
        </p:blipFill>
        <p:spPr>
          <a:xfrm>
            <a:off x="101998" y="2554578"/>
            <a:ext cx="5930207" cy="1613895"/>
          </a:xfrm>
          <a:prstGeom prst="rect">
            <a:avLst/>
          </a:prstGeom>
        </p:spPr>
      </p:pic>
      <p:pic>
        <p:nvPicPr>
          <p:cNvPr id="7" name="Picture 6">
            <a:extLst>
              <a:ext uri="{FF2B5EF4-FFF2-40B4-BE49-F238E27FC236}">
                <a16:creationId xmlns:a16="http://schemas.microsoft.com/office/drawing/2014/main" id="{0B36DECB-E4B8-4D4A-85C3-11E16C476312}"/>
              </a:ext>
            </a:extLst>
          </p:cNvPr>
          <p:cNvPicPr>
            <a:picLocks noChangeAspect="1"/>
          </p:cNvPicPr>
          <p:nvPr/>
        </p:nvPicPr>
        <p:blipFill>
          <a:blip r:embed="rId6"/>
          <a:stretch>
            <a:fillRect/>
          </a:stretch>
        </p:blipFill>
        <p:spPr>
          <a:xfrm>
            <a:off x="207666" y="1887828"/>
            <a:ext cx="1895475" cy="666750"/>
          </a:xfrm>
          <a:prstGeom prst="rect">
            <a:avLst/>
          </a:prstGeom>
        </p:spPr>
      </p:pic>
      <p:pic>
        <p:nvPicPr>
          <p:cNvPr id="8" name="Picture 7">
            <a:extLst>
              <a:ext uri="{FF2B5EF4-FFF2-40B4-BE49-F238E27FC236}">
                <a16:creationId xmlns:a16="http://schemas.microsoft.com/office/drawing/2014/main" id="{3335D67B-0FE5-4540-B051-441856DE2688}"/>
              </a:ext>
            </a:extLst>
          </p:cNvPr>
          <p:cNvPicPr>
            <a:picLocks noChangeAspect="1"/>
          </p:cNvPicPr>
          <p:nvPr/>
        </p:nvPicPr>
        <p:blipFill>
          <a:blip r:embed="rId7"/>
          <a:stretch>
            <a:fillRect/>
          </a:stretch>
        </p:blipFill>
        <p:spPr>
          <a:xfrm>
            <a:off x="332993" y="4463748"/>
            <a:ext cx="2085975" cy="742950"/>
          </a:xfrm>
          <a:prstGeom prst="rect">
            <a:avLst/>
          </a:prstGeom>
        </p:spPr>
      </p:pic>
      <p:pic>
        <p:nvPicPr>
          <p:cNvPr id="9" name="Picture 8">
            <a:extLst>
              <a:ext uri="{FF2B5EF4-FFF2-40B4-BE49-F238E27FC236}">
                <a16:creationId xmlns:a16="http://schemas.microsoft.com/office/drawing/2014/main" id="{789C1C84-D93F-4074-9CA1-DD53B755CD90}"/>
              </a:ext>
            </a:extLst>
          </p:cNvPr>
          <p:cNvPicPr>
            <a:picLocks noChangeAspect="1"/>
          </p:cNvPicPr>
          <p:nvPr/>
        </p:nvPicPr>
        <p:blipFill>
          <a:blip r:embed="rId8"/>
          <a:stretch>
            <a:fillRect/>
          </a:stretch>
        </p:blipFill>
        <p:spPr>
          <a:xfrm>
            <a:off x="332993" y="5206698"/>
            <a:ext cx="7173752" cy="1497186"/>
          </a:xfrm>
          <a:prstGeom prst="rect">
            <a:avLst/>
          </a:prstGeom>
        </p:spPr>
      </p:pic>
      <p:sp>
        <p:nvSpPr>
          <p:cNvPr id="10" name="Title 9">
            <a:extLst>
              <a:ext uri="{FF2B5EF4-FFF2-40B4-BE49-F238E27FC236}">
                <a16:creationId xmlns:a16="http://schemas.microsoft.com/office/drawing/2014/main" id="{03A8FAB1-984C-4940-B6ED-BBF20DABA525}"/>
              </a:ext>
            </a:extLst>
          </p:cNvPr>
          <p:cNvSpPr>
            <a:spLocks noGrp="1"/>
          </p:cNvSpPr>
          <p:nvPr>
            <p:ph type="title"/>
          </p:nvPr>
        </p:nvSpPr>
        <p:spPr/>
        <p:txBody>
          <a:bodyPr/>
          <a:lstStyle/>
          <a:p>
            <a:pPr algn="ctr"/>
            <a:r>
              <a:rPr lang="en-US" b="1" dirty="0">
                <a:solidFill>
                  <a:schemeClr val="bg1"/>
                </a:solidFill>
              </a:rPr>
              <a:t>Needs &amp; Opportunities</a:t>
            </a:r>
          </a:p>
        </p:txBody>
      </p:sp>
      <p:sp>
        <p:nvSpPr>
          <p:cNvPr id="11" name="Title 1">
            <a:extLst>
              <a:ext uri="{FF2B5EF4-FFF2-40B4-BE49-F238E27FC236}">
                <a16:creationId xmlns:a16="http://schemas.microsoft.com/office/drawing/2014/main" id="{387D82D1-D71D-498B-9E49-4A79A1C31B3A}"/>
              </a:ext>
            </a:extLst>
          </p:cNvPr>
          <p:cNvSpPr txBox="1">
            <a:spLocks/>
          </p:cNvSpPr>
          <p:nvPr/>
        </p:nvSpPr>
        <p:spPr>
          <a:xfrm>
            <a:off x="3772263" y="1603173"/>
            <a:ext cx="4440866" cy="10389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i="1" dirty="0">
                <a:solidFill>
                  <a:srgbClr val="00B050"/>
                </a:solidFill>
                <a:latin typeface="+mn-lt"/>
                <a:ea typeface="+mn-ea"/>
                <a:cs typeface="+mn-cs"/>
              </a:rPr>
              <a:t>Target: Food Waste</a:t>
            </a:r>
          </a:p>
        </p:txBody>
      </p:sp>
      <p:sp>
        <p:nvSpPr>
          <p:cNvPr id="12" name="TextBox 11">
            <a:extLst>
              <a:ext uri="{FF2B5EF4-FFF2-40B4-BE49-F238E27FC236}">
                <a16:creationId xmlns:a16="http://schemas.microsoft.com/office/drawing/2014/main" id="{49F4F877-E06D-4C35-9288-58B9F207DEFE}"/>
              </a:ext>
            </a:extLst>
          </p:cNvPr>
          <p:cNvSpPr txBox="1"/>
          <p:nvPr/>
        </p:nvSpPr>
        <p:spPr>
          <a:xfrm>
            <a:off x="6159797" y="2706778"/>
            <a:ext cx="5930205" cy="1200329"/>
          </a:xfrm>
          <a:prstGeom prst="rect">
            <a:avLst/>
          </a:prstGeom>
          <a:noFill/>
        </p:spPr>
        <p:txBody>
          <a:bodyPr wrap="square" rtlCol="0">
            <a:spAutoFit/>
          </a:bodyPr>
          <a:lstStyle/>
          <a:p>
            <a:r>
              <a:rPr lang="en-US" b="1" dirty="0">
                <a:solidFill>
                  <a:srgbClr val="FF0000"/>
                </a:solidFill>
              </a:rPr>
              <a:t>Problem</a:t>
            </a:r>
            <a:r>
              <a:rPr lang="en-US" dirty="0"/>
              <a:t>: Food waste is largest uncaptured segment of waste stream (42,000 tons +); more from restaurant tourism</a:t>
            </a:r>
          </a:p>
          <a:p>
            <a:r>
              <a:rPr lang="en-US" b="1" dirty="0">
                <a:solidFill>
                  <a:srgbClr val="00B050"/>
                </a:solidFill>
              </a:rPr>
              <a:t>Solution</a:t>
            </a:r>
            <a:r>
              <a:rPr lang="en-US" dirty="0"/>
              <a:t>: Element I (commercial); Element K (residential); Element M (large generators)</a:t>
            </a:r>
          </a:p>
        </p:txBody>
      </p:sp>
    </p:spTree>
    <p:extLst>
      <p:ext uri="{BB962C8B-B14F-4D97-AF65-F5344CB8AC3E}">
        <p14:creationId xmlns:p14="http://schemas.microsoft.com/office/powerpoint/2010/main" val="2640292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799D41-D389-4F0A-8CE8-3D8DFC85E8DE}"/>
              </a:ext>
            </a:extLst>
          </p:cNvPr>
          <p:cNvPicPr>
            <a:picLocks noGrp="1" noChangeAspect="1"/>
          </p:cNvPicPr>
          <p:nvPr>
            <p:ph idx="1"/>
          </p:nvPr>
        </p:nvPicPr>
        <p:blipFill>
          <a:blip r:embed="rId3"/>
          <a:stretch>
            <a:fillRect/>
          </a:stretch>
        </p:blipFill>
        <p:spPr>
          <a:xfrm>
            <a:off x="4712691" y="3201194"/>
            <a:ext cx="7000875" cy="3048000"/>
          </a:xfrm>
          <a:prstGeom prst="rect">
            <a:avLst/>
          </a:prstGeom>
        </p:spPr>
      </p:pic>
      <p:sp>
        <p:nvSpPr>
          <p:cNvPr id="5" name="Title 9">
            <a:extLst>
              <a:ext uri="{FF2B5EF4-FFF2-40B4-BE49-F238E27FC236}">
                <a16:creationId xmlns:a16="http://schemas.microsoft.com/office/drawing/2014/main" id="{F7632F8D-4709-4D3F-A4E5-E99455D9988F}"/>
              </a:ext>
            </a:extLst>
          </p:cNvPr>
          <p:cNvSpPr>
            <a:spLocks noGrp="1"/>
          </p:cNvSpPr>
          <p:nvPr>
            <p:ph type="title"/>
          </p:nvPr>
        </p:nvSpPr>
        <p:spPr/>
        <p:txBody>
          <a:bodyPr/>
          <a:lstStyle/>
          <a:p>
            <a:pPr algn="ctr"/>
            <a:r>
              <a:rPr lang="en-US" b="1" dirty="0">
                <a:solidFill>
                  <a:schemeClr val="bg1"/>
                </a:solidFill>
              </a:rPr>
              <a:t>Needs &amp; Opportunities con’t</a:t>
            </a:r>
          </a:p>
        </p:txBody>
      </p:sp>
      <p:sp>
        <p:nvSpPr>
          <p:cNvPr id="6" name="Title 1">
            <a:extLst>
              <a:ext uri="{FF2B5EF4-FFF2-40B4-BE49-F238E27FC236}">
                <a16:creationId xmlns:a16="http://schemas.microsoft.com/office/drawing/2014/main" id="{E8AB8544-829E-4A7E-BFE7-53B5088BF8CD}"/>
              </a:ext>
            </a:extLst>
          </p:cNvPr>
          <p:cNvSpPr txBox="1">
            <a:spLocks/>
          </p:cNvSpPr>
          <p:nvPr/>
        </p:nvSpPr>
        <p:spPr>
          <a:xfrm>
            <a:off x="3772263" y="1603173"/>
            <a:ext cx="4440866" cy="10389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i="1" dirty="0">
                <a:solidFill>
                  <a:srgbClr val="00B050"/>
                </a:solidFill>
                <a:latin typeface="+mn-lt"/>
                <a:ea typeface="+mn-ea"/>
                <a:cs typeface="+mn-cs"/>
              </a:rPr>
              <a:t>Target: C&amp;D Debris</a:t>
            </a:r>
          </a:p>
        </p:txBody>
      </p:sp>
      <p:sp>
        <p:nvSpPr>
          <p:cNvPr id="7" name="TextBox 6">
            <a:extLst>
              <a:ext uri="{FF2B5EF4-FFF2-40B4-BE49-F238E27FC236}">
                <a16:creationId xmlns:a16="http://schemas.microsoft.com/office/drawing/2014/main" id="{55D4AD70-2B6C-4DEF-9E36-9C314F13503C}"/>
              </a:ext>
            </a:extLst>
          </p:cNvPr>
          <p:cNvSpPr txBox="1"/>
          <p:nvPr/>
        </p:nvSpPr>
        <p:spPr>
          <a:xfrm>
            <a:off x="163033" y="1877129"/>
            <a:ext cx="3211032" cy="1477328"/>
          </a:xfrm>
          <a:prstGeom prst="rect">
            <a:avLst/>
          </a:prstGeom>
          <a:noFill/>
        </p:spPr>
        <p:txBody>
          <a:bodyPr wrap="square" rtlCol="0">
            <a:spAutoFit/>
          </a:bodyPr>
          <a:lstStyle/>
          <a:p>
            <a:r>
              <a:rPr lang="en-US" b="1" dirty="0">
                <a:solidFill>
                  <a:srgbClr val="FF0000"/>
                </a:solidFill>
              </a:rPr>
              <a:t>Problem</a:t>
            </a:r>
            <a:r>
              <a:rPr lang="en-US" dirty="0"/>
              <a:t>: C&amp;D is heavy, highly recyclable, difficult to compact, occupies valuable landfill space</a:t>
            </a:r>
          </a:p>
          <a:p>
            <a:endParaRPr lang="en-US" dirty="0"/>
          </a:p>
          <a:p>
            <a:r>
              <a:rPr lang="en-US" b="1" dirty="0">
                <a:solidFill>
                  <a:srgbClr val="00B050"/>
                </a:solidFill>
              </a:rPr>
              <a:t>Solution</a:t>
            </a:r>
            <a:r>
              <a:rPr lang="en-US" dirty="0"/>
              <a:t>: Element L </a:t>
            </a:r>
          </a:p>
        </p:txBody>
      </p:sp>
      <p:pic>
        <p:nvPicPr>
          <p:cNvPr id="8" name="Picture 7">
            <a:extLst>
              <a:ext uri="{FF2B5EF4-FFF2-40B4-BE49-F238E27FC236}">
                <a16:creationId xmlns:a16="http://schemas.microsoft.com/office/drawing/2014/main" id="{BD71F292-5DF3-4BFE-AEF0-080E83469019}"/>
              </a:ext>
            </a:extLst>
          </p:cNvPr>
          <p:cNvPicPr/>
          <p:nvPr/>
        </p:nvPicPr>
        <p:blipFill>
          <a:blip r:embed="rId4"/>
          <a:stretch>
            <a:fillRect/>
          </a:stretch>
        </p:blipFill>
        <p:spPr>
          <a:xfrm>
            <a:off x="917649" y="3829209"/>
            <a:ext cx="2660650" cy="2419985"/>
          </a:xfrm>
          <a:prstGeom prst="rect">
            <a:avLst/>
          </a:prstGeom>
        </p:spPr>
      </p:pic>
    </p:spTree>
    <p:extLst>
      <p:ext uri="{BB962C8B-B14F-4D97-AF65-F5344CB8AC3E}">
        <p14:creationId xmlns:p14="http://schemas.microsoft.com/office/powerpoint/2010/main" val="251409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F7632F8D-4709-4D3F-A4E5-E99455D9988F}"/>
              </a:ext>
            </a:extLst>
          </p:cNvPr>
          <p:cNvSpPr>
            <a:spLocks noGrp="1"/>
          </p:cNvSpPr>
          <p:nvPr>
            <p:ph type="title"/>
          </p:nvPr>
        </p:nvSpPr>
        <p:spPr/>
        <p:txBody>
          <a:bodyPr/>
          <a:lstStyle/>
          <a:p>
            <a:pPr algn="ctr"/>
            <a:r>
              <a:rPr lang="en-US" b="1" dirty="0">
                <a:solidFill>
                  <a:schemeClr val="bg1"/>
                </a:solidFill>
              </a:rPr>
              <a:t>Needs &amp; Opportunities con’t</a:t>
            </a:r>
          </a:p>
        </p:txBody>
      </p:sp>
      <p:sp>
        <p:nvSpPr>
          <p:cNvPr id="6" name="Title 1">
            <a:extLst>
              <a:ext uri="{FF2B5EF4-FFF2-40B4-BE49-F238E27FC236}">
                <a16:creationId xmlns:a16="http://schemas.microsoft.com/office/drawing/2014/main" id="{E8AB8544-829E-4A7E-BFE7-53B5088BF8CD}"/>
              </a:ext>
            </a:extLst>
          </p:cNvPr>
          <p:cNvSpPr txBox="1">
            <a:spLocks/>
          </p:cNvSpPr>
          <p:nvPr/>
        </p:nvSpPr>
        <p:spPr>
          <a:xfrm>
            <a:off x="3772263" y="1603173"/>
            <a:ext cx="4440866" cy="10389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i="1" dirty="0">
                <a:solidFill>
                  <a:srgbClr val="00B050"/>
                </a:solidFill>
                <a:latin typeface="+mn-lt"/>
                <a:ea typeface="+mn-ea"/>
                <a:cs typeface="+mn-cs"/>
              </a:rPr>
              <a:t>Target: Multifamily</a:t>
            </a:r>
          </a:p>
        </p:txBody>
      </p:sp>
      <p:sp>
        <p:nvSpPr>
          <p:cNvPr id="7" name="TextBox 6">
            <a:extLst>
              <a:ext uri="{FF2B5EF4-FFF2-40B4-BE49-F238E27FC236}">
                <a16:creationId xmlns:a16="http://schemas.microsoft.com/office/drawing/2014/main" id="{55D4AD70-2B6C-4DEF-9E36-9C314F13503C}"/>
              </a:ext>
            </a:extLst>
          </p:cNvPr>
          <p:cNvSpPr txBox="1"/>
          <p:nvPr/>
        </p:nvSpPr>
        <p:spPr>
          <a:xfrm>
            <a:off x="631592" y="1814999"/>
            <a:ext cx="3611025" cy="2031325"/>
          </a:xfrm>
          <a:prstGeom prst="rect">
            <a:avLst/>
          </a:prstGeom>
          <a:noFill/>
        </p:spPr>
        <p:txBody>
          <a:bodyPr wrap="square" rtlCol="0">
            <a:spAutoFit/>
          </a:bodyPr>
          <a:lstStyle/>
          <a:p>
            <a:r>
              <a:rPr lang="en-US" b="1" dirty="0">
                <a:solidFill>
                  <a:srgbClr val="FF0000"/>
                </a:solidFill>
              </a:rPr>
              <a:t>Problem</a:t>
            </a:r>
            <a:r>
              <a:rPr lang="en-US" dirty="0"/>
              <a:t>: Limited multifamily program; ties into tourist population</a:t>
            </a:r>
          </a:p>
          <a:p>
            <a:endParaRPr lang="en-US" dirty="0"/>
          </a:p>
          <a:p>
            <a:r>
              <a:rPr lang="en-US" dirty="0">
                <a:solidFill>
                  <a:srgbClr val="FFC000"/>
                </a:solidFill>
              </a:rPr>
              <a:t>Opportunity</a:t>
            </a:r>
            <a:r>
              <a:rPr lang="en-US" dirty="0"/>
              <a:t>:  Increased service to high-density rural</a:t>
            </a:r>
          </a:p>
          <a:p>
            <a:endParaRPr lang="en-US" dirty="0"/>
          </a:p>
          <a:p>
            <a:r>
              <a:rPr lang="en-US" b="1" dirty="0">
                <a:solidFill>
                  <a:srgbClr val="00B050"/>
                </a:solidFill>
              </a:rPr>
              <a:t>Solution</a:t>
            </a:r>
            <a:r>
              <a:rPr lang="en-US" dirty="0"/>
              <a:t>: Element D </a:t>
            </a:r>
          </a:p>
        </p:txBody>
      </p:sp>
      <p:pic>
        <p:nvPicPr>
          <p:cNvPr id="10" name="Content Placeholder 9">
            <a:extLst>
              <a:ext uri="{FF2B5EF4-FFF2-40B4-BE49-F238E27FC236}">
                <a16:creationId xmlns:a16="http://schemas.microsoft.com/office/drawing/2014/main" id="{B026FF7B-9305-40EC-9283-E82C07F8BDC2}"/>
              </a:ext>
            </a:extLst>
          </p:cNvPr>
          <p:cNvPicPr>
            <a:picLocks noGrp="1" noChangeAspect="1"/>
          </p:cNvPicPr>
          <p:nvPr>
            <p:ph idx="1"/>
          </p:nvPr>
        </p:nvPicPr>
        <p:blipFill>
          <a:blip r:embed="rId3"/>
          <a:stretch>
            <a:fillRect/>
          </a:stretch>
        </p:blipFill>
        <p:spPr>
          <a:xfrm>
            <a:off x="5558028" y="3417526"/>
            <a:ext cx="6138672" cy="3440474"/>
          </a:xfrm>
          <a:prstGeom prst="rect">
            <a:avLst/>
          </a:prstGeom>
        </p:spPr>
      </p:pic>
      <p:pic>
        <p:nvPicPr>
          <p:cNvPr id="9" name="Picture 8">
            <a:extLst>
              <a:ext uri="{FF2B5EF4-FFF2-40B4-BE49-F238E27FC236}">
                <a16:creationId xmlns:a16="http://schemas.microsoft.com/office/drawing/2014/main" id="{138EBA2B-0F81-43AA-8CFD-BFDC062364E6}"/>
              </a:ext>
            </a:extLst>
          </p:cNvPr>
          <p:cNvPicPr>
            <a:picLocks noChangeAspect="1"/>
          </p:cNvPicPr>
          <p:nvPr/>
        </p:nvPicPr>
        <p:blipFill>
          <a:blip r:embed="rId4"/>
          <a:stretch>
            <a:fillRect/>
          </a:stretch>
        </p:blipFill>
        <p:spPr>
          <a:xfrm>
            <a:off x="7664726" y="1959107"/>
            <a:ext cx="3482466" cy="1950181"/>
          </a:xfrm>
          <a:prstGeom prst="rect">
            <a:avLst/>
          </a:prstGeom>
        </p:spPr>
      </p:pic>
      <p:pic>
        <p:nvPicPr>
          <p:cNvPr id="11" name="Picture 10">
            <a:extLst>
              <a:ext uri="{FF2B5EF4-FFF2-40B4-BE49-F238E27FC236}">
                <a16:creationId xmlns:a16="http://schemas.microsoft.com/office/drawing/2014/main" id="{CFD9541C-4F53-4466-B9EC-A336D30EE533}"/>
              </a:ext>
            </a:extLst>
          </p:cNvPr>
          <p:cNvPicPr>
            <a:picLocks noChangeAspect="1"/>
          </p:cNvPicPr>
          <p:nvPr/>
        </p:nvPicPr>
        <p:blipFill>
          <a:blip r:embed="rId5"/>
          <a:stretch>
            <a:fillRect/>
          </a:stretch>
        </p:blipFill>
        <p:spPr>
          <a:xfrm>
            <a:off x="614320" y="3880142"/>
            <a:ext cx="4394200" cy="3000006"/>
          </a:xfrm>
          <a:prstGeom prst="rect">
            <a:avLst/>
          </a:prstGeom>
        </p:spPr>
      </p:pic>
    </p:spTree>
    <p:extLst>
      <p:ext uri="{BB962C8B-B14F-4D97-AF65-F5344CB8AC3E}">
        <p14:creationId xmlns:p14="http://schemas.microsoft.com/office/powerpoint/2010/main" val="3784218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F7632F8D-4709-4D3F-A4E5-E99455D9988F}"/>
              </a:ext>
            </a:extLst>
          </p:cNvPr>
          <p:cNvSpPr>
            <a:spLocks noGrp="1"/>
          </p:cNvSpPr>
          <p:nvPr>
            <p:ph type="title"/>
          </p:nvPr>
        </p:nvSpPr>
        <p:spPr/>
        <p:txBody>
          <a:bodyPr/>
          <a:lstStyle/>
          <a:p>
            <a:pPr algn="ctr"/>
            <a:r>
              <a:rPr lang="en-US" b="1" dirty="0">
                <a:solidFill>
                  <a:schemeClr val="bg1"/>
                </a:solidFill>
              </a:rPr>
              <a:t>Needs &amp; Opportunities </a:t>
            </a:r>
            <a:br>
              <a:rPr lang="en-US" b="1" dirty="0">
                <a:solidFill>
                  <a:schemeClr val="bg1"/>
                </a:solidFill>
              </a:rPr>
            </a:br>
            <a:r>
              <a:rPr lang="en-US" b="1" dirty="0">
                <a:solidFill>
                  <a:schemeClr val="bg1"/>
                </a:solidFill>
              </a:rPr>
              <a:t>Summary</a:t>
            </a:r>
          </a:p>
        </p:txBody>
      </p:sp>
      <p:sp>
        <p:nvSpPr>
          <p:cNvPr id="2" name="TextBox 1">
            <a:extLst>
              <a:ext uri="{FF2B5EF4-FFF2-40B4-BE49-F238E27FC236}">
                <a16:creationId xmlns:a16="http://schemas.microsoft.com/office/drawing/2014/main" id="{E610F452-19C4-4059-907B-8DCC50857AD3}"/>
              </a:ext>
            </a:extLst>
          </p:cNvPr>
          <p:cNvSpPr txBox="1"/>
          <p:nvPr/>
        </p:nvSpPr>
        <p:spPr>
          <a:xfrm>
            <a:off x="838200" y="2197100"/>
            <a:ext cx="11150600" cy="3816429"/>
          </a:xfrm>
          <a:prstGeom prst="rect">
            <a:avLst/>
          </a:prstGeom>
          <a:noFill/>
        </p:spPr>
        <p:txBody>
          <a:bodyPr wrap="square" rtlCol="0">
            <a:spAutoFit/>
          </a:bodyPr>
          <a:lstStyle/>
          <a:p>
            <a:r>
              <a:rPr lang="en-US" sz="2800" dirty="0"/>
              <a:t>Chapter 3 – Waste Prevention, Reduction, Reuse, and Recycling Analysis</a:t>
            </a:r>
          </a:p>
          <a:p>
            <a:pPr lvl="1"/>
            <a:endParaRPr lang="en-US" sz="2800" dirty="0"/>
          </a:p>
          <a:p>
            <a:pPr marL="971550" lvl="1" indent="-514350">
              <a:buFont typeface="+mj-lt"/>
              <a:buAutoNum type="arabicPeriod"/>
            </a:pPr>
            <a:r>
              <a:rPr lang="en-US" sz="2800" dirty="0"/>
              <a:t>Residential Yard Waste/Food waste</a:t>
            </a:r>
          </a:p>
          <a:p>
            <a:pPr marL="971550" lvl="1" indent="-514350">
              <a:buFont typeface="+mj-lt"/>
              <a:buAutoNum type="arabicPeriod"/>
            </a:pPr>
            <a:r>
              <a:rPr lang="en-US" sz="2800" dirty="0"/>
              <a:t>Commercial Food Waste</a:t>
            </a:r>
          </a:p>
          <a:p>
            <a:pPr marL="971550" lvl="1" indent="-514350">
              <a:buFont typeface="+mj-lt"/>
              <a:buAutoNum type="arabicPeriod"/>
            </a:pPr>
            <a:r>
              <a:rPr lang="en-US" sz="2800" dirty="0"/>
              <a:t>Upgrade organic waste processing facilities</a:t>
            </a:r>
          </a:p>
          <a:p>
            <a:pPr marL="971550" lvl="1" indent="-514350">
              <a:buFont typeface="+mj-lt"/>
              <a:buAutoNum type="arabicPeriod"/>
            </a:pPr>
            <a:r>
              <a:rPr lang="en-US" sz="2800" dirty="0"/>
              <a:t>Construction &amp; Demolition Debris</a:t>
            </a:r>
          </a:p>
          <a:p>
            <a:pPr marL="971550" lvl="1" indent="-514350">
              <a:buFont typeface="+mj-lt"/>
              <a:buAutoNum type="arabicPeriod"/>
            </a:pPr>
            <a:r>
              <a:rPr lang="en-US" sz="2800" dirty="0"/>
              <a:t>Focus on Tourism</a:t>
            </a:r>
          </a:p>
          <a:p>
            <a:pPr marL="971550" lvl="1" indent="-514350">
              <a:buFont typeface="+mj-lt"/>
              <a:buAutoNum type="arabicPeriod"/>
            </a:pPr>
            <a:r>
              <a:rPr lang="en-US" sz="2800" dirty="0"/>
              <a:t>Multifamily Recycling</a:t>
            </a:r>
          </a:p>
          <a:p>
            <a:endParaRPr lang="en-US" dirty="0"/>
          </a:p>
        </p:txBody>
      </p:sp>
    </p:spTree>
    <p:extLst>
      <p:ext uri="{BB962C8B-B14F-4D97-AF65-F5344CB8AC3E}">
        <p14:creationId xmlns:p14="http://schemas.microsoft.com/office/powerpoint/2010/main" val="1065588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F7632F8D-4709-4D3F-A4E5-E99455D9988F}"/>
              </a:ext>
            </a:extLst>
          </p:cNvPr>
          <p:cNvSpPr>
            <a:spLocks noGrp="1"/>
          </p:cNvSpPr>
          <p:nvPr>
            <p:ph type="title"/>
          </p:nvPr>
        </p:nvSpPr>
        <p:spPr/>
        <p:txBody>
          <a:bodyPr/>
          <a:lstStyle/>
          <a:p>
            <a:pPr algn="ctr"/>
            <a:r>
              <a:rPr lang="en-US" b="1" dirty="0">
                <a:solidFill>
                  <a:schemeClr val="bg1"/>
                </a:solidFill>
              </a:rPr>
              <a:t>Alternatives</a:t>
            </a:r>
          </a:p>
        </p:txBody>
      </p:sp>
      <p:sp>
        <p:nvSpPr>
          <p:cNvPr id="4" name="TextBox 3">
            <a:extLst>
              <a:ext uri="{FF2B5EF4-FFF2-40B4-BE49-F238E27FC236}">
                <a16:creationId xmlns:a16="http://schemas.microsoft.com/office/drawing/2014/main" id="{EE742AA0-57C4-4BD9-A2F7-566DF380F7C5}"/>
              </a:ext>
            </a:extLst>
          </p:cNvPr>
          <p:cNvSpPr txBox="1"/>
          <p:nvPr/>
        </p:nvSpPr>
        <p:spPr>
          <a:xfrm>
            <a:off x="317500" y="1779687"/>
            <a:ext cx="11785600" cy="4893647"/>
          </a:xfrm>
          <a:prstGeom prst="rect">
            <a:avLst/>
          </a:prstGeom>
          <a:noFill/>
        </p:spPr>
        <p:txBody>
          <a:bodyPr wrap="square" rtlCol="0">
            <a:spAutoFit/>
          </a:bodyPr>
          <a:lstStyle/>
          <a:p>
            <a:r>
              <a:rPr lang="en-US" dirty="0"/>
              <a:t> </a:t>
            </a:r>
            <a:endParaRPr lang="en-US" sz="1200" dirty="0"/>
          </a:p>
          <a:p>
            <a:r>
              <a:rPr lang="en-US" sz="2400" b="1" dirty="0"/>
              <a:t>3.5.1 	Enhance Current Promotion/Education/Support Services</a:t>
            </a:r>
            <a:r>
              <a:rPr lang="en-US" b="1" dirty="0"/>
              <a:t> </a:t>
            </a:r>
            <a:endParaRPr lang="en-US" sz="1400" dirty="0"/>
          </a:p>
          <a:p>
            <a:r>
              <a:rPr lang="en-US" b="1" dirty="0"/>
              <a:t> </a:t>
            </a:r>
            <a:endParaRPr lang="en-US" dirty="0"/>
          </a:p>
          <a:p>
            <a:pPr marL="342900" indent="-342900">
              <a:buFont typeface="+mj-lt"/>
              <a:buAutoNum type="arabicPeriod"/>
            </a:pPr>
            <a:r>
              <a:rPr lang="en-US" b="1" dirty="0"/>
              <a:t>Enhance Commercial Recycling –</a:t>
            </a:r>
            <a:r>
              <a:rPr lang="en-US" dirty="0"/>
              <a:t> Working with the franchise haulers services to offer expanded collection of source separated materials may also be necessary. </a:t>
            </a:r>
          </a:p>
          <a:p>
            <a:pPr marL="342900" indent="-342900">
              <a:buFont typeface="+mj-lt"/>
              <a:buAutoNum type="arabicPeriod"/>
            </a:pPr>
            <a:endParaRPr lang="en-US" dirty="0"/>
          </a:p>
          <a:p>
            <a:pPr marL="342900" lvl="0" indent="-342900">
              <a:buFont typeface="+mj-lt"/>
              <a:buAutoNum type="arabicPeriod"/>
            </a:pPr>
            <a:r>
              <a:rPr lang="en-US" b="1" dirty="0"/>
              <a:t>Upgrade Special Events Recycling Program –</a:t>
            </a:r>
            <a:r>
              <a:rPr lang="en-US" dirty="0"/>
              <a:t> Communities are making efforts to execute a “ Zero Waste” program in conjunction with sporting venues, fairs or other special events.</a:t>
            </a:r>
          </a:p>
          <a:p>
            <a:pPr marL="342900" lvl="0" indent="-342900">
              <a:buFont typeface="+mj-lt"/>
              <a:buAutoNum type="arabicPeriod"/>
            </a:pPr>
            <a:endParaRPr lang="en-US" b="1" dirty="0"/>
          </a:p>
          <a:p>
            <a:pPr marL="342900" indent="-342900">
              <a:buFont typeface="+mj-lt"/>
              <a:buAutoNum type="arabicPeriod"/>
            </a:pPr>
            <a:r>
              <a:rPr lang="en-US" dirty="0"/>
              <a:t> </a:t>
            </a:r>
            <a:r>
              <a:rPr lang="en-US" b="1" dirty="0"/>
              <a:t>Continue Waste Reduction/Recycling Grants –</a:t>
            </a:r>
            <a:r>
              <a:rPr lang="en-US" dirty="0"/>
              <a:t> Grants can be effective in introducing pilot programs and/or starting new services. These can also be advertised to gain additional promotional benefits. </a:t>
            </a:r>
          </a:p>
          <a:p>
            <a:pPr marL="342900" indent="-342900">
              <a:buFont typeface="+mj-lt"/>
              <a:buAutoNum type="arabicPeriod"/>
            </a:pPr>
            <a:endParaRPr lang="en-US" dirty="0"/>
          </a:p>
          <a:p>
            <a:pPr marL="342900" indent="-342900">
              <a:buFont typeface="+mj-lt"/>
              <a:buAutoNum type="arabicPeriod"/>
            </a:pPr>
            <a:r>
              <a:rPr lang="en-US" b="1" dirty="0"/>
              <a:t>Encourage hotels and tourist centers to promote recycling</a:t>
            </a:r>
            <a:r>
              <a:rPr lang="en-US" dirty="0"/>
              <a:t> – Year round tourism is large contributor to the cities and countywide economy, and with the number of tourists rivaling, if not exceeding the number of residents in the County at any given time, it can be expected that tourists account for a substantial sum of the waste generated</a:t>
            </a:r>
          </a:p>
          <a:p>
            <a:r>
              <a:rPr lang="en-US" dirty="0"/>
              <a:t> </a:t>
            </a:r>
          </a:p>
          <a:p>
            <a:endParaRPr lang="en-US" dirty="0"/>
          </a:p>
        </p:txBody>
      </p:sp>
    </p:spTree>
    <p:extLst>
      <p:ext uri="{BB962C8B-B14F-4D97-AF65-F5344CB8AC3E}">
        <p14:creationId xmlns:p14="http://schemas.microsoft.com/office/powerpoint/2010/main" val="2951077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F7632F8D-4709-4D3F-A4E5-E99455D9988F}"/>
              </a:ext>
            </a:extLst>
          </p:cNvPr>
          <p:cNvSpPr>
            <a:spLocks noGrp="1"/>
          </p:cNvSpPr>
          <p:nvPr>
            <p:ph type="title"/>
          </p:nvPr>
        </p:nvSpPr>
        <p:spPr/>
        <p:txBody>
          <a:bodyPr/>
          <a:lstStyle/>
          <a:p>
            <a:pPr algn="ctr"/>
            <a:r>
              <a:rPr lang="en-US" b="1" dirty="0">
                <a:solidFill>
                  <a:schemeClr val="bg1"/>
                </a:solidFill>
              </a:rPr>
              <a:t>Alternatives con’t</a:t>
            </a:r>
          </a:p>
        </p:txBody>
      </p:sp>
      <p:sp>
        <p:nvSpPr>
          <p:cNvPr id="3" name="TextBox 2">
            <a:extLst>
              <a:ext uri="{FF2B5EF4-FFF2-40B4-BE49-F238E27FC236}">
                <a16:creationId xmlns:a16="http://schemas.microsoft.com/office/drawing/2014/main" id="{5D72300B-6E30-47E3-84DB-008285112F81}"/>
              </a:ext>
            </a:extLst>
          </p:cNvPr>
          <p:cNvSpPr txBox="1"/>
          <p:nvPr/>
        </p:nvSpPr>
        <p:spPr>
          <a:xfrm>
            <a:off x="381000" y="1837574"/>
            <a:ext cx="11684000" cy="5262979"/>
          </a:xfrm>
          <a:prstGeom prst="rect">
            <a:avLst/>
          </a:prstGeom>
          <a:noFill/>
        </p:spPr>
        <p:txBody>
          <a:bodyPr wrap="square" rtlCol="0">
            <a:spAutoFit/>
          </a:bodyPr>
          <a:lstStyle/>
          <a:p>
            <a:r>
              <a:rPr lang="en-US" sz="2400" b="1" dirty="0"/>
              <a:t>3.5.2 Target Certain Types of Generators or Waste Streams to Increase Diversion by Expanding Basic Services</a:t>
            </a:r>
            <a:r>
              <a:rPr lang="en-US" b="1" dirty="0"/>
              <a:t> </a:t>
            </a:r>
            <a:endParaRPr lang="en-US" sz="1400" dirty="0"/>
          </a:p>
          <a:p>
            <a:pPr marL="342900" indent="-342900">
              <a:buFont typeface="+mj-lt"/>
              <a:buAutoNum type="arabicPeriod"/>
            </a:pPr>
            <a:r>
              <a:rPr lang="en-US" b="1" dirty="0"/>
              <a:t>Recyclables such as Cardboard and Scrap metal in commercial waste stream and multifamily </a:t>
            </a:r>
          </a:p>
          <a:p>
            <a:pPr marL="342900" indent="-342900">
              <a:buFont typeface="+mj-lt"/>
              <a:buAutoNum type="arabicPeriod"/>
            </a:pPr>
            <a:endParaRPr lang="en-US" b="1" dirty="0"/>
          </a:p>
          <a:p>
            <a:pPr marL="342900" indent="-342900">
              <a:buFont typeface="+mj-lt"/>
              <a:buAutoNum type="arabicPeriod"/>
            </a:pPr>
            <a:r>
              <a:rPr lang="en-US" b="1" dirty="0"/>
              <a:t>Expand Residential Curbside Services</a:t>
            </a:r>
            <a:r>
              <a:rPr lang="en-US" dirty="0"/>
              <a:t> –Expand curbside collection of commingled recyclable materials to serve rural areas.</a:t>
            </a:r>
          </a:p>
          <a:p>
            <a:pPr marL="342900" indent="-342900">
              <a:buFont typeface="+mj-lt"/>
              <a:buAutoNum type="arabicPeriod"/>
            </a:pPr>
            <a:endParaRPr lang="en-US" b="1" dirty="0"/>
          </a:p>
          <a:p>
            <a:pPr marL="342900" indent="-342900">
              <a:buFont typeface="+mj-lt"/>
              <a:buAutoNum type="arabicPeriod"/>
            </a:pPr>
            <a:r>
              <a:rPr lang="en-US" b="1" dirty="0"/>
              <a:t>Increase Multi-family Housing Recycling Program –</a:t>
            </a:r>
            <a:r>
              <a:rPr lang="en-US" dirty="0"/>
              <a:t> More multi-family dwelling units are being built to accommodate growth. Developing a focused education/ promotion programs in conjunction with enhanced methods to provide convenient services could contribute to achieving the county’s recovery rate. </a:t>
            </a:r>
          </a:p>
          <a:p>
            <a:pPr marL="342900" lvl="0" indent="-342900">
              <a:buFont typeface="+mj-lt"/>
              <a:buAutoNum type="arabicPeriod"/>
            </a:pPr>
            <a:r>
              <a:rPr lang="en-US" b="1" dirty="0"/>
              <a:t>Promote Increased Diversion of Electronic Devices from the Waste Stream </a:t>
            </a:r>
          </a:p>
          <a:p>
            <a:pPr marL="342900" lvl="0" indent="-342900">
              <a:buFont typeface="+mj-lt"/>
              <a:buAutoNum type="arabicPeriod"/>
            </a:pPr>
            <a:r>
              <a:rPr lang="en-US" b="1" dirty="0"/>
              <a:t>Provide More Reuse Diversion Opportunities through innovated technologies such as food waste applications </a:t>
            </a:r>
          </a:p>
          <a:p>
            <a:pPr marL="800100" lvl="1" indent="-342900">
              <a:buFont typeface="+mj-lt"/>
              <a:buAutoNum type="arabicPeriod"/>
            </a:pPr>
            <a:r>
              <a:rPr lang="en-US" dirty="0"/>
              <a:t>Spolier Alert – An application that allows food producers, wholesale and retail distributors to manage unsold inventory to enhance food recovery and waste diversion efforts, and enables real-time food donations and discounted sales.</a:t>
            </a:r>
          </a:p>
          <a:p>
            <a:pPr marL="800100" lvl="1" indent="-342900">
              <a:buFont typeface="+mj-lt"/>
              <a:buAutoNum type="arabicPeriod"/>
            </a:pPr>
            <a:r>
              <a:rPr lang="en-US" dirty="0"/>
              <a:t>GoMkt – An web-based platform that helps food retailers reduce food waste and increase recovery efforts by posting unsold inventory to users and food banks at heavily discounted prices.</a:t>
            </a:r>
          </a:p>
          <a:p>
            <a:r>
              <a:rPr lang="en-US" dirty="0"/>
              <a:t> </a:t>
            </a:r>
            <a:endParaRPr lang="en-US" sz="1400" dirty="0"/>
          </a:p>
        </p:txBody>
      </p:sp>
    </p:spTree>
    <p:extLst>
      <p:ext uri="{BB962C8B-B14F-4D97-AF65-F5344CB8AC3E}">
        <p14:creationId xmlns:p14="http://schemas.microsoft.com/office/powerpoint/2010/main" val="186519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ABD43A-37A4-4710-9047-C3BD737A5E71}"/>
              </a:ext>
            </a:extLst>
          </p:cNvPr>
          <p:cNvSpPr>
            <a:spLocks noGrp="1"/>
          </p:cNvSpPr>
          <p:nvPr>
            <p:ph idx="1"/>
          </p:nvPr>
        </p:nvSpPr>
        <p:spPr>
          <a:xfrm>
            <a:off x="838200" y="1948569"/>
            <a:ext cx="11189655" cy="5107782"/>
          </a:xfrm>
        </p:spPr>
        <p:txBody>
          <a:bodyPr>
            <a:normAutofit/>
          </a:bodyPr>
          <a:lstStyle/>
          <a:p>
            <a:pPr marL="0" indent="0">
              <a:buNone/>
            </a:pPr>
            <a:r>
              <a:rPr lang="en-US" sz="2400" b="1" dirty="0"/>
              <a:t>3.5.3 Target Recovery of New Materials </a:t>
            </a:r>
            <a:endParaRPr lang="en-US" sz="2400" dirty="0"/>
          </a:p>
          <a:p>
            <a:pPr marL="342900" lvl="0" indent="-342900">
              <a:buFont typeface="+mj-lt"/>
              <a:buAutoNum type="arabicPeriod"/>
            </a:pPr>
            <a:r>
              <a:rPr lang="en-US" sz="1800" b="1" dirty="0"/>
              <a:t>Divert More Dry Waste Materials for Processing at MRF – </a:t>
            </a:r>
            <a:r>
              <a:rPr lang="en-US" sz="1800" dirty="0"/>
              <a:t>This would require commercial businesses to separate food waste from dry waste. The dry waste may be acceptable to be processed along with the residential curbside materials at a materials recovery facility (MRF)</a:t>
            </a:r>
            <a:endParaRPr lang="en-US" sz="1800" b="1" dirty="0"/>
          </a:p>
          <a:p>
            <a:pPr marL="342900" indent="-342900">
              <a:buFont typeface="+mj-lt"/>
              <a:buAutoNum type="arabicPeriod"/>
            </a:pPr>
            <a:endParaRPr lang="en-US" sz="1800" b="1" dirty="0"/>
          </a:p>
          <a:p>
            <a:pPr marL="342900" indent="-342900">
              <a:buFont typeface="+mj-lt"/>
              <a:buAutoNum type="arabicPeriod"/>
            </a:pPr>
            <a:r>
              <a:rPr lang="en-US" sz="1800" b="1" dirty="0"/>
              <a:t>Implement Food Waste Recycling Program(s) </a:t>
            </a:r>
            <a:endParaRPr lang="en-US" sz="1800" dirty="0"/>
          </a:p>
          <a:p>
            <a:pPr marL="342900" indent="-342900">
              <a:buFont typeface="+mj-lt"/>
              <a:buAutoNum type="arabicPeriod"/>
            </a:pPr>
            <a:endParaRPr lang="en-US" sz="1800" b="1" dirty="0"/>
          </a:p>
          <a:p>
            <a:pPr marL="342900" indent="-342900">
              <a:buFont typeface="+mj-lt"/>
              <a:buAutoNum type="arabicPeriod"/>
            </a:pPr>
            <a:r>
              <a:rPr lang="en-US" sz="1800" b="1" dirty="0"/>
              <a:t>Consider a Textile Recycling Program</a:t>
            </a:r>
            <a:r>
              <a:rPr lang="en-US" sz="1800" dirty="0"/>
              <a:t> </a:t>
            </a:r>
          </a:p>
          <a:p>
            <a:pPr marL="342900" indent="-342900">
              <a:buFont typeface="+mj-lt"/>
              <a:buAutoNum type="arabicPeriod"/>
            </a:pPr>
            <a:endParaRPr lang="en-US" sz="1800" b="1" dirty="0"/>
          </a:p>
          <a:p>
            <a:pPr marL="342900" indent="-342900">
              <a:buFont typeface="+mj-lt"/>
              <a:buAutoNum type="arabicPeriod"/>
            </a:pPr>
            <a:r>
              <a:rPr lang="en-US" sz="1800" b="1" dirty="0"/>
              <a:t>Investigate C&amp;D stream and target certain materials such as wood, metals and fibers –</a:t>
            </a:r>
            <a:r>
              <a:rPr lang="en-US" sz="1800" dirty="0"/>
              <a:t>With more than 30% of the waste disposed at Knott Landfill generated from C&amp;D activities, developing alternatives for recovering more materials and locating a separate disposal site for inerts could increase the site life of the Knott Landfill if implemented in the near future. It may also provide long term benefits to the system by avoiding the transportation to a disposal site located further from where C&amp;D is generated.  </a:t>
            </a:r>
            <a:r>
              <a:rPr lang="en-US" sz="1800" b="1" dirty="0"/>
              <a:t>  </a:t>
            </a:r>
            <a:endParaRPr lang="en-US" sz="1800" dirty="0"/>
          </a:p>
          <a:p>
            <a:endParaRPr lang="en-US" dirty="0"/>
          </a:p>
        </p:txBody>
      </p:sp>
      <p:sp>
        <p:nvSpPr>
          <p:cNvPr id="3" name="Title 2">
            <a:extLst>
              <a:ext uri="{FF2B5EF4-FFF2-40B4-BE49-F238E27FC236}">
                <a16:creationId xmlns:a16="http://schemas.microsoft.com/office/drawing/2014/main" id="{253CB3B2-AA16-4BEF-B6F9-D81337DF4FA5}"/>
              </a:ext>
            </a:extLst>
          </p:cNvPr>
          <p:cNvSpPr>
            <a:spLocks noGrp="1"/>
          </p:cNvSpPr>
          <p:nvPr>
            <p:ph type="title"/>
          </p:nvPr>
        </p:nvSpPr>
        <p:spPr/>
        <p:txBody>
          <a:bodyPr/>
          <a:lstStyle/>
          <a:p>
            <a:pPr algn="ctr"/>
            <a:r>
              <a:rPr lang="en-US" b="1" dirty="0">
                <a:solidFill>
                  <a:schemeClr val="bg1"/>
                </a:solidFill>
              </a:rPr>
              <a:t>Alternatives con’t</a:t>
            </a:r>
            <a:endParaRPr lang="en-US" dirty="0"/>
          </a:p>
        </p:txBody>
      </p:sp>
    </p:spTree>
    <p:extLst>
      <p:ext uri="{BB962C8B-B14F-4D97-AF65-F5344CB8AC3E}">
        <p14:creationId xmlns:p14="http://schemas.microsoft.com/office/powerpoint/2010/main" val="3122707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2537254" y="429393"/>
            <a:ext cx="7982465"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Next Steps </a:t>
            </a:r>
          </a:p>
        </p:txBody>
      </p:sp>
      <p:sp>
        <p:nvSpPr>
          <p:cNvPr id="3" name="TextBox 2">
            <a:extLst>
              <a:ext uri="{FF2B5EF4-FFF2-40B4-BE49-F238E27FC236}">
                <a16:creationId xmlns:a16="http://schemas.microsoft.com/office/drawing/2014/main" id="{7D998429-DDD5-4BB8-A989-6E81E454DDA7}"/>
              </a:ext>
            </a:extLst>
          </p:cNvPr>
          <p:cNvSpPr txBox="1"/>
          <p:nvPr/>
        </p:nvSpPr>
        <p:spPr>
          <a:xfrm>
            <a:off x="1739065" y="1556955"/>
            <a:ext cx="9286744" cy="6555641"/>
          </a:xfrm>
          <a:prstGeom prst="rect">
            <a:avLst/>
          </a:prstGeom>
          <a:noFill/>
        </p:spPr>
        <p:txBody>
          <a:bodyPr wrap="square" rtlCol="0">
            <a:spAutoFit/>
          </a:bodyPr>
          <a:lstStyle/>
          <a:p>
            <a:pPr marL="457200" indent="-457200">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Font typeface="+mj-lt"/>
              <a:buAutoNum type="arabicPeriod"/>
            </a:pPr>
            <a:r>
              <a:rPr lang="en-US" sz="2800" dirty="0">
                <a:latin typeface="Arial" panose="020B0604020202020204" pitchFamily="34" charset="0"/>
                <a:cs typeface="Arial" panose="020B0604020202020204" pitchFamily="34" charset="0"/>
              </a:rPr>
              <a:t>Post Minutes on Web site </a:t>
            </a:r>
          </a:p>
          <a:p>
            <a:pPr marL="457200" indent="-457200">
              <a:buFont typeface="+mj-lt"/>
              <a:buAutoNum type="arabicPeriod"/>
            </a:pPr>
            <a:endParaRPr lang="en-US" sz="2800" dirty="0">
              <a:latin typeface="Arial" panose="020B0604020202020204" pitchFamily="34" charset="0"/>
              <a:cs typeface="Arial" panose="020B0604020202020204" pitchFamily="34" charset="0"/>
            </a:endParaRPr>
          </a:p>
          <a:p>
            <a:pPr marL="457200" indent="-457200">
              <a:buFont typeface="+mj-lt"/>
              <a:buAutoNum type="arabicPeriod"/>
            </a:pPr>
            <a:r>
              <a:rPr lang="en-US" sz="2800" dirty="0">
                <a:latin typeface="Arial" panose="020B0604020202020204" pitchFamily="34" charset="0"/>
                <a:cs typeface="Arial" panose="020B0604020202020204" pitchFamily="34" charset="0"/>
              </a:rPr>
              <a:t>Develop and Evaluate Waste Prevention / Reduction, Reuse and Recycling Alternatives</a:t>
            </a:r>
          </a:p>
          <a:p>
            <a:pPr marL="457200" indent="-457200">
              <a:buFont typeface="+mj-lt"/>
              <a:buAutoNum type="arabicPeriod"/>
            </a:pPr>
            <a:endParaRPr lang="en-US" sz="2800" dirty="0">
              <a:latin typeface="Arial" panose="020B0604020202020204" pitchFamily="34" charset="0"/>
              <a:cs typeface="Arial" panose="020B0604020202020204" pitchFamily="34" charset="0"/>
            </a:endParaRPr>
          </a:p>
          <a:p>
            <a:pPr marL="457200" indent="-457200">
              <a:buFont typeface="+mj-lt"/>
              <a:buAutoNum type="arabicPeriod"/>
            </a:pPr>
            <a:r>
              <a:rPr lang="en-US" sz="2800" dirty="0">
                <a:latin typeface="Arial" panose="020B0604020202020204" pitchFamily="34" charset="0"/>
                <a:cs typeface="Arial" panose="020B0604020202020204" pitchFamily="34" charset="0"/>
              </a:rPr>
              <a:t>Prepare Chapter 4 - Collection </a:t>
            </a:r>
          </a:p>
          <a:p>
            <a:pPr marL="2628900" lvl="5"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Existing Conditions</a:t>
            </a:r>
          </a:p>
          <a:p>
            <a:pPr marL="2628900" lvl="5"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Needs and Opportunities</a:t>
            </a:r>
          </a:p>
          <a:p>
            <a:pPr marL="2628900" lvl="5"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List Alternatives </a:t>
            </a:r>
          </a:p>
          <a:p>
            <a:pPr marL="514350" indent="-514350">
              <a:buFont typeface="+mj-lt"/>
              <a:buAutoNum type="arabicPeriod"/>
            </a:pPr>
            <a:r>
              <a:rPr lang="en-US" sz="2800" dirty="0">
                <a:latin typeface="Arial" panose="020B0604020202020204" pitchFamily="34" charset="0"/>
                <a:cs typeface="Arial" panose="020B0604020202020204" pitchFamily="34" charset="0"/>
              </a:rPr>
              <a:t>Next SWAC Meeting –March 27</a:t>
            </a:r>
          </a:p>
          <a:p>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a:t>
            </a:r>
          </a:p>
          <a:p>
            <a:pPr marL="457200" indent="-457200">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88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2537254" y="429393"/>
            <a:ext cx="8237631"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Diversification of the Economy </a:t>
            </a:r>
          </a:p>
        </p:txBody>
      </p:sp>
      <p:sp>
        <p:nvSpPr>
          <p:cNvPr id="4" name="Rectangle 3">
            <a:extLst>
              <a:ext uri="{FF2B5EF4-FFF2-40B4-BE49-F238E27FC236}">
                <a16:creationId xmlns:a16="http://schemas.microsoft.com/office/drawing/2014/main" id="{3D44D278-1746-4D8A-945E-3F3A5F007A80}"/>
              </a:ext>
            </a:extLst>
          </p:cNvPr>
          <p:cNvSpPr/>
          <p:nvPr/>
        </p:nvSpPr>
        <p:spPr>
          <a:xfrm>
            <a:off x="1334528" y="1698390"/>
            <a:ext cx="10232571" cy="1754326"/>
          </a:xfrm>
          <a:prstGeom prst="rect">
            <a:avLst/>
          </a:prstGeom>
        </p:spPr>
        <p:txBody>
          <a:bodyPr wrap="square">
            <a:spAutoFit/>
          </a:bodyPr>
          <a:lstStyle/>
          <a:p>
            <a:pPr>
              <a:lnSpc>
                <a:spcPct val="150000"/>
              </a:lnSpc>
            </a:pPr>
            <a:r>
              <a:rPr lang="en-US" b="1" dirty="0">
                <a:latin typeface="Arial" panose="020B0604020202020204" pitchFamily="34" charset="0"/>
                <a:ea typeface="Times New Roman" panose="02020603050405020304" pitchFamily="18" charset="0"/>
                <a:cs typeface="Arial" panose="020B0604020202020204" pitchFamily="34" charset="0"/>
              </a:rPr>
              <a:t>The Deschutes County seat is in Bend, which is considered the political and economic hub of Central Oregon. As the major population center for Central Oregon, Deschutes County has evolved into a diversified economic region. The main industries representing major employers include:</a:t>
            </a:r>
          </a:p>
        </p:txBody>
      </p:sp>
      <p:sp>
        <p:nvSpPr>
          <p:cNvPr id="6" name="Rectangle 5">
            <a:extLst>
              <a:ext uri="{FF2B5EF4-FFF2-40B4-BE49-F238E27FC236}">
                <a16:creationId xmlns:a16="http://schemas.microsoft.com/office/drawing/2014/main" id="{7B2D1D2D-B085-4077-A43F-A19392F7ECBE}"/>
              </a:ext>
            </a:extLst>
          </p:cNvPr>
          <p:cNvSpPr/>
          <p:nvPr/>
        </p:nvSpPr>
        <p:spPr>
          <a:xfrm>
            <a:off x="3715264" y="3271837"/>
            <a:ext cx="4369193" cy="3539430"/>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1600" b="1" dirty="0">
                <a:latin typeface="Arial" panose="020B0604020202020204" pitchFamily="34" charset="0"/>
                <a:ea typeface="Times New Roman" panose="02020603050405020304" pitchFamily="18" charset="0"/>
                <a:cs typeface="Arial" panose="020B0604020202020204" pitchFamily="34" charset="0"/>
              </a:rPr>
              <a:t>Leisure and Hospitality</a:t>
            </a:r>
          </a:p>
          <a:p>
            <a:pPr marL="342900" marR="0" lvl="0" indent="-342900">
              <a:lnSpc>
                <a:spcPct val="150000"/>
              </a:lnSpc>
              <a:spcBef>
                <a:spcPts val="0"/>
              </a:spcBef>
              <a:spcAft>
                <a:spcPts val="0"/>
              </a:spcAft>
              <a:buFont typeface="Symbol" panose="05050102010706020507" pitchFamily="18" charset="2"/>
              <a:buChar char=""/>
            </a:pPr>
            <a:r>
              <a:rPr lang="en-US" sz="1600" b="1" dirty="0">
                <a:latin typeface="Arial" panose="020B0604020202020204" pitchFamily="34" charset="0"/>
                <a:ea typeface="Times New Roman" panose="02020603050405020304" pitchFamily="18" charset="0"/>
                <a:cs typeface="Arial" panose="020B0604020202020204" pitchFamily="34" charset="0"/>
              </a:rPr>
              <a:t>Medical /Health Care</a:t>
            </a:r>
          </a:p>
          <a:p>
            <a:pPr marL="342900" marR="0" lvl="0" indent="-342900">
              <a:lnSpc>
                <a:spcPct val="150000"/>
              </a:lnSpc>
              <a:spcBef>
                <a:spcPts val="0"/>
              </a:spcBef>
              <a:spcAft>
                <a:spcPts val="0"/>
              </a:spcAft>
              <a:buFont typeface="Symbol" panose="05050102010706020507" pitchFamily="18" charset="2"/>
              <a:buChar char=""/>
            </a:pPr>
            <a:r>
              <a:rPr lang="en-US" sz="1600" b="1" dirty="0">
                <a:latin typeface="Arial" panose="020B0604020202020204" pitchFamily="34" charset="0"/>
                <a:ea typeface="Times New Roman" panose="02020603050405020304" pitchFamily="18" charset="0"/>
                <a:cs typeface="Arial" panose="020B0604020202020204" pitchFamily="34" charset="0"/>
              </a:rPr>
              <a:t>Industries </a:t>
            </a:r>
          </a:p>
          <a:p>
            <a:pPr marL="1257300" lvl="2" indent="-342900">
              <a:buFont typeface="Symbol" panose="05050102010706020507" pitchFamily="18" charset="2"/>
              <a:buChar char=""/>
            </a:pPr>
            <a:r>
              <a:rPr lang="en-US" sz="1400" b="1" dirty="0">
                <a:latin typeface="Arial" panose="020B0604020202020204" pitchFamily="34" charset="0"/>
                <a:ea typeface="Times New Roman" panose="02020603050405020304" pitchFamily="18" charset="0"/>
                <a:cs typeface="Arial" panose="020B0604020202020204" pitchFamily="34" charset="0"/>
              </a:rPr>
              <a:t>Secondary Wood Products</a:t>
            </a:r>
          </a:p>
          <a:p>
            <a:pPr marL="1257300" lvl="2" indent="-342900">
              <a:buFont typeface="Symbol" panose="05050102010706020507" pitchFamily="18" charset="2"/>
              <a:buChar char=""/>
            </a:pPr>
            <a:r>
              <a:rPr lang="en-US" sz="1400" b="1" dirty="0">
                <a:latin typeface="Arial" panose="020B0604020202020204" pitchFamily="34" charset="0"/>
                <a:ea typeface="Times New Roman" panose="02020603050405020304" pitchFamily="18" charset="0"/>
                <a:cs typeface="Arial" panose="020B0604020202020204" pitchFamily="34" charset="0"/>
              </a:rPr>
              <a:t>Aviation /Aerospace </a:t>
            </a:r>
          </a:p>
          <a:p>
            <a:pPr marL="1257300" lvl="2" indent="-342900">
              <a:buFont typeface="Symbol" panose="05050102010706020507" pitchFamily="18" charset="2"/>
              <a:buChar char=""/>
            </a:pPr>
            <a:r>
              <a:rPr lang="en-US" sz="1400" b="1" dirty="0">
                <a:latin typeface="Arial" panose="020B0604020202020204" pitchFamily="34" charset="0"/>
                <a:ea typeface="Times New Roman" panose="02020603050405020304" pitchFamily="18" charset="0"/>
                <a:cs typeface="Arial" panose="020B0604020202020204" pitchFamily="34" charset="0"/>
              </a:rPr>
              <a:t>Renewable Energy Resources</a:t>
            </a:r>
          </a:p>
          <a:p>
            <a:pPr marL="1257300" lvl="2" indent="-342900">
              <a:buFont typeface="Symbol" panose="05050102010706020507" pitchFamily="18" charset="2"/>
              <a:buChar char=""/>
            </a:pPr>
            <a:r>
              <a:rPr lang="en-US" sz="1400" b="1" dirty="0">
                <a:latin typeface="Arial" panose="020B0604020202020204" pitchFamily="34" charset="0"/>
                <a:ea typeface="Times New Roman" panose="02020603050405020304" pitchFamily="18" charset="0"/>
                <a:cs typeface="Arial" panose="020B0604020202020204" pitchFamily="34" charset="0"/>
              </a:rPr>
              <a:t>Recreation Equipment</a:t>
            </a:r>
          </a:p>
          <a:p>
            <a:pPr marL="342900" marR="0" lvl="0" indent="-342900">
              <a:lnSpc>
                <a:spcPct val="150000"/>
              </a:lnSpc>
              <a:spcBef>
                <a:spcPts val="0"/>
              </a:spcBef>
              <a:spcAft>
                <a:spcPts val="0"/>
              </a:spcAft>
              <a:buFont typeface="Symbol" panose="05050102010706020507" pitchFamily="18" charset="2"/>
              <a:buChar char=""/>
            </a:pPr>
            <a:r>
              <a:rPr lang="en-US" sz="1600" b="1" dirty="0">
                <a:latin typeface="Arial" panose="020B0604020202020204" pitchFamily="34" charset="0"/>
                <a:ea typeface="Times New Roman" panose="02020603050405020304" pitchFamily="18" charset="0"/>
                <a:cs typeface="Arial" panose="020B0604020202020204" pitchFamily="34" charset="0"/>
              </a:rPr>
              <a:t>Retail</a:t>
            </a:r>
          </a:p>
          <a:p>
            <a:pPr marL="342900" marR="0" lvl="0" indent="-342900">
              <a:lnSpc>
                <a:spcPct val="150000"/>
              </a:lnSpc>
              <a:spcBef>
                <a:spcPts val="0"/>
              </a:spcBef>
              <a:spcAft>
                <a:spcPts val="0"/>
              </a:spcAft>
              <a:buFont typeface="Symbol" panose="05050102010706020507" pitchFamily="18" charset="2"/>
              <a:buChar char=""/>
            </a:pPr>
            <a:r>
              <a:rPr lang="en-US" sz="1600" b="1" dirty="0">
                <a:latin typeface="Arial" panose="020B0604020202020204" pitchFamily="34" charset="0"/>
                <a:ea typeface="Times New Roman" panose="02020603050405020304" pitchFamily="18" charset="0"/>
                <a:cs typeface="Arial" panose="020B0604020202020204" pitchFamily="34" charset="0"/>
              </a:rPr>
              <a:t>Specialty Manufacturing </a:t>
            </a:r>
          </a:p>
          <a:p>
            <a:pPr marL="342900" marR="0" lvl="0" indent="-342900">
              <a:lnSpc>
                <a:spcPct val="150000"/>
              </a:lnSpc>
              <a:spcBef>
                <a:spcPts val="0"/>
              </a:spcBef>
              <a:spcAft>
                <a:spcPts val="0"/>
              </a:spcAft>
              <a:buFont typeface="Symbol" panose="05050102010706020507" pitchFamily="18" charset="2"/>
              <a:buChar char=""/>
            </a:pPr>
            <a:r>
              <a:rPr lang="en-US" sz="1600" b="1" dirty="0">
                <a:latin typeface="Arial" panose="020B0604020202020204" pitchFamily="34" charset="0"/>
                <a:ea typeface="Times New Roman" panose="02020603050405020304" pitchFamily="18" charset="0"/>
                <a:cs typeface="Arial" panose="020B0604020202020204" pitchFamily="34" charset="0"/>
              </a:rPr>
              <a:t>Office /Services </a:t>
            </a:r>
          </a:p>
          <a:p>
            <a:pPr marL="342900" marR="0" lvl="0" indent="-342900">
              <a:lnSpc>
                <a:spcPct val="150000"/>
              </a:lnSpc>
              <a:spcBef>
                <a:spcPts val="0"/>
              </a:spcBef>
              <a:spcAft>
                <a:spcPts val="0"/>
              </a:spcAft>
              <a:buFont typeface="Symbol" panose="05050102010706020507" pitchFamily="18" charset="2"/>
              <a:buChar char=""/>
            </a:pPr>
            <a:r>
              <a:rPr lang="en-US" sz="1600" b="1" dirty="0">
                <a:latin typeface="Arial" panose="020B0604020202020204" pitchFamily="34" charset="0"/>
                <a:ea typeface="Times New Roman" panose="02020603050405020304" pitchFamily="18" charset="0"/>
                <a:cs typeface="Arial" panose="020B0604020202020204" pitchFamily="34" charset="0"/>
              </a:rPr>
              <a:t>Government  </a:t>
            </a:r>
          </a:p>
        </p:txBody>
      </p:sp>
    </p:spTree>
    <p:extLst>
      <p:ext uri="{BB962C8B-B14F-4D97-AF65-F5344CB8AC3E}">
        <p14:creationId xmlns:p14="http://schemas.microsoft.com/office/powerpoint/2010/main" val="321386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2158612" y="493349"/>
            <a:ext cx="8237631"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Economic Data </a:t>
            </a:r>
            <a:r>
              <a:rPr lang="en-US" sz="4000" b="1" dirty="0">
                <a:solidFill>
                  <a:schemeClr val="bg1"/>
                </a:solidFill>
                <a:latin typeface="Arial" panose="020B0604020202020204" pitchFamily="34" charset="0"/>
                <a:cs typeface="Arial" panose="020B0604020202020204" pitchFamily="34" charset="0"/>
              </a:rPr>
              <a:t> </a:t>
            </a:r>
          </a:p>
        </p:txBody>
      </p:sp>
      <p:graphicFrame>
        <p:nvGraphicFramePr>
          <p:cNvPr id="4" name="Table 3">
            <a:extLst>
              <a:ext uri="{FF2B5EF4-FFF2-40B4-BE49-F238E27FC236}">
                <a16:creationId xmlns:a16="http://schemas.microsoft.com/office/drawing/2014/main" id="{3582B302-284D-4C0B-B9BE-1073D3D148BC}"/>
              </a:ext>
            </a:extLst>
          </p:cNvPr>
          <p:cNvGraphicFramePr>
            <a:graphicFrameLocks noGrp="1"/>
          </p:cNvGraphicFramePr>
          <p:nvPr>
            <p:extLst/>
          </p:nvPr>
        </p:nvGraphicFramePr>
        <p:xfrm>
          <a:off x="1523998" y="2046905"/>
          <a:ext cx="9506857" cy="4484610"/>
        </p:xfrm>
        <a:graphic>
          <a:graphicData uri="http://schemas.openxmlformats.org/drawingml/2006/table">
            <a:tbl>
              <a:tblPr firstRow="1" firstCol="1" bandRow="1"/>
              <a:tblGrid>
                <a:gridCol w="4819756">
                  <a:extLst>
                    <a:ext uri="{9D8B030D-6E8A-4147-A177-3AD203B41FA5}">
                      <a16:colId xmlns:a16="http://schemas.microsoft.com/office/drawing/2014/main" val="1429736744"/>
                    </a:ext>
                  </a:extLst>
                </a:gridCol>
                <a:gridCol w="1039121">
                  <a:extLst>
                    <a:ext uri="{9D8B030D-6E8A-4147-A177-3AD203B41FA5}">
                      <a16:colId xmlns:a16="http://schemas.microsoft.com/office/drawing/2014/main" val="859781665"/>
                    </a:ext>
                  </a:extLst>
                </a:gridCol>
                <a:gridCol w="1879263">
                  <a:extLst>
                    <a:ext uri="{9D8B030D-6E8A-4147-A177-3AD203B41FA5}">
                      <a16:colId xmlns:a16="http://schemas.microsoft.com/office/drawing/2014/main" val="3311638728"/>
                    </a:ext>
                  </a:extLst>
                </a:gridCol>
                <a:gridCol w="1768717">
                  <a:extLst>
                    <a:ext uri="{9D8B030D-6E8A-4147-A177-3AD203B41FA5}">
                      <a16:colId xmlns:a16="http://schemas.microsoft.com/office/drawing/2014/main" val="1403497038"/>
                    </a:ext>
                  </a:extLst>
                </a:gridCol>
              </a:tblGrid>
              <a:tr h="292740">
                <a:tc>
                  <a:txBody>
                    <a:bodyPr/>
                    <a:lstStyle/>
                    <a:p>
                      <a:pPr marL="0" marR="0" algn="ctr">
                        <a:spcBef>
                          <a:spcPts val="0"/>
                        </a:spcBef>
                        <a:spcAft>
                          <a:spcPts val="0"/>
                        </a:spcAf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Category</a:t>
                      </a:r>
                      <a:endPar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Year</a:t>
                      </a:r>
                      <a:endPar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Deschutes</a:t>
                      </a:r>
                      <a:endPar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Oregon</a:t>
                      </a:r>
                      <a:endPar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886863124"/>
                  </a:ext>
                </a:extLst>
              </a:tr>
              <a:tr h="691191">
                <a:tc>
                  <a:txBody>
                    <a:bodyPr/>
                    <a:lstStyle/>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Median Household Income</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$51,223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$51,243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9472284"/>
                  </a:ext>
                </a:extLst>
              </a:tr>
              <a:tr h="585479">
                <a:tc>
                  <a:txBody>
                    <a:bodyPr/>
                    <a:lstStyle/>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Median Value of Owner Occupied Housing Unit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$253,400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$237,300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345932794"/>
                  </a:ext>
                </a:extLst>
              </a:tr>
              <a:tr h="447241">
                <a:tc>
                  <a:txBody>
                    <a:bodyPr/>
                    <a:lstStyle/>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Civilian Labor Force</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61.30%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62.10%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036383966"/>
                  </a:ext>
                </a:extLst>
              </a:tr>
              <a:tr h="447241">
                <a:tc>
                  <a:txBody>
                    <a:bodyPr/>
                    <a:lstStyle/>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Unemployment Rate (BLS)</a:t>
                      </a:r>
                      <a:r>
                        <a:rPr lang="en-US" sz="1800" b="1" baseline="30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Aug-17</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797432393"/>
                  </a:ext>
                </a:extLst>
              </a:tr>
              <a:tr h="467570">
                <a:tc>
                  <a:txBody>
                    <a:bodyPr/>
                    <a:lstStyle/>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Full &amp; Part Time employment</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60,309</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1,498,727</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174074095"/>
                  </a:ext>
                </a:extLst>
              </a:tr>
              <a:tr h="386254">
                <a:tc>
                  <a:txBody>
                    <a:bodyPr/>
                    <a:lstStyle/>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Employment-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rowSpan="2">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rowSpan="2">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accent1">
                        <a:lumMod val="20000"/>
                        <a:lumOff val="80000"/>
                      </a:schemeClr>
                    </a:solidFill>
                  </a:tcPr>
                </a:tc>
                <a:tc rowSpan="2">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745094303"/>
                  </a:ext>
                </a:extLst>
              </a:tr>
              <a:tr h="386254">
                <a:tc>
                  <a:txBody>
                    <a:bodyPr/>
                    <a:lstStyle/>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 Change</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tc vMerge="1">
                  <a:txBody>
                    <a:bodyPr/>
                    <a:lstStyle/>
                    <a:p>
                      <a:endParaRPr lang="en-US"/>
                    </a:p>
                  </a:txBody>
                  <a:tcPr/>
                </a:tc>
                <a:tc vMerge="1">
                  <a:txBody>
                    <a:bodyPr/>
                    <a:lstStyle/>
                    <a:p>
                      <a:endParaRPr lang="en-US"/>
                    </a:p>
                  </a:txBody>
                  <a:tcPr/>
                </a:tc>
                <a:tc vMerge="1">
                  <a:txBody>
                    <a:bodyPr/>
                    <a:lstStyle/>
                    <a:p>
                      <a:pPr algn="ctr"/>
                      <a:endParaRPr lang="en-US" sz="1800" b="1" dirty="0">
                        <a:effectLst/>
                        <a:latin typeface="Arial" panose="020B060402020202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667041090"/>
                  </a:ext>
                </a:extLst>
              </a:tr>
              <a:tr h="487900">
                <a:tc>
                  <a:txBody>
                    <a:bodyPr/>
                    <a:lstStyle/>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employer establishments</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6,530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112,393</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210058216"/>
                  </a:ext>
                </a:extLst>
              </a:tr>
              <a:tr h="292740">
                <a:tc>
                  <a:txBody>
                    <a:bodyPr/>
                    <a:lstStyle/>
                    <a:p>
                      <a:pPr marL="0" marR="0">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Building Permits</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2016</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2,274</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19,586</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582202"/>
                  </a:ext>
                </a:extLst>
              </a:tr>
            </a:tbl>
          </a:graphicData>
        </a:graphic>
      </p:graphicFrame>
    </p:spTree>
    <p:extLst>
      <p:ext uri="{BB962C8B-B14F-4D97-AF65-F5344CB8AC3E}">
        <p14:creationId xmlns:p14="http://schemas.microsoft.com/office/powerpoint/2010/main" val="264643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2" y="-4533764"/>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1977182" y="465642"/>
            <a:ext cx="8237631"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Tourism </a:t>
            </a:r>
            <a:r>
              <a:rPr lang="en-US" sz="4000" b="1" dirty="0">
                <a:solidFill>
                  <a:schemeClr val="bg1"/>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435D7D05-C3DF-4B2D-9D35-DEC0179F8796}"/>
              </a:ext>
            </a:extLst>
          </p:cNvPr>
          <p:cNvSpPr txBox="1"/>
          <p:nvPr/>
        </p:nvSpPr>
        <p:spPr>
          <a:xfrm>
            <a:off x="1523997" y="1758882"/>
            <a:ext cx="10000342" cy="4524315"/>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“Visit Bend” Reported  - 2.5 Million Visitor Trips in 2015</a:t>
            </a:r>
          </a:p>
          <a:p>
            <a:pPr marL="285750" indent="-285750">
              <a:lnSpc>
                <a:spcPct val="20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Assume 1 /trip  - about 200,000  visitors / Mo.</a:t>
            </a:r>
          </a:p>
          <a:p>
            <a:pPr marL="285750" indent="-285750">
              <a:lnSpc>
                <a:spcPct val="20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25% Increase Over 2010</a:t>
            </a:r>
          </a:p>
          <a:p>
            <a:pPr marL="285750" indent="-285750">
              <a:lnSpc>
                <a:spcPct val="20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Information Represents City of Bend </a:t>
            </a:r>
          </a:p>
          <a:p>
            <a:pPr marL="285750" indent="-285750">
              <a:lnSpc>
                <a:spcPct val="20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Tourism Impacts Deschutes County Waste Stream</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Higher per capita disposal rate ( Ave 20% higher)</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Unique challenges to waste reduction and recycling programs  </a:t>
            </a:r>
          </a:p>
        </p:txBody>
      </p:sp>
    </p:spTree>
    <p:extLst>
      <p:ext uri="{BB962C8B-B14F-4D97-AF65-F5344CB8AC3E}">
        <p14:creationId xmlns:p14="http://schemas.microsoft.com/office/powerpoint/2010/main" val="220588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7A974EC-6617-4B59-BE6A-1A2A8EB64FC1}"/>
              </a:ext>
            </a:extLst>
          </p:cNvPr>
          <p:cNvGraphicFramePr>
            <a:graphicFrameLocks noGrp="1"/>
          </p:cNvGraphicFramePr>
          <p:nvPr>
            <p:extLst/>
          </p:nvPr>
        </p:nvGraphicFramePr>
        <p:xfrm>
          <a:off x="2561950" y="683003"/>
          <a:ext cx="7915002" cy="6120225"/>
        </p:xfrm>
        <a:graphic>
          <a:graphicData uri="http://schemas.openxmlformats.org/drawingml/2006/table">
            <a:tbl>
              <a:tblPr firstRow="1" firstCol="1" bandRow="1"/>
              <a:tblGrid>
                <a:gridCol w="1658675">
                  <a:extLst>
                    <a:ext uri="{9D8B030D-6E8A-4147-A177-3AD203B41FA5}">
                      <a16:colId xmlns:a16="http://schemas.microsoft.com/office/drawing/2014/main" val="1631610125"/>
                    </a:ext>
                  </a:extLst>
                </a:gridCol>
                <a:gridCol w="1082318">
                  <a:extLst>
                    <a:ext uri="{9D8B030D-6E8A-4147-A177-3AD203B41FA5}">
                      <a16:colId xmlns:a16="http://schemas.microsoft.com/office/drawing/2014/main" val="939515895"/>
                    </a:ext>
                  </a:extLst>
                </a:gridCol>
                <a:gridCol w="1374456">
                  <a:extLst>
                    <a:ext uri="{9D8B030D-6E8A-4147-A177-3AD203B41FA5}">
                      <a16:colId xmlns:a16="http://schemas.microsoft.com/office/drawing/2014/main" val="4068766077"/>
                    </a:ext>
                  </a:extLst>
                </a:gridCol>
                <a:gridCol w="1186150">
                  <a:extLst>
                    <a:ext uri="{9D8B030D-6E8A-4147-A177-3AD203B41FA5}">
                      <a16:colId xmlns:a16="http://schemas.microsoft.com/office/drawing/2014/main" val="1075526645"/>
                    </a:ext>
                  </a:extLst>
                </a:gridCol>
                <a:gridCol w="1187911">
                  <a:extLst>
                    <a:ext uri="{9D8B030D-6E8A-4147-A177-3AD203B41FA5}">
                      <a16:colId xmlns:a16="http://schemas.microsoft.com/office/drawing/2014/main" val="3235372909"/>
                    </a:ext>
                  </a:extLst>
                </a:gridCol>
                <a:gridCol w="1425492">
                  <a:extLst>
                    <a:ext uri="{9D8B030D-6E8A-4147-A177-3AD203B41FA5}">
                      <a16:colId xmlns:a16="http://schemas.microsoft.com/office/drawing/2014/main" val="1934705604"/>
                    </a:ext>
                  </a:extLst>
                </a:gridCol>
              </a:tblGrid>
              <a:tr h="764069">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Waste Composition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of Total Waste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Total Waste (Disposed+ Recyclables) (tons)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Waste Disposed (tons)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Disposed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Recycled Materials (tons)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30125152"/>
                  </a:ext>
                </a:extLst>
              </a:tr>
              <a:tr h="193449">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Total Paper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62,198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40,272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21,926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8163258"/>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Cardboard/ Kraft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18,185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5,638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12,547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3700051"/>
                  </a:ext>
                </a:extLst>
              </a:tr>
              <a:tr h="38689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Clean Mixed Paper/ ONP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15,822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9,379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807266"/>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Mixed Paper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401594"/>
                  </a:ext>
                </a:extLst>
              </a:tr>
              <a:tr h="222361">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Compostable / Soiled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330183"/>
                  </a:ext>
                </a:extLst>
              </a:tr>
              <a:tr h="193449">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Total Plastics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14,327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12,887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1,440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760511"/>
                  </a:ext>
                </a:extLst>
              </a:tr>
              <a:tr h="193449">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102,654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67,657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34,997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675028"/>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Yard Debris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33,266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26,823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540987"/>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Wood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22,330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6,221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796223"/>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Food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42,701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41,883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818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193885"/>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Other 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4,357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428288"/>
                  </a:ext>
                </a:extLst>
              </a:tr>
              <a:tr h="193449">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Glass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9,786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6,564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553175"/>
                  </a:ext>
                </a:extLst>
              </a:tr>
              <a:tr h="193449">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Metal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19,844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8,568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058194"/>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Aluminum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2,230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927027"/>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Tin Cans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3,549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758649"/>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Other (Scrap Metal)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14,065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7,622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80267"/>
                  </a:ext>
                </a:extLst>
              </a:tr>
              <a:tr h="193449">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Other Inorganics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21,584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19,330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2,254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945042"/>
                  </a:ext>
                </a:extLst>
              </a:tr>
              <a:tr h="222361">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Rock/ Concrete/ Brick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6,033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514680"/>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Gypsum Wallboard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90801"/>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Electronics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2,663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1,052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291296"/>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Misc. Organics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11,276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676642"/>
                  </a:ext>
                </a:extLst>
              </a:tr>
              <a:tr h="193449">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Other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10,055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6,443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3,612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391942"/>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Motor Oil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2,245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1,923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794954"/>
                  </a:ext>
                </a:extLst>
              </a:tr>
              <a:tr h="193449">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Other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6,522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4,833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1,689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768598"/>
                  </a:ext>
                </a:extLst>
              </a:tr>
              <a:tr h="193449">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Other Recyclables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396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975919"/>
                  </a:ext>
                </a:extLst>
              </a:tr>
              <a:tr h="193449">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Total Waste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240,844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161,087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79,757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621" marR="61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426616"/>
                  </a:ext>
                </a:extLst>
              </a:tr>
            </a:tbl>
          </a:graphicData>
        </a:graphic>
      </p:graphicFrame>
      <p:sp>
        <p:nvSpPr>
          <p:cNvPr id="6" name="TextBox 5">
            <a:extLst>
              <a:ext uri="{FF2B5EF4-FFF2-40B4-BE49-F238E27FC236}">
                <a16:creationId xmlns:a16="http://schemas.microsoft.com/office/drawing/2014/main" id="{3C0F03BD-1B52-4202-A8DE-B15BA6DA184E}"/>
              </a:ext>
            </a:extLst>
          </p:cNvPr>
          <p:cNvSpPr txBox="1"/>
          <p:nvPr/>
        </p:nvSpPr>
        <p:spPr>
          <a:xfrm>
            <a:off x="2983295" y="81591"/>
            <a:ext cx="7072312"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Verification of Waste Disposed </a:t>
            </a:r>
          </a:p>
        </p:txBody>
      </p:sp>
      <p:sp>
        <p:nvSpPr>
          <p:cNvPr id="3" name="Oval 2">
            <a:extLst>
              <a:ext uri="{FF2B5EF4-FFF2-40B4-BE49-F238E27FC236}">
                <a16:creationId xmlns:a16="http://schemas.microsoft.com/office/drawing/2014/main" id="{C71BAD0C-3603-4B4C-B79C-E431046C214F}"/>
              </a:ext>
            </a:extLst>
          </p:cNvPr>
          <p:cNvSpPr/>
          <p:nvPr/>
        </p:nvSpPr>
        <p:spPr>
          <a:xfrm>
            <a:off x="8040428" y="1439662"/>
            <a:ext cx="729048" cy="26069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072108F-7FE4-4A0D-A151-1CDE31777492}"/>
              </a:ext>
            </a:extLst>
          </p:cNvPr>
          <p:cNvSpPr/>
          <p:nvPr/>
        </p:nvSpPr>
        <p:spPr>
          <a:xfrm>
            <a:off x="8040428" y="2683400"/>
            <a:ext cx="729048" cy="45719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97DE393-7765-4FE2-BCB8-037A6C0614DC}"/>
              </a:ext>
            </a:extLst>
          </p:cNvPr>
          <p:cNvSpPr/>
          <p:nvPr/>
        </p:nvSpPr>
        <p:spPr>
          <a:xfrm>
            <a:off x="8040428" y="3411016"/>
            <a:ext cx="729048" cy="26069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F7828DE-27BA-4EC1-83AA-F09FE070ABA2}"/>
              </a:ext>
            </a:extLst>
          </p:cNvPr>
          <p:cNvSpPr/>
          <p:nvPr/>
        </p:nvSpPr>
        <p:spPr>
          <a:xfrm>
            <a:off x="8040428" y="4007550"/>
            <a:ext cx="729048" cy="26069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2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2537254" y="429393"/>
            <a:ext cx="8237631"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Marion County 2016 Waste Comp</a:t>
            </a:r>
          </a:p>
        </p:txBody>
      </p:sp>
      <p:graphicFrame>
        <p:nvGraphicFramePr>
          <p:cNvPr id="18" name="Table 17">
            <a:extLst>
              <a:ext uri="{FF2B5EF4-FFF2-40B4-BE49-F238E27FC236}">
                <a16:creationId xmlns:a16="http://schemas.microsoft.com/office/drawing/2014/main" id="{E2A61B6B-9D20-4786-9C52-55D50438A42E}"/>
              </a:ext>
            </a:extLst>
          </p:cNvPr>
          <p:cNvGraphicFramePr>
            <a:graphicFrameLocks noGrp="1"/>
          </p:cNvGraphicFramePr>
          <p:nvPr>
            <p:extLst>
              <p:ext uri="{D42A27DB-BD31-4B8C-83A1-F6EECF244321}">
                <p14:modId xmlns:p14="http://schemas.microsoft.com/office/powerpoint/2010/main" val="4269340024"/>
              </p:ext>
            </p:extLst>
          </p:nvPr>
        </p:nvGraphicFramePr>
        <p:xfrm>
          <a:off x="1616765" y="2242443"/>
          <a:ext cx="9276521" cy="4012583"/>
        </p:xfrm>
        <a:graphic>
          <a:graphicData uri="http://schemas.openxmlformats.org/drawingml/2006/table">
            <a:tbl>
              <a:tblPr/>
              <a:tblGrid>
                <a:gridCol w="1744383">
                  <a:extLst>
                    <a:ext uri="{9D8B030D-6E8A-4147-A177-3AD203B41FA5}">
                      <a16:colId xmlns:a16="http://schemas.microsoft.com/office/drawing/2014/main" val="1551114812"/>
                    </a:ext>
                  </a:extLst>
                </a:gridCol>
                <a:gridCol w="1188532">
                  <a:extLst>
                    <a:ext uri="{9D8B030D-6E8A-4147-A177-3AD203B41FA5}">
                      <a16:colId xmlns:a16="http://schemas.microsoft.com/office/drawing/2014/main" val="1972630434"/>
                    </a:ext>
                  </a:extLst>
                </a:gridCol>
                <a:gridCol w="1451058">
                  <a:extLst>
                    <a:ext uri="{9D8B030D-6E8A-4147-A177-3AD203B41FA5}">
                      <a16:colId xmlns:a16="http://schemas.microsoft.com/office/drawing/2014/main" val="1798143198"/>
                    </a:ext>
                  </a:extLst>
                </a:gridCol>
                <a:gridCol w="916458">
                  <a:extLst>
                    <a:ext uri="{9D8B030D-6E8A-4147-A177-3AD203B41FA5}">
                      <a16:colId xmlns:a16="http://schemas.microsoft.com/office/drawing/2014/main" val="4123204101"/>
                    </a:ext>
                  </a:extLst>
                </a:gridCol>
                <a:gridCol w="1303088">
                  <a:extLst>
                    <a:ext uri="{9D8B030D-6E8A-4147-A177-3AD203B41FA5}">
                      <a16:colId xmlns:a16="http://schemas.microsoft.com/office/drawing/2014/main" val="1908837980"/>
                    </a:ext>
                  </a:extLst>
                </a:gridCol>
                <a:gridCol w="1139367">
                  <a:extLst>
                    <a:ext uri="{9D8B030D-6E8A-4147-A177-3AD203B41FA5}">
                      <a16:colId xmlns:a16="http://schemas.microsoft.com/office/drawing/2014/main" val="1276586304"/>
                    </a:ext>
                  </a:extLst>
                </a:gridCol>
                <a:gridCol w="1533635">
                  <a:extLst>
                    <a:ext uri="{9D8B030D-6E8A-4147-A177-3AD203B41FA5}">
                      <a16:colId xmlns:a16="http://schemas.microsoft.com/office/drawing/2014/main" val="2333810189"/>
                    </a:ext>
                  </a:extLst>
                </a:gridCol>
              </a:tblGrid>
              <a:tr h="521188">
                <a:tc>
                  <a:txBody>
                    <a:bodyPr/>
                    <a:lstStyle/>
                    <a:p>
                      <a:pPr algn="ctr" fontAlgn="ctr"/>
                      <a:r>
                        <a:rPr lang="en-US" sz="1600" b="1" i="0" u="none" strike="noStrike" dirty="0">
                          <a:solidFill>
                            <a:srgbClr val="000000"/>
                          </a:solidFill>
                          <a:effectLst/>
                          <a:latin typeface="Arial" panose="020B0604020202020204" pitchFamily="34" charset="0"/>
                        </a:rPr>
                        <a:t>Materials</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All Waste</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Commercial</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Mixed</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Compacted</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Self-Haul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600" b="1" i="0" u="none" strike="noStrike" dirty="0">
                          <a:solidFill>
                            <a:srgbClr val="000000"/>
                          </a:solidFill>
                          <a:effectLst/>
                          <a:latin typeface="Arial" panose="020B0604020202020204" pitchFamily="34" charset="0"/>
                        </a:rPr>
                        <a:t>Table 2-13</a:t>
                      </a:r>
                    </a:p>
                    <a:p>
                      <a:pPr algn="ctr" fontAlgn="ctr"/>
                      <a:r>
                        <a:rPr lang="en-US" sz="1600" b="1" i="0" u="none" strike="noStrike" dirty="0">
                          <a:solidFill>
                            <a:srgbClr val="000000"/>
                          </a:solidFill>
                          <a:effectLst/>
                          <a:latin typeface="Arial" panose="020B0604020202020204" pitchFamily="34" charset="0"/>
                        </a:rPr>
                        <a:t>Disposed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523644619"/>
                  </a:ext>
                </a:extLst>
              </a:tr>
              <a:tr h="496368">
                <a:tc>
                  <a:txBody>
                    <a:bodyPr/>
                    <a:lstStyle/>
                    <a:p>
                      <a:pPr algn="l" fontAlgn="ctr"/>
                      <a:r>
                        <a:rPr lang="en-US" sz="1600" b="0" i="0" u="none" strike="noStrike" dirty="0">
                          <a:solidFill>
                            <a:srgbClr val="000000"/>
                          </a:solidFill>
                          <a:effectLst/>
                          <a:latin typeface="Arial" panose="020B0604020202020204" pitchFamily="34" charset="0"/>
                        </a:rPr>
                        <a:t>Total Paper</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15.5%</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21.3%</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10.3%</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21.6%</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6">
                        <a:lumMod val="40000"/>
                        <a:lumOff val="60000"/>
                      </a:schemeClr>
                    </a:solidFill>
                  </a:tcPr>
                </a:tc>
                <a:extLst>
                  <a:ext uri="{0D108BD9-81ED-4DB2-BD59-A6C34878D82A}">
                    <a16:rowId xmlns:a16="http://schemas.microsoft.com/office/drawing/2014/main" val="135922777"/>
                  </a:ext>
                </a:extLst>
              </a:tr>
              <a:tr h="496368">
                <a:tc>
                  <a:txBody>
                    <a:bodyPr/>
                    <a:lstStyle/>
                    <a:p>
                      <a:pPr algn="l" fontAlgn="ctr"/>
                      <a:r>
                        <a:rPr lang="en-US" sz="1600" b="0" i="0" u="none" strike="noStrike" dirty="0">
                          <a:solidFill>
                            <a:srgbClr val="000000"/>
                          </a:solidFill>
                          <a:effectLst/>
                          <a:latin typeface="Arial" panose="020B0604020202020204" pitchFamily="34" charset="0"/>
                        </a:rPr>
                        <a:t>Total Plastics</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12.2%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15.0%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10.9%</a:t>
                      </a:r>
                    </a:p>
                  </a:txBody>
                  <a:tcPr marL="9525" marR="9525" marT="9525"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27.6%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40000"/>
                        <a:lumOff val="60000"/>
                      </a:schemeClr>
                    </a:solidFill>
                  </a:tcPr>
                </a:tc>
                <a:extLst>
                  <a:ext uri="{0D108BD9-81ED-4DB2-BD59-A6C34878D82A}">
                    <a16:rowId xmlns:a16="http://schemas.microsoft.com/office/drawing/2014/main" val="3279280788"/>
                  </a:ext>
                </a:extLst>
              </a:tr>
              <a:tr h="496368">
                <a:tc>
                  <a:txBody>
                    <a:bodyPr/>
                    <a:lstStyle/>
                    <a:p>
                      <a:pPr algn="l" fontAlgn="ctr"/>
                      <a:r>
                        <a:rPr lang="en-US" sz="1600" b="0" i="0" u="none" strike="noStrike" dirty="0">
                          <a:solidFill>
                            <a:srgbClr val="000000"/>
                          </a:solidFill>
                          <a:effectLst/>
                          <a:latin typeface="Arial" panose="020B0604020202020204" pitchFamily="34" charset="0"/>
                        </a:rPr>
                        <a:t>Metal</a:t>
                      </a:r>
                    </a:p>
                  </a:txBody>
                  <a:tcPr marL="9525" marR="9525" marT="9525"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4.8%</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5.0%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2.1%</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67514112"/>
                  </a:ext>
                </a:extLst>
              </a:tr>
              <a:tr h="521188">
                <a:tc>
                  <a:txBody>
                    <a:bodyPr/>
                    <a:lstStyle/>
                    <a:p>
                      <a:pPr algn="l" fontAlgn="ctr"/>
                      <a:r>
                        <a:rPr lang="en-US" sz="1600" b="1" i="1" u="none" strike="noStrike" dirty="0">
                          <a:solidFill>
                            <a:srgbClr val="000000"/>
                          </a:solidFill>
                          <a:effectLst/>
                          <a:latin typeface="Arial" panose="020B0604020202020204" pitchFamily="34" charset="0"/>
                        </a:rPr>
                        <a:t>Commodities </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i="1" u="none" strike="noStrike" dirty="0">
                          <a:solidFill>
                            <a:srgbClr val="000000"/>
                          </a:solidFill>
                          <a:effectLst/>
                          <a:latin typeface="Arial" panose="020B0604020202020204" pitchFamily="34" charset="0"/>
                        </a:rPr>
                        <a:t>32.50%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i="1" u="none" strike="noStrike" dirty="0">
                          <a:solidFill>
                            <a:srgbClr val="000000"/>
                          </a:solidFill>
                          <a:effectLst/>
                          <a:latin typeface="Arial" panose="020B0604020202020204" pitchFamily="34" charset="0"/>
                        </a:rPr>
                        <a:t>42.00%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i="1" u="none" strike="noStrike" dirty="0">
                          <a:solidFill>
                            <a:srgbClr val="000000"/>
                          </a:solidFill>
                          <a:effectLst/>
                          <a:latin typeface="Arial" panose="020B0604020202020204" pitchFamily="34" charset="0"/>
                        </a:rPr>
                        <a:t>26.20%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i="1" u="none" strike="noStrike" dirty="0">
                          <a:solidFill>
                            <a:srgbClr val="000000"/>
                          </a:solidFill>
                          <a:effectLst/>
                          <a:latin typeface="Arial" panose="020B0604020202020204" pitchFamily="34" charset="0"/>
                        </a:rPr>
                        <a:t>51.30%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i="1" u="none" strike="noStrike" dirty="0">
                          <a:solidFill>
                            <a:srgbClr val="000000"/>
                          </a:solidFill>
                          <a:effectLst/>
                          <a:latin typeface="Arial" panose="020B0604020202020204" pitchFamily="34" charset="0"/>
                        </a:rPr>
                        <a:t>16.50%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1" u="none" strike="noStrike" dirty="0">
                          <a:solidFill>
                            <a:srgbClr val="000000"/>
                          </a:solidFill>
                          <a:effectLst/>
                          <a:latin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02909535"/>
                  </a:ext>
                </a:extLst>
              </a:tr>
              <a:tr h="496368">
                <a:tc>
                  <a:txBody>
                    <a:bodyPr/>
                    <a:lstStyle/>
                    <a:p>
                      <a:pPr algn="l" fontAlgn="b"/>
                      <a:r>
                        <a:rPr lang="en-US" sz="1600" b="0" i="0" u="none" strike="noStrike" dirty="0">
                          <a:solidFill>
                            <a:srgbClr val="000000"/>
                          </a:solidFill>
                          <a:effectLst/>
                          <a:latin typeface="Arial" panose="020B0604020202020204" pitchFamily="34" charset="0"/>
                        </a:rPr>
                        <a:t>Other Organics</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49.0%</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45.7%</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46.5%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46.4%</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97992658"/>
                  </a:ext>
                </a:extLst>
              </a:tr>
              <a:tr h="488367">
                <a:tc>
                  <a:txBody>
                    <a:bodyPr/>
                    <a:lstStyle/>
                    <a:p>
                      <a:pPr algn="r" fontAlgn="b"/>
                      <a:r>
                        <a:rPr lang="en-US" sz="1600" b="0" i="0" u="none" strike="noStrike" dirty="0">
                          <a:solidFill>
                            <a:srgbClr val="000000"/>
                          </a:solidFill>
                          <a:effectLst/>
                          <a:latin typeface="Arial" panose="020B0604020202020204" pitchFamily="34" charset="0"/>
                        </a:rPr>
                        <a:t>Wood Waste</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Arial" panose="020B0604020202020204" pitchFamily="34" charset="0"/>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40000"/>
                        <a:lumOff val="60000"/>
                      </a:schemeClr>
                    </a:solidFill>
                  </a:tcPr>
                </a:tc>
                <a:extLst>
                  <a:ext uri="{0D108BD9-81ED-4DB2-BD59-A6C34878D82A}">
                    <a16:rowId xmlns:a16="http://schemas.microsoft.com/office/drawing/2014/main" val="83716640"/>
                  </a:ext>
                </a:extLst>
              </a:tr>
              <a:tr h="496368">
                <a:tc>
                  <a:txBody>
                    <a:bodyPr/>
                    <a:lstStyle/>
                    <a:p>
                      <a:pPr algn="r" fontAlgn="b"/>
                      <a:r>
                        <a:rPr lang="en-US" sz="1600" b="0" i="0" u="none" strike="noStrike" dirty="0">
                          <a:solidFill>
                            <a:srgbClr val="000000"/>
                          </a:solidFill>
                          <a:effectLst/>
                          <a:latin typeface="Arial" panose="020B0604020202020204" pitchFamily="34" charset="0"/>
                        </a:rPr>
                        <a:t>All Food</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15.5%</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29.0%</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20.6%</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88193829"/>
                  </a:ext>
                </a:extLst>
              </a:tr>
            </a:tbl>
          </a:graphicData>
        </a:graphic>
      </p:graphicFrame>
    </p:spTree>
    <p:extLst>
      <p:ext uri="{BB962C8B-B14F-4D97-AF65-F5344CB8AC3E}">
        <p14:creationId xmlns:p14="http://schemas.microsoft.com/office/powerpoint/2010/main" val="342324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B335-F33A-4819-8F15-7316C6A8BDB1}"/>
              </a:ext>
            </a:extLst>
          </p:cNvPr>
          <p:cNvSpPr>
            <a:spLocks noGrp="1"/>
          </p:cNvSpPr>
          <p:nvPr>
            <p:ph type="ctrTitle"/>
          </p:nvPr>
        </p:nvSpPr>
        <p:spPr>
          <a:xfrm>
            <a:off x="1524000" y="0"/>
            <a:ext cx="9144000" cy="1235676"/>
          </a:xfrm>
        </p:spPr>
        <p:txBody>
          <a:bodyPr/>
          <a:lstStyle/>
          <a:p>
            <a:endParaRPr lang="en-US" dirty="0"/>
          </a:p>
        </p:txBody>
      </p:sp>
      <p:sp>
        <p:nvSpPr>
          <p:cNvPr id="8" name="Flowchart: Delay 7">
            <a:extLst>
              <a:ext uri="{FF2B5EF4-FFF2-40B4-BE49-F238E27FC236}">
                <a16:creationId xmlns:a16="http://schemas.microsoft.com/office/drawing/2014/main" id="{278C88CD-60C0-484B-96AF-6358126ECAB5}"/>
              </a:ext>
            </a:extLst>
          </p:cNvPr>
          <p:cNvSpPr/>
          <p:nvPr/>
        </p:nvSpPr>
        <p:spPr>
          <a:xfrm rot="5400000">
            <a:off x="5855041" y="-4520511"/>
            <a:ext cx="1816447" cy="10857472"/>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8">
            <a:extLst>
              <a:ext uri="{FF2B5EF4-FFF2-40B4-BE49-F238E27FC236}">
                <a16:creationId xmlns:a16="http://schemas.microsoft.com/office/drawing/2014/main" id="{76F489ED-11D6-4ACD-9F60-B5A9492D7959}"/>
              </a:ext>
            </a:extLst>
          </p:cNvPr>
          <p:cNvSpPr/>
          <p:nvPr/>
        </p:nvSpPr>
        <p:spPr>
          <a:xfrm rot="5400000">
            <a:off x="5319221" y="-5315823"/>
            <a:ext cx="1553555" cy="1219200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 result for deschutes County">
            <a:extLst>
              <a:ext uri="{FF2B5EF4-FFF2-40B4-BE49-F238E27FC236}">
                <a16:creationId xmlns:a16="http://schemas.microsoft.com/office/drawing/2014/main" id="{BCD184FA-5143-46A8-ABD1-57D00C356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7" y="125325"/>
            <a:ext cx="1696961" cy="15535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3D6632-8603-48C8-97AE-7A1D3243A07D}"/>
              </a:ext>
            </a:extLst>
          </p:cNvPr>
          <p:cNvSpPr txBox="1"/>
          <p:nvPr/>
        </p:nvSpPr>
        <p:spPr>
          <a:xfrm>
            <a:off x="2537254" y="429393"/>
            <a:ext cx="8237631"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Employment / Population Info  </a:t>
            </a:r>
          </a:p>
        </p:txBody>
      </p:sp>
      <p:sp>
        <p:nvSpPr>
          <p:cNvPr id="3" name="TextBox 2">
            <a:extLst>
              <a:ext uri="{FF2B5EF4-FFF2-40B4-BE49-F238E27FC236}">
                <a16:creationId xmlns:a16="http://schemas.microsoft.com/office/drawing/2014/main" id="{1FD97668-5A4C-4A33-9ACF-290A84275F62}"/>
              </a:ext>
            </a:extLst>
          </p:cNvPr>
          <p:cNvSpPr txBox="1"/>
          <p:nvPr/>
        </p:nvSpPr>
        <p:spPr>
          <a:xfrm>
            <a:off x="3789496" y="1982949"/>
            <a:ext cx="5733145" cy="523220"/>
          </a:xfrm>
          <a:prstGeom prst="rect">
            <a:avLst/>
          </a:prstGeom>
          <a:noFill/>
        </p:spPr>
        <p:txBody>
          <a:bodyPr wrap="square" rtlCol="0">
            <a:spAutoFit/>
          </a:bodyPr>
          <a:lstStyle/>
          <a:p>
            <a:r>
              <a:rPr lang="en-US" sz="2800" b="1" dirty="0">
                <a:solidFill>
                  <a:schemeClr val="accent1"/>
                </a:solidFill>
                <a:latin typeface="Arial" panose="020B0604020202020204" pitchFamily="34" charset="0"/>
                <a:cs typeface="Arial" panose="020B0604020202020204" pitchFamily="34" charset="0"/>
              </a:rPr>
              <a:t>City of Bend - Population Data </a:t>
            </a:r>
          </a:p>
        </p:txBody>
      </p:sp>
      <p:sp>
        <p:nvSpPr>
          <p:cNvPr id="4" name="TextBox 3">
            <a:extLst>
              <a:ext uri="{FF2B5EF4-FFF2-40B4-BE49-F238E27FC236}">
                <a16:creationId xmlns:a16="http://schemas.microsoft.com/office/drawing/2014/main" id="{860A7092-74AD-4E46-84EF-90C9A1DACC8D}"/>
              </a:ext>
            </a:extLst>
          </p:cNvPr>
          <p:cNvSpPr txBox="1"/>
          <p:nvPr/>
        </p:nvSpPr>
        <p:spPr>
          <a:xfrm>
            <a:off x="2053379" y="2506169"/>
            <a:ext cx="9419770" cy="397031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Census Data 2014 – 2016 – 3.9%</a:t>
            </a:r>
          </a:p>
          <a:p>
            <a:pPr marL="285750" indent="-285750">
              <a:lnSpc>
                <a:spcPct val="20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PRC – 2.18% </a:t>
            </a:r>
          </a:p>
          <a:p>
            <a:pPr marL="285750" indent="-285750">
              <a:lnSpc>
                <a:spcPct val="15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Verification growth in City / County is higher than rest of state</a:t>
            </a:r>
          </a:p>
          <a:p>
            <a:pPr marL="285750" indent="-285750">
              <a:lnSpc>
                <a:spcPct val="20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Will continue to use PRC</a:t>
            </a:r>
          </a:p>
        </p:txBody>
      </p:sp>
    </p:spTree>
    <p:extLst>
      <p:ext uri="{BB962C8B-B14F-4D97-AF65-F5344CB8AC3E}">
        <p14:creationId xmlns:p14="http://schemas.microsoft.com/office/powerpoint/2010/main" val="2502550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8777</TotalTime>
  <Words>4086</Words>
  <Application>Microsoft Office PowerPoint</Application>
  <PresentationFormat>Widescreen</PresentationFormat>
  <Paragraphs>712</Paragraphs>
  <Slides>37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Symbol</vt:lpstr>
      <vt:lpstr>Times New Roman</vt:lpstr>
      <vt:lpstr>Verdana</vt:lpstr>
      <vt:lpstr>Wingdings</vt:lpstr>
      <vt:lpstr>Office Theme</vt:lpstr>
      <vt:lpstr>PowerPoint Presentation</vt:lpstr>
      <vt:lpstr>SWMP Planning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Chapter 1 &amp; 2</vt:lpstr>
      <vt:lpstr>Review of Chapters 1 &amp; 2</vt:lpstr>
      <vt:lpstr>Key Issues</vt:lpstr>
      <vt:lpstr>PowerPoint Presentation</vt:lpstr>
      <vt:lpstr>Chapter 3 - Background</vt:lpstr>
      <vt:lpstr>Regulatory Authority</vt:lpstr>
      <vt:lpstr>Regulatory Authority</vt:lpstr>
      <vt:lpstr>Regulatory Authority</vt:lpstr>
      <vt:lpstr>Regulatory Authority</vt:lpstr>
      <vt:lpstr>Outreach and Promotional Programs</vt:lpstr>
      <vt:lpstr>PowerPoint Presentation</vt:lpstr>
      <vt:lpstr>Outreach and Promotional Programs con’t </vt:lpstr>
      <vt:lpstr>Key Educational Programs</vt:lpstr>
      <vt:lpstr>Waste Trends (2006-2016)</vt:lpstr>
      <vt:lpstr>Material Recovery Trends (2014-2016)</vt:lpstr>
      <vt:lpstr>Significant Tonnages and Materials (2016)</vt:lpstr>
      <vt:lpstr>Impacts of National Sword </vt:lpstr>
      <vt:lpstr>Recent Commodity Prices   Pacific Northwest (Feb. 2018)</vt:lpstr>
      <vt:lpstr>Needs &amp; Opportunities</vt:lpstr>
      <vt:lpstr>Needs &amp; Opportunities con’t</vt:lpstr>
      <vt:lpstr>Needs &amp; Opportunities con’t</vt:lpstr>
      <vt:lpstr>Needs &amp; Opportunities  Summary</vt:lpstr>
      <vt:lpstr>Alternatives</vt:lpstr>
      <vt:lpstr>Alternatives con’t</vt:lpstr>
      <vt:lpstr>Alternatives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Cooper</dc:creator>
  <cp:lastModifiedBy>Sue Monette</cp:lastModifiedBy>
  <cp:revision>90</cp:revision>
  <dcterms:created xsi:type="dcterms:W3CDTF">2018-02-15T14:41:45Z</dcterms:created>
  <dcterms:modified xsi:type="dcterms:W3CDTF">2018-02-27T18:49:40Z</dcterms:modified>
</cp:coreProperties>
</file>