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26"/>
  </p:notesMasterIdLst>
  <p:sldIdLst>
    <p:sldId id="298" r:id="rId4"/>
    <p:sldId id="299" r:id="rId5"/>
    <p:sldId id="330" r:id="rId6"/>
    <p:sldId id="347" r:id="rId7"/>
    <p:sldId id="308" r:id="rId8"/>
    <p:sldId id="261" r:id="rId9"/>
    <p:sldId id="258" r:id="rId10"/>
    <p:sldId id="340" r:id="rId11"/>
    <p:sldId id="332" r:id="rId12"/>
    <p:sldId id="341" r:id="rId13"/>
    <p:sldId id="346" r:id="rId14"/>
    <p:sldId id="337" r:id="rId15"/>
    <p:sldId id="328" r:id="rId16"/>
    <p:sldId id="336" r:id="rId17"/>
    <p:sldId id="342" r:id="rId18"/>
    <p:sldId id="333" r:id="rId19"/>
    <p:sldId id="331" r:id="rId20"/>
    <p:sldId id="335" r:id="rId21"/>
    <p:sldId id="307" r:id="rId22"/>
    <p:sldId id="334" r:id="rId23"/>
    <p:sldId id="317" r:id="rId24"/>
    <p:sldId id="318" r:id="rId2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DBE9DB-6F3F-42E4-9A22-20E12242DADE}" v="1831" dt="2023-02-23T19:37:21.8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51" autoAdjust="0"/>
  </p:normalViewPr>
  <p:slideViewPr>
    <p:cSldViewPr snapToGrid="0">
      <p:cViewPr varScale="1">
        <p:scale>
          <a:sx n="55" d="100"/>
          <a:sy n="55" d="100"/>
        </p:scale>
        <p:origin x="1932" y="6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A8049D8-0E97-4203-ABF8-4DFB288F05CA}" type="datetimeFigureOut">
              <a:rPr lang="en-US" smtClean="0"/>
              <a:t>10/23/2023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BB78081-FD8F-4D22-9C7D-527AC9A81FEA}" type="slidenum">
              <a:rPr lang="en-US" smtClean="0"/>
              <a:t>‹#›</a:t>
            </a:fld>
            <a:endParaRPr lang="en-US"/>
          </a:p>
        </p:txBody>
      </p:sp>
    </p:spTree>
    <p:extLst>
      <p:ext uri="{BB962C8B-B14F-4D97-AF65-F5344CB8AC3E}">
        <p14:creationId xmlns:p14="http://schemas.microsoft.com/office/powerpoint/2010/main" val="2859552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B78081-FD8F-4D22-9C7D-527AC9A81FEA}" type="slidenum">
              <a:rPr lang="en-US" smtClean="0"/>
              <a:t>1</a:t>
            </a:fld>
            <a:endParaRPr lang="en-US"/>
          </a:p>
        </p:txBody>
      </p:sp>
    </p:spTree>
    <p:extLst>
      <p:ext uri="{BB962C8B-B14F-4D97-AF65-F5344CB8AC3E}">
        <p14:creationId xmlns:p14="http://schemas.microsoft.com/office/powerpoint/2010/main" val="4281284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Small Farms </a:t>
            </a:r>
            <a:r>
              <a:rPr lang="en-US" dirty="0"/>
              <a:t>– Utilization of Irrigation District, water hauling and other surface and GW rights to include supplemental.  </a:t>
            </a:r>
          </a:p>
          <a:p>
            <a:pPr marL="171450" indent="-171450">
              <a:buFont typeface="Arial" panose="020B0604020202020204" pitchFamily="34" charset="0"/>
              <a:buChar char="•"/>
            </a:pPr>
            <a:r>
              <a:rPr lang="en-US" dirty="0"/>
              <a:t>Increase in GW violations from domestic wells.</a:t>
            </a:r>
          </a:p>
          <a:p>
            <a:pPr marL="0" indent="0">
              <a:buFont typeface="Arial" panose="020B0604020202020204" pitchFamily="34" charset="0"/>
              <a:buNone/>
            </a:pPr>
            <a:r>
              <a:rPr lang="en-US" b="1" dirty="0"/>
              <a:t>Collaboration with stakeholders </a:t>
            </a:r>
            <a:r>
              <a:rPr lang="en-US" dirty="0"/>
              <a:t>– stakeholders in the field have changed – In some parts of the state we spend mote coordinating  Law Enforcement and Code Enforcement than traditional stakeholders.</a:t>
            </a:r>
          </a:p>
          <a:p>
            <a:pPr marL="0" indent="0">
              <a:buFont typeface="Arial" panose="020B0604020202020204" pitchFamily="34" charset="0"/>
              <a:buNone/>
            </a:pPr>
            <a:r>
              <a:rPr lang="en-US" b="1" dirty="0"/>
              <a:t>Absentee Landowners</a:t>
            </a:r>
            <a:r>
              <a:rPr lang="en-US" dirty="0"/>
              <a:t>, leases, and shell companies as well as Unregistered operators have made it difficult to identify responsible parties.</a:t>
            </a:r>
          </a:p>
          <a:p>
            <a:pPr marL="171450" indent="-171450">
              <a:buFont typeface="Arial" panose="020B0604020202020204" pitchFamily="34" charset="0"/>
              <a:buChar char="•"/>
            </a:pPr>
            <a:r>
              <a:rPr lang="en-US" dirty="0"/>
              <a:t>This has resulted in Property Access challenges due to unregistered activity and access denial.  This has become incredibly time consuming for staff when trying to investigate complaints.  </a:t>
            </a:r>
          </a:p>
          <a:p>
            <a:pPr marL="0" indent="0">
              <a:buFont typeface="Arial" panose="020B0604020202020204" pitchFamily="34" charset="0"/>
              <a:buNone/>
            </a:pPr>
            <a:r>
              <a:rPr lang="en-US" b="0" dirty="0"/>
              <a:t>As a secondary consequence it has resulted in </a:t>
            </a:r>
            <a:r>
              <a:rPr lang="en-US" b="1" dirty="0"/>
              <a:t>changes in how </a:t>
            </a:r>
            <a:r>
              <a:rPr lang="en-US" dirty="0"/>
              <a:t>we approach field site safety and hazard site assessments. </a:t>
            </a:r>
          </a:p>
          <a:p>
            <a:pPr marL="0" indent="0">
              <a:buFont typeface="Arial" panose="020B0604020202020204" pitchFamily="34" charset="0"/>
              <a:buNone/>
            </a:pPr>
            <a:r>
              <a:rPr lang="en-US" b="1" dirty="0"/>
              <a:t>Field Safety </a:t>
            </a:r>
            <a:r>
              <a:rPr lang="en-US" dirty="0"/>
              <a:t>– Unregistered activity has changed how we perform safety assessments for properties and the hazards such as solid waste and chemicals.</a:t>
            </a:r>
          </a:p>
          <a:p>
            <a:pPr marL="0" indent="0">
              <a:buFont typeface="Arial" panose="020B0604020202020204" pitchFamily="34" charset="0"/>
              <a:buNone/>
            </a:pPr>
            <a:r>
              <a:rPr lang="en-US" b="1" dirty="0"/>
              <a:t>Volume of Work </a:t>
            </a:r>
            <a:r>
              <a:rPr lang="en-US" dirty="0"/>
              <a:t>- Volume of WR researches, new communication with bulk water suppliers, partner agencies and LE</a:t>
            </a:r>
          </a:p>
        </p:txBody>
      </p:sp>
      <p:sp>
        <p:nvSpPr>
          <p:cNvPr id="4" name="Slide Number Placeholder 3"/>
          <p:cNvSpPr>
            <a:spLocks noGrp="1"/>
          </p:cNvSpPr>
          <p:nvPr>
            <p:ph type="sldNum" sz="quarter" idx="5"/>
          </p:nvPr>
        </p:nvSpPr>
        <p:spPr/>
        <p:txBody>
          <a:bodyPr/>
          <a:lstStyle/>
          <a:p>
            <a:fld id="{0BB78081-FD8F-4D22-9C7D-527AC9A81FEA}" type="slidenum">
              <a:rPr lang="en-US" smtClean="0"/>
              <a:t>21</a:t>
            </a:fld>
            <a:endParaRPr lang="en-US"/>
          </a:p>
        </p:txBody>
      </p:sp>
    </p:spTree>
    <p:extLst>
      <p:ext uri="{BB962C8B-B14F-4D97-AF65-F5344CB8AC3E}">
        <p14:creationId xmlns:p14="http://schemas.microsoft.com/office/powerpoint/2010/main" val="1244646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Partnerships and collaboration </a:t>
            </a:r>
            <a:r>
              <a:rPr lang="en-US" dirty="0"/>
              <a:t>with Code Enforcement and LE – Advancing that coordination as represented with some upcoming planning meetings.</a:t>
            </a:r>
          </a:p>
          <a:p>
            <a:pPr marL="0" indent="0">
              <a:buFont typeface="Arial" panose="020B0604020202020204" pitchFamily="34" charset="0"/>
              <a:buNone/>
            </a:pPr>
            <a:r>
              <a:rPr lang="en-US" b="1" dirty="0"/>
              <a:t>Enforcement Section </a:t>
            </a:r>
            <a:r>
              <a:rPr lang="en-US" dirty="0"/>
              <a:t>– Workflow improvements, increased capacity for field staff and relieving administrative burdens.</a:t>
            </a:r>
          </a:p>
          <a:p>
            <a:pPr marL="0" indent="0">
              <a:buFont typeface="Arial" panose="020B0604020202020204" pitchFamily="34" charset="0"/>
              <a:buNone/>
            </a:pPr>
            <a:r>
              <a:rPr lang="en-US" b="1" dirty="0"/>
              <a:t>NR Partner Agencies </a:t>
            </a:r>
            <a:r>
              <a:rPr lang="en-US" dirty="0"/>
              <a:t>– Continued collaboration and coordination to leverage resources and authority in addressing the environmental impacts as a whole.</a:t>
            </a:r>
          </a:p>
          <a:p>
            <a:pPr marL="171450" indent="-171450">
              <a:buFont typeface="Arial" panose="020B0604020202020204" pitchFamily="34" charset="0"/>
              <a:buChar char="•"/>
            </a:pPr>
            <a:r>
              <a:rPr lang="en-US" dirty="0"/>
              <a:t>Once the illegal appropriation is addressed often additional environmental damage is present.  </a:t>
            </a:r>
          </a:p>
          <a:p>
            <a:pPr marL="0" indent="0">
              <a:buFont typeface="Arial" panose="020B0604020202020204" pitchFamily="34" charset="0"/>
              <a:buNone/>
            </a:pPr>
            <a:r>
              <a:rPr lang="en-US" b="1" dirty="0"/>
              <a:t>Interagency Training</a:t>
            </a:r>
          </a:p>
          <a:p>
            <a:pPr marL="171450" indent="-171450">
              <a:buFont typeface="Arial" panose="020B0604020202020204" pitchFamily="34" charset="0"/>
              <a:buChar char="•"/>
            </a:pPr>
            <a:r>
              <a:rPr lang="en-US" dirty="0"/>
              <a:t>Surface and Ground Water Trainings scheduled with LE, OLCC, and ODA.  This will improve information sharing and how we communicate.  With cross agency training we can share information and receive notification when other agencies witness potential water law violations.    </a:t>
            </a:r>
          </a:p>
          <a:p>
            <a:pPr marL="0" indent="0">
              <a:buFont typeface="Arial" panose="020B0604020202020204" pitchFamily="34" charset="0"/>
              <a:buNone/>
            </a:pPr>
            <a:r>
              <a:rPr lang="en-US" b="1" dirty="0"/>
              <a:t>In Summary </a:t>
            </a:r>
            <a:r>
              <a:rPr lang="en-US" dirty="0"/>
              <a:t>allot of great work has been done but, theirs a lot of work to do yet.  Local sheriffs in the SW have asked for 10 years of sustained funding to really address unregistered grows.  We have ongoing compliance checks that was need to occur, often grow operations that number in the thousands are transferred to new individuals, and much of the environmental damage still remains after the illegal appropriation is addressed on raid sites.</a:t>
            </a:r>
          </a:p>
          <a:p>
            <a:pPr marL="0" indent="0">
              <a:buFont typeface="Arial" panose="020B0604020202020204" pitchFamily="34" charset="0"/>
              <a:buNone/>
            </a:pPr>
            <a:r>
              <a:rPr lang="en-US" dirty="0"/>
              <a:t>Finally, illegal water use continues to be of great concern to the community and whose members remain frustrated when NR agencies and LE struggle to address issues such as unregistered grows in a timely manor.    </a:t>
            </a:r>
          </a:p>
        </p:txBody>
      </p:sp>
      <p:sp>
        <p:nvSpPr>
          <p:cNvPr id="4" name="Slide Number Placeholder 3"/>
          <p:cNvSpPr>
            <a:spLocks noGrp="1"/>
          </p:cNvSpPr>
          <p:nvPr>
            <p:ph type="sldNum" sz="quarter" idx="5"/>
          </p:nvPr>
        </p:nvSpPr>
        <p:spPr/>
        <p:txBody>
          <a:bodyPr/>
          <a:lstStyle/>
          <a:p>
            <a:fld id="{0BB78081-FD8F-4D22-9C7D-527AC9A81FEA}" type="slidenum">
              <a:rPr lang="en-US" smtClean="0"/>
              <a:t>22</a:t>
            </a:fld>
            <a:endParaRPr lang="en-US"/>
          </a:p>
        </p:txBody>
      </p:sp>
    </p:spTree>
    <p:extLst>
      <p:ext uri="{BB962C8B-B14F-4D97-AF65-F5344CB8AC3E}">
        <p14:creationId xmlns:p14="http://schemas.microsoft.com/office/powerpoint/2010/main" val="1809981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and Legislation that brings us into our 2022 report.</a:t>
            </a:r>
          </a:p>
          <a:p>
            <a:r>
              <a:rPr lang="en-US" dirty="0"/>
              <a:t>Go through our regulatory activities and audits from the past year</a:t>
            </a:r>
          </a:p>
          <a:p>
            <a:r>
              <a:rPr lang="en-US" dirty="0"/>
              <a:t>Discuss the Interagency collaboration that has resulted from the program and the team's work.</a:t>
            </a:r>
          </a:p>
          <a:p>
            <a:r>
              <a:rPr lang="en-US" dirty="0"/>
              <a:t>And take a look at how field work has evolved before taking a look ahead.  </a:t>
            </a:r>
          </a:p>
        </p:txBody>
      </p:sp>
      <p:sp>
        <p:nvSpPr>
          <p:cNvPr id="4" name="Slide Number Placeholder 3"/>
          <p:cNvSpPr>
            <a:spLocks noGrp="1"/>
          </p:cNvSpPr>
          <p:nvPr>
            <p:ph type="sldNum" sz="quarter" idx="5"/>
          </p:nvPr>
        </p:nvSpPr>
        <p:spPr/>
        <p:txBody>
          <a:bodyPr/>
          <a:lstStyle/>
          <a:p>
            <a:fld id="{0BB78081-FD8F-4D22-9C7D-527AC9A81FEA}" type="slidenum">
              <a:rPr lang="en-US" smtClean="0"/>
              <a:t>2</a:t>
            </a:fld>
            <a:endParaRPr lang="en-US"/>
          </a:p>
        </p:txBody>
      </p:sp>
    </p:spTree>
    <p:extLst>
      <p:ext uri="{BB962C8B-B14F-4D97-AF65-F5344CB8AC3E}">
        <p14:creationId xmlns:p14="http://schemas.microsoft.com/office/powerpoint/2010/main" val="1160574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B78081-FD8F-4D22-9C7D-527AC9A81FEA}" type="slidenum">
              <a:rPr lang="en-US" smtClean="0"/>
              <a:t>3</a:t>
            </a:fld>
            <a:endParaRPr lang="en-US"/>
          </a:p>
        </p:txBody>
      </p:sp>
    </p:spTree>
    <p:extLst>
      <p:ext uri="{BB962C8B-B14F-4D97-AF65-F5344CB8AC3E}">
        <p14:creationId xmlns:p14="http://schemas.microsoft.com/office/powerpoint/2010/main" val="2205135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2018 U.S. Farm Bill </a:t>
            </a:r>
            <a:r>
              <a:rPr lang="en-US" dirty="0"/>
              <a:t>paved the way for legal hemp agriculture in the United States. The Oregon Department of Agriculture (ODA) was tasked with managing this new industry, creating guidance to be reviewed by the United States Department of Agriculture, registering sites, and ensuring THC testing is done prior to harvest.</a:t>
            </a:r>
          </a:p>
          <a:p>
            <a:r>
              <a:rPr lang="en-US" dirty="0"/>
              <a:t>In the fall of </a:t>
            </a:r>
            <a:r>
              <a:rPr lang="en-US" b="1" dirty="0"/>
              <a:t>2019,</a:t>
            </a:r>
            <a:r>
              <a:rPr lang="en-US" dirty="0"/>
              <a:t> with increased complaints specific to water use as hemp production in Oregon increased, ODA and OWRD staff discussed water usage, compliance, and staff capacity. ODA offered to pay for a limited duration Assistant Watermaster to investigate hemp production sites for water law compliance with a focus in the Southwest Region. </a:t>
            </a:r>
          </a:p>
          <a:p>
            <a:pPr marL="0" marR="0" lvl="0" indent="0">
              <a:lnSpc>
                <a:spcPct val="107000"/>
              </a:lnSpc>
              <a:spcBef>
                <a:spcPts val="0"/>
              </a:spcBef>
              <a:spcAft>
                <a:spcPts val="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Arial" panose="020B0604020202020204" pitchFamily="34" charset="0"/>
              </a:rPr>
              <a:t>2020 Hemp Audit, </a:t>
            </a:r>
            <a:r>
              <a:rPr lang="en-US" sz="1100" b="0" dirty="0">
                <a:effectLst/>
                <a:latin typeface="Calibri" panose="020F0502020204030204" pitchFamily="34" charset="0"/>
                <a:ea typeface="Calibri" panose="020F0502020204030204" pitchFamily="34" charset="0"/>
                <a:cs typeface="Arial" panose="020B0604020202020204" pitchFamily="34" charset="0"/>
              </a:rPr>
              <a:t>The new ODA funded position focused on ODA Hemp Registered sites.  Auditing water use, collecting information, and performing compliance activity.  Some of that data will be displayed later in the presentation.  </a:t>
            </a:r>
          </a:p>
        </p:txBody>
      </p:sp>
      <p:sp>
        <p:nvSpPr>
          <p:cNvPr id="4" name="Slide Number Placeholder 3"/>
          <p:cNvSpPr>
            <a:spLocks noGrp="1"/>
          </p:cNvSpPr>
          <p:nvPr>
            <p:ph type="sldNum" sz="quarter" idx="5"/>
          </p:nvPr>
        </p:nvSpPr>
        <p:spPr/>
        <p:txBody>
          <a:bodyPr/>
          <a:lstStyle/>
          <a:p>
            <a:fld id="{0BB78081-FD8F-4D22-9C7D-527AC9A81FEA}" type="slidenum">
              <a:rPr lang="en-US" smtClean="0"/>
              <a:t>5</a:t>
            </a:fld>
            <a:endParaRPr lang="en-US"/>
          </a:p>
        </p:txBody>
      </p:sp>
    </p:spTree>
    <p:extLst>
      <p:ext uri="{BB962C8B-B14F-4D97-AF65-F5344CB8AC3E}">
        <p14:creationId xmlns:p14="http://schemas.microsoft.com/office/powerpoint/2010/main" val="326216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Arial" panose="020B0604020202020204" pitchFamily="34" charset="0"/>
              </a:rPr>
              <a:t>SB 5561 </a:t>
            </a:r>
            <a:r>
              <a:rPr lang="en-US" sz="1100" dirty="0">
                <a:effectLst/>
                <a:latin typeface="Calibri" panose="020F0502020204030204" pitchFamily="34" charset="0"/>
                <a:ea typeface="Calibri" panose="020F0502020204030204" pitchFamily="34" charset="0"/>
                <a:cs typeface="Arial" panose="020B0604020202020204" pitchFamily="34" charset="0"/>
              </a:rPr>
              <a:t>- The $5 million funding package passed during the December 2021 Special Session funded 29 permanent, full-time positions, created a new Enforcement Section, and gave funding for better data tools and technology.</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14 of the 29 new FTE positions are cannabis focused assistant watermasters. These assistant watermasters respond to complaints, investigate illegal water use, coordinate with partner agencies and LE, and support overall agency enforcement processes across the state.</a:t>
            </a:r>
          </a:p>
          <a:p>
            <a:pPr marL="0" marR="0" lvl="0" indent="0">
              <a:lnSpc>
                <a:spcPct val="107000"/>
              </a:lnSpc>
              <a:spcBef>
                <a:spcPts val="0"/>
              </a:spcBef>
              <a:spcAft>
                <a:spcPts val="0"/>
              </a:spcAft>
              <a:buFont typeface="Symbol" panose="05050102010706020507" pitchFamily="18" charset="2"/>
              <a:buNone/>
            </a:pP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House Bill 4061 (2021</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went into effect in June of 2022. It focuses on water use at cannabis-growing sites. The bill applies to water suppliers, water haulers, and cannabis growers of both hemp and marijuana.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OWRD worked alongside OLCC and OHA to implement and enforce the new requirements and use our existing authority to assist law enforcement with investigations.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Under 4061, water suppliers and water haulers have new documentation requirements and record retention for all irrigated Cannabis and Hemp crops. Cannabis producers may face increased penalties for unauthorized water use or hauling water to a farm that has not been licensed with the OLCC, ODA, and Oregon Health Authority.  OHA has a small percentage of registered sites for medical cannabis and as a result is not broke out in this presentation. </a:t>
            </a:r>
          </a:p>
          <a:p>
            <a:pPr marL="0" marR="0" lvl="0" indent="0">
              <a:lnSpc>
                <a:spcPct val="107000"/>
              </a:lnSpc>
              <a:spcBef>
                <a:spcPts val="0"/>
              </a:spcBef>
              <a:spcAft>
                <a:spcPts val="800"/>
              </a:spcAft>
              <a:buFont typeface="Courier New" panose="02070309020205020404" pitchFamily="49" charset="0"/>
              <a:buNone/>
            </a:pP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2022 – </a:t>
            </a:r>
            <a:r>
              <a:rPr lang="en-US" sz="11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Focused on the recruitment, training and program development of the SB 5561positions and cannabis enforcement program to expanded the compliance and audits statewide.     </a:t>
            </a:r>
          </a:p>
          <a:p>
            <a:pPr marL="914400" marR="0" lvl="2" indent="0">
              <a:lnSpc>
                <a:spcPct val="107000"/>
              </a:lnSpc>
              <a:spcBef>
                <a:spcPts val="0"/>
              </a:spcBef>
              <a:spcAft>
                <a:spcPts val="800"/>
              </a:spcAft>
              <a:buFont typeface="Wingdings" panose="05000000000000000000" pitchFamily="2" charset="2"/>
              <a:buNone/>
            </a:pPr>
            <a:endParaRPr lang="en-US" sz="1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BB78081-FD8F-4D22-9C7D-527AC9A81FEA}" type="slidenum">
              <a:rPr lang="en-US" smtClean="0"/>
              <a:t>6</a:t>
            </a:fld>
            <a:endParaRPr lang="en-US"/>
          </a:p>
        </p:txBody>
      </p:sp>
    </p:spTree>
    <p:extLst>
      <p:ext uri="{BB962C8B-B14F-4D97-AF65-F5344CB8AC3E}">
        <p14:creationId xmlns:p14="http://schemas.microsoft.com/office/powerpoint/2010/main" val="166531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Unregistered Site in the SW.  You can see why this work is important and of great concern to the community.  This is in Josephine County.  Illegal Appropriation and Storage of GW, Fertilizer Mixing Taking Place in Tanks with No Backflow prevention devices preventing those chemicals entering GW thorough domestic wells and well construction violations among other NR Agency Violations.  </a:t>
            </a:r>
          </a:p>
        </p:txBody>
      </p:sp>
      <p:sp>
        <p:nvSpPr>
          <p:cNvPr id="4" name="Slide Number Placeholder 3"/>
          <p:cNvSpPr>
            <a:spLocks noGrp="1"/>
          </p:cNvSpPr>
          <p:nvPr>
            <p:ph type="sldNum" sz="quarter" idx="5"/>
          </p:nvPr>
        </p:nvSpPr>
        <p:spPr/>
        <p:txBody>
          <a:bodyPr/>
          <a:lstStyle/>
          <a:p>
            <a:fld id="{0BB78081-FD8F-4D22-9C7D-527AC9A81FEA}" type="slidenum">
              <a:rPr lang="en-US" smtClean="0"/>
              <a:t>7</a:t>
            </a:fld>
            <a:endParaRPr lang="en-US"/>
          </a:p>
        </p:txBody>
      </p:sp>
    </p:spTree>
    <p:extLst>
      <p:ext uri="{BB962C8B-B14F-4D97-AF65-F5344CB8AC3E}">
        <p14:creationId xmlns:p14="http://schemas.microsoft.com/office/powerpoint/2010/main" val="1573801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B78081-FD8F-4D22-9C7D-527AC9A81FEA}" type="slidenum">
              <a:rPr lang="en-US" smtClean="0"/>
              <a:t>13</a:t>
            </a:fld>
            <a:endParaRPr lang="en-US"/>
          </a:p>
        </p:txBody>
      </p:sp>
    </p:spTree>
    <p:extLst>
      <p:ext uri="{BB962C8B-B14F-4D97-AF65-F5344CB8AC3E}">
        <p14:creationId xmlns:p14="http://schemas.microsoft.com/office/powerpoint/2010/main" val="3008758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B78081-FD8F-4D22-9C7D-527AC9A81FEA}" type="slidenum">
              <a:rPr lang="en-US" smtClean="0"/>
              <a:t>15</a:t>
            </a:fld>
            <a:endParaRPr lang="en-US"/>
          </a:p>
        </p:txBody>
      </p:sp>
    </p:spTree>
    <p:extLst>
      <p:ext uri="{BB962C8B-B14F-4D97-AF65-F5344CB8AC3E}">
        <p14:creationId xmlns:p14="http://schemas.microsoft.com/office/powerpoint/2010/main" val="309587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OLCC and ODA provide licensee information.</a:t>
            </a:r>
          </a:p>
          <a:p>
            <a:pPr marL="171450" indent="-171450">
              <a:buFont typeface="Arial" panose="020B0604020202020204" pitchFamily="34" charset="0"/>
              <a:buChar char="•"/>
            </a:pPr>
            <a:r>
              <a:rPr lang="en-US"/>
              <a:t>Inspectors notify when they observe WR violations.</a:t>
            </a:r>
          </a:p>
          <a:p>
            <a:pPr marL="171450" indent="-171450">
              <a:buFont typeface="Arial" panose="020B0604020202020204" pitchFamily="34" charset="0"/>
              <a:buChar char="•"/>
            </a:pPr>
            <a:r>
              <a:rPr lang="en-US"/>
              <a:t>We notify those agencies when we find licensed sites in violations.</a:t>
            </a:r>
          </a:p>
          <a:p>
            <a:pPr marL="0" indent="0">
              <a:buFont typeface="Arial" panose="020B0604020202020204" pitchFamily="34" charset="0"/>
              <a:buNone/>
            </a:pPr>
            <a:r>
              <a:rPr lang="en-US"/>
              <a:t>HB 3000 Taskforce – NR Sub-committee provided legislative recommendations.  Initiated inter agency collaboration that continues today.   </a:t>
            </a:r>
          </a:p>
          <a:p>
            <a:pPr marL="0" indent="0">
              <a:buFont typeface="Arial" panose="020B0604020202020204" pitchFamily="34" charset="0"/>
              <a:buNone/>
            </a:pPr>
            <a:r>
              <a:rPr lang="en-US"/>
              <a:t>County Code – We notify them when we observe structures that may be unpermitted, and they provide information when they observe potential WR violations.</a:t>
            </a:r>
          </a:p>
          <a:p>
            <a:pPr marL="0" indent="0">
              <a:buFont typeface="Arial" panose="020B0604020202020204" pitchFamily="34" charset="0"/>
              <a:buNone/>
            </a:pPr>
            <a:r>
              <a:rPr lang="en-US"/>
              <a:t>Law Enforcement – Similar information sharing.  LE assists on raids with Code enforcement.  Key for our access challenges.  </a:t>
            </a:r>
          </a:p>
          <a:p>
            <a:pPr marL="0" indent="0">
              <a:buFont typeface="Arial" panose="020B0604020202020204" pitchFamily="34" charset="0"/>
              <a:buNone/>
            </a:pPr>
            <a:r>
              <a:rPr lang="en-US"/>
              <a:t>DOJ – Environmental Crimes – our bridge with DA’s and CJC administer grants to LE and NGO’s.  </a:t>
            </a:r>
          </a:p>
        </p:txBody>
      </p:sp>
      <p:sp>
        <p:nvSpPr>
          <p:cNvPr id="4" name="Slide Number Placeholder 3"/>
          <p:cNvSpPr>
            <a:spLocks noGrp="1"/>
          </p:cNvSpPr>
          <p:nvPr>
            <p:ph type="sldNum" sz="quarter" idx="5"/>
          </p:nvPr>
        </p:nvSpPr>
        <p:spPr/>
        <p:txBody>
          <a:bodyPr/>
          <a:lstStyle/>
          <a:p>
            <a:fld id="{0BB78081-FD8F-4D22-9C7D-527AC9A81FEA}" type="slidenum">
              <a:rPr lang="en-US" smtClean="0"/>
              <a:t>19</a:t>
            </a:fld>
            <a:endParaRPr lang="en-US"/>
          </a:p>
        </p:txBody>
      </p:sp>
    </p:spTree>
    <p:extLst>
      <p:ext uri="{BB962C8B-B14F-4D97-AF65-F5344CB8AC3E}">
        <p14:creationId xmlns:p14="http://schemas.microsoft.com/office/powerpoint/2010/main" val="1835454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11" name="Rectangle 10"/>
          <p:cNvSpPr/>
          <p:nvPr userDrawn="1"/>
        </p:nvSpPr>
        <p:spPr>
          <a:xfrm>
            <a:off x="0" y="6477005"/>
            <a:ext cx="9144000"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6023" y="1066800"/>
            <a:ext cx="3731954" cy="3631922"/>
          </a:xfrm>
          <a:prstGeom prst="rect">
            <a:avLst/>
          </a:prstGeom>
        </p:spPr>
      </p:pic>
    </p:spTree>
    <p:extLst>
      <p:ext uri="{BB962C8B-B14F-4D97-AF65-F5344CB8AC3E}">
        <p14:creationId xmlns:p14="http://schemas.microsoft.com/office/powerpoint/2010/main" val="152339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2" name="Rectangle 11"/>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4A3A10D-7D5E-4932-A76F-CD1632FD3D96}" type="slidenum">
              <a:rPr lang="en-US" smtClean="0"/>
              <a:pPr/>
              <a:t>‹#›</a:t>
            </a:fld>
            <a:endParaRPr lang="en-US"/>
          </a:p>
        </p:txBody>
      </p:sp>
    </p:spTree>
    <p:extLst>
      <p:ext uri="{BB962C8B-B14F-4D97-AF65-F5344CB8AC3E}">
        <p14:creationId xmlns:p14="http://schemas.microsoft.com/office/powerpoint/2010/main" val="1384401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Rectangle 8"/>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2057400"/>
            <a:ext cx="2949178" cy="1600200"/>
          </a:xfrm>
        </p:spPr>
        <p:txBody>
          <a:bodyPr anchor="b">
            <a:normAutofit/>
          </a:bodyPr>
          <a:lstStyle>
            <a:lvl1pPr>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normAutofit/>
          </a:bodyPr>
          <a:lstStyle>
            <a:lvl1pPr>
              <a:defRPr sz="2800"/>
            </a:lvl1pPr>
            <a:lvl2pPr>
              <a:defRPr sz="2600"/>
            </a:lvl2pPr>
            <a:lvl3pPr>
              <a:defRPr sz="24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29841" y="3657600"/>
            <a:ext cx="2949178" cy="22113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1820" y="186538"/>
            <a:ext cx="2531065" cy="1119228"/>
          </a:xfrm>
          <a:prstGeom prst="rect">
            <a:avLst/>
          </a:prstGeom>
        </p:spPr>
      </p:pic>
    </p:spTree>
    <p:extLst>
      <p:ext uri="{BB962C8B-B14F-4D97-AF65-F5344CB8AC3E}">
        <p14:creationId xmlns:p14="http://schemas.microsoft.com/office/powerpoint/2010/main" val="957375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2057400"/>
            <a:ext cx="2949178" cy="1600200"/>
          </a:xfrm>
        </p:spPr>
        <p:txBody>
          <a:bodyPr anchor="b">
            <a:normAutofit/>
          </a:bodyPr>
          <a:lstStyle>
            <a:lvl1pPr>
              <a:defRPr sz="2800">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4" name="Text Placeholder 3"/>
          <p:cNvSpPr>
            <a:spLocks noGrp="1"/>
          </p:cNvSpPr>
          <p:nvPr>
            <p:ph type="body" sz="half" idx="2"/>
          </p:nvPr>
        </p:nvSpPr>
        <p:spPr>
          <a:xfrm>
            <a:off x="629841" y="3657600"/>
            <a:ext cx="2949178" cy="22113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1820" y="186538"/>
            <a:ext cx="2531065" cy="1119228"/>
          </a:xfrm>
          <a:prstGeom prst="rect">
            <a:avLst/>
          </a:prstGeom>
        </p:spPr>
      </p:pic>
    </p:spTree>
    <p:extLst>
      <p:ext uri="{BB962C8B-B14F-4D97-AF65-F5344CB8AC3E}">
        <p14:creationId xmlns:p14="http://schemas.microsoft.com/office/powerpoint/2010/main" val="3332747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8153400" cy="1066800"/>
          </a:xfrm>
        </p:spPr>
        <p:txBody>
          <a:bodyPr/>
          <a:lstStyle/>
          <a:p>
            <a:r>
              <a:rPr lang="en-US"/>
              <a:t>Click to edit Master title style</a:t>
            </a:r>
          </a:p>
        </p:txBody>
      </p:sp>
      <p:sp>
        <p:nvSpPr>
          <p:cNvPr id="3" name="Text Placeholder 2"/>
          <p:cNvSpPr>
            <a:spLocks noGrp="1"/>
          </p:cNvSpPr>
          <p:nvPr>
            <p:ph type="body" sz="half" idx="1"/>
          </p:nvPr>
        </p:nvSpPr>
        <p:spPr>
          <a:xfrm>
            <a:off x="990600" y="2057400"/>
            <a:ext cx="37719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057400"/>
            <a:ext cx="37719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81E743D-B5F6-4E3D-979D-A1B35281AD17}" type="slidenum">
              <a:rPr lang="en-US" altLang="en-US"/>
              <a:pPr>
                <a:defRPr/>
              </a:pPr>
              <a:t>‹#›</a:t>
            </a:fld>
            <a:endParaRPr lang="en-US" altLang="en-US"/>
          </a:p>
        </p:txBody>
      </p:sp>
    </p:spTree>
    <p:extLst>
      <p:ext uri="{BB962C8B-B14F-4D97-AF65-F5344CB8AC3E}">
        <p14:creationId xmlns:p14="http://schemas.microsoft.com/office/powerpoint/2010/main" val="680767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50000">
              <a:schemeClr val="bg1"/>
            </a:gs>
            <a:gs pos="100000">
              <a:srgbClr val="BBD6F0"/>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57450" y="1600200"/>
            <a:ext cx="6057900" cy="4648200"/>
          </a:xfrm>
        </p:spPr>
        <p:txBody>
          <a:bodyPr>
            <a:normAutofit/>
          </a:bodyPr>
          <a:lstStyle>
            <a:lvl1pPr marL="0" indent="0" algn="ctr">
              <a:buNone/>
              <a:defRPr sz="2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502665"/>
            <a:ext cx="2217425" cy="2157988"/>
          </a:xfrm>
          <a:prstGeom prst="rect">
            <a:avLst/>
          </a:prstGeom>
        </p:spPr>
      </p:pic>
      <p:sp>
        <p:nvSpPr>
          <p:cNvPr id="16" name="Picture Placeholder 15"/>
          <p:cNvSpPr>
            <a:spLocks noGrp="1"/>
          </p:cNvSpPr>
          <p:nvPr>
            <p:ph type="pic" sz="quarter" idx="10"/>
          </p:nvPr>
        </p:nvSpPr>
        <p:spPr>
          <a:xfrm>
            <a:off x="1143000" y="3810000"/>
            <a:ext cx="768096" cy="1219200"/>
          </a:xfrm>
        </p:spPr>
        <p:txBody>
          <a:bodyPr/>
          <a:lstStyle>
            <a:lvl1pPr>
              <a:defRPr sz="1200"/>
            </a:lvl1pPr>
          </a:lstStyle>
          <a:p>
            <a:r>
              <a:rPr lang="en-US"/>
              <a:t>Click icon to add picture</a:t>
            </a:r>
          </a:p>
        </p:txBody>
      </p:sp>
      <p:sp>
        <p:nvSpPr>
          <p:cNvPr id="17" name="Picture Placeholder 15"/>
          <p:cNvSpPr>
            <a:spLocks noGrp="1"/>
          </p:cNvSpPr>
          <p:nvPr>
            <p:ph type="pic" sz="quarter" idx="11"/>
          </p:nvPr>
        </p:nvSpPr>
        <p:spPr>
          <a:xfrm>
            <a:off x="285750" y="3810000"/>
            <a:ext cx="768096" cy="1219200"/>
          </a:xfrm>
        </p:spPr>
        <p:txBody>
          <a:bodyPr/>
          <a:lstStyle>
            <a:lvl1pPr>
              <a:defRPr sz="1200"/>
            </a:lvl1pPr>
          </a:lstStyle>
          <a:p>
            <a:r>
              <a:rPr lang="en-US"/>
              <a:t>Click icon to add picture</a:t>
            </a:r>
          </a:p>
        </p:txBody>
      </p:sp>
      <p:sp>
        <p:nvSpPr>
          <p:cNvPr id="19" name="Picture Placeholder 18"/>
          <p:cNvSpPr>
            <a:spLocks noGrp="1"/>
          </p:cNvSpPr>
          <p:nvPr>
            <p:ph type="pic" sz="quarter" idx="12"/>
          </p:nvPr>
        </p:nvSpPr>
        <p:spPr>
          <a:xfrm>
            <a:off x="285751" y="5105400"/>
            <a:ext cx="1625204" cy="1143000"/>
          </a:xfrm>
        </p:spPr>
        <p:txBody>
          <a:bodyPr/>
          <a:lstStyle>
            <a:lvl1pPr>
              <a:defRPr sz="1200"/>
            </a:lvl1pPr>
          </a:lstStyle>
          <a:p>
            <a:r>
              <a:rPr lang="en-US"/>
              <a:t>Click icon to add picture</a:t>
            </a:r>
          </a:p>
        </p:txBody>
      </p:sp>
      <p:sp>
        <p:nvSpPr>
          <p:cNvPr id="21" name="Date Placeholder 20"/>
          <p:cNvSpPr>
            <a:spLocks noGrp="1"/>
          </p:cNvSpPr>
          <p:nvPr>
            <p:ph type="dt" sz="half" idx="13"/>
          </p:nvPr>
        </p:nvSpPr>
        <p:spPr/>
        <p:txBody>
          <a:bodyPr/>
          <a:lstStyle/>
          <a:p>
            <a:endParaRPr lang="en-US"/>
          </a:p>
        </p:txBody>
      </p:sp>
      <p:sp>
        <p:nvSpPr>
          <p:cNvPr id="22" name="Footer Placeholder 21"/>
          <p:cNvSpPr>
            <a:spLocks noGrp="1"/>
          </p:cNvSpPr>
          <p:nvPr>
            <p:ph type="ftr" sz="quarter" idx="14"/>
          </p:nvPr>
        </p:nvSpPr>
        <p:spPr/>
        <p:txBody>
          <a:bodyPr/>
          <a:lstStyle/>
          <a:p>
            <a:endParaRPr lang="en-US"/>
          </a:p>
        </p:txBody>
      </p:sp>
      <p:sp>
        <p:nvSpPr>
          <p:cNvPr id="23" name="Slide Number Placeholder 22"/>
          <p:cNvSpPr>
            <a:spLocks noGrp="1"/>
          </p:cNvSpPr>
          <p:nvPr>
            <p:ph type="sldNum" sz="quarter" idx="15"/>
          </p:nvPr>
        </p:nvSpPr>
        <p:spPr/>
        <p:txBody>
          <a:bodyPr/>
          <a:lstStyle/>
          <a:p>
            <a:fld id="{04A3A10D-7D5E-4932-A76F-CD1632FD3D96}" type="slidenum">
              <a:rPr lang="en-US" smtClean="0"/>
              <a:pPr/>
              <a:t>‹#›</a:t>
            </a:fld>
            <a:endParaRPr lang="en-US"/>
          </a:p>
        </p:txBody>
      </p:sp>
      <p:sp>
        <p:nvSpPr>
          <p:cNvPr id="12" name="Rectangle 11"/>
          <p:cNvSpPr/>
          <p:nvPr userDrawn="1"/>
        </p:nvSpPr>
        <p:spPr>
          <a:xfrm>
            <a:off x="0" y="0"/>
            <a:ext cx="9144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2"/>
          <p:cNvSpPr>
            <a:spLocks noGrp="1"/>
          </p:cNvSpPr>
          <p:nvPr>
            <p:ph type="title"/>
          </p:nvPr>
        </p:nvSpPr>
        <p:spPr>
          <a:xfrm>
            <a:off x="285750" y="266700"/>
            <a:ext cx="8553450" cy="685800"/>
          </a:xfrm>
        </p:spPr>
        <p:txBody>
          <a:bodyPr/>
          <a:lstStyle/>
          <a:p>
            <a:r>
              <a:rPr lang="en-US"/>
              <a:t>Click to edit Master title style</a:t>
            </a:r>
          </a:p>
        </p:txBody>
      </p:sp>
    </p:spTree>
    <p:extLst>
      <p:ext uri="{BB962C8B-B14F-4D97-AF65-F5344CB8AC3E}">
        <p14:creationId xmlns:p14="http://schemas.microsoft.com/office/powerpoint/2010/main" val="1616891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Grid">
    <p:bg>
      <p:bgPr>
        <a:gradFill>
          <a:gsLst>
            <a:gs pos="50000">
              <a:schemeClr val="bg1"/>
            </a:gs>
            <a:gs pos="100000">
              <a:srgbClr val="BBD6F0"/>
            </a:gs>
          </a:gsLst>
          <a:lin ang="5400000" scaled="1"/>
        </a:gradFill>
        <a:effectLst/>
      </p:bgPr>
    </p:bg>
    <p:spTree>
      <p:nvGrpSpPr>
        <p:cNvPr id="1" name=""/>
        <p:cNvGrpSpPr/>
        <p:nvPr/>
      </p:nvGrpSpPr>
      <p:grpSpPr>
        <a:xfrm>
          <a:off x="0" y="0"/>
          <a:ext cx="0" cy="0"/>
          <a:chOff x="0" y="0"/>
          <a:chExt cx="0" cy="0"/>
        </a:xfrm>
      </p:grpSpPr>
      <p:sp>
        <p:nvSpPr>
          <p:cNvPr id="16" name="Content Placeholder 2"/>
          <p:cNvSpPr>
            <a:spLocks noGrp="1"/>
          </p:cNvSpPr>
          <p:nvPr>
            <p:ph sz="quarter" idx="23"/>
          </p:nvPr>
        </p:nvSpPr>
        <p:spPr>
          <a:xfrm>
            <a:off x="320547" y="3971366"/>
            <a:ext cx="1622555" cy="2277034"/>
          </a:xfrm>
        </p:spPr>
        <p:txBody>
          <a:bodyPr/>
          <a:lstStyle>
            <a:lvl1pPr>
              <a:defRPr sz="1800"/>
            </a:lvl1pPr>
            <a:lvl2pPr>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21"/>
          </p:nvPr>
        </p:nvSpPr>
        <p:spPr>
          <a:xfrm>
            <a:off x="2216944" y="1589088"/>
            <a:ext cx="3212306" cy="2220912"/>
          </a:xfrm>
        </p:spPr>
        <p:txBody>
          <a:bodyPr/>
          <a:lstStyle>
            <a:lvl1pPr>
              <a:defRPr sz="1800"/>
            </a:lvl1pPr>
            <a:lvl2pPr>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502665"/>
            <a:ext cx="2217425" cy="2157988"/>
          </a:xfrm>
          <a:prstGeom prst="rect">
            <a:avLst/>
          </a:prstGeom>
        </p:spPr>
      </p:pic>
      <p:sp>
        <p:nvSpPr>
          <p:cNvPr id="17" name="Picture Placeholder 15"/>
          <p:cNvSpPr>
            <a:spLocks noGrp="1"/>
          </p:cNvSpPr>
          <p:nvPr>
            <p:ph type="pic" sz="quarter" idx="11"/>
          </p:nvPr>
        </p:nvSpPr>
        <p:spPr>
          <a:xfrm>
            <a:off x="2218807" y="3971366"/>
            <a:ext cx="1558808" cy="2277034"/>
          </a:xfrm>
        </p:spPr>
        <p:txBody>
          <a:bodyPr>
            <a:normAutofit/>
          </a:bodyPr>
          <a:lstStyle>
            <a:lvl1pPr>
              <a:defRPr sz="1400"/>
            </a:lvl1pPr>
          </a:lstStyle>
          <a:p>
            <a:r>
              <a:rPr lang="en-US"/>
              <a:t>Click icon to add picture</a:t>
            </a:r>
          </a:p>
        </p:txBody>
      </p:sp>
      <p:sp>
        <p:nvSpPr>
          <p:cNvPr id="9" name="Picture Placeholder 15"/>
          <p:cNvSpPr>
            <a:spLocks noGrp="1"/>
          </p:cNvSpPr>
          <p:nvPr>
            <p:ph type="pic" sz="quarter" idx="13"/>
          </p:nvPr>
        </p:nvSpPr>
        <p:spPr>
          <a:xfrm>
            <a:off x="3870442" y="3971366"/>
            <a:ext cx="1558808" cy="2277034"/>
          </a:xfrm>
        </p:spPr>
        <p:txBody>
          <a:bodyPr>
            <a:normAutofit/>
          </a:bodyPr>
          <a:lstStyle>
            <a:lvl1pPr>
              <a:defRPr sz="1400"/>
            </a:lvl1pPr>
          </a:lstStyle>
          <a:p>
            <a:r>
              <a:rPr lang="en-US"/>
              <a:t>Click icon to add picture</a:t>
            </a:r>
          </a:p>
        </p:txBody>
      </p:sp>
      <p:sp>
        <p:nvSpPr>
          <p:cNvPr id="10" name="Picture Placeholder 15"/>
          <p:cNvSpPr>
            <a:spLocks noGrp="1"/>
          </p:cNvSpPr>
          <p:nvPr>
            <p:ph type="pic" sz="quarter" idx="14"/>
          </p:nvPr>
        </p:nvSpPr>
        <p:spPr>
          <a:xfrm>
            <a:off x="5549263" y="1589638"/>
            <a:ext cx="1558808" cy="2277034"/>
          </a:xfrm>
        </p:spPr>
        <p:txBody>
          <a:bodyPr>
            <a:normAutofit/>
          </a:bodyPr>
          <a:lstStyle>
            <a:lvl1pPr>
              <a:defRPr sz="1400"/>
            </a:lvl1pPr>
          </a:lstStyle>
          <a:p>
            <a:r>
              <a:rPr lang="en-US"/>
              <a:t>Click icon to add picture</a:t>
            </a:r>
          </a:p>
        </p:txBody>
      </p:sp>
      <p:sp>
        <p:nvSpPr>
          <p:cNvPr id="11" name="Picture Placeholder 15"/>
          <p:cNvSpPr>
            <a:spLocks noGrp="1"/>
          </p:cNvSpPr>
          <p:nvPr>
            <p:ph type="pic" sz="quarter" idx="15"/>
          </p:nvPr>
        </p:nvSpPr>
        <p:spPr>
          <a:xfrm>
            <a:off x="7200901" y="1589638"/>
            <a:ext cx="1558808" cy="2277034"/>
          </a:xfrm>
        </p:spPr>
        <p:txBody>
          <a:bodyPr>
            <a:normAutofit/>
          </a:bodyPr>
          <a:lstStyle>
            <a:lvl1pPr>
              <a:defRPr sz="1400"/>
            </a:lvl1pPr>
          </a:lstStyle>
          <a:p>
            <a:r>
              <a:rPr lang="en-US"/>
              <a:t>Click icon to add picture</a:t>
            </a:r>
          </a:p>
        </p:txBody>
      </p:sp>
      <p:sp>
        <p:nvSpPr>
          <p:cNvPr id="6" name="Date Placeholder 5"/>
          <p:cNvSpPr>
            <a:spLocks noGrp="1"/>
          </p:cNvSpPr>
          <p:nvPr>
            <p:ph type="dt" sz="half" idx="18"/>
          </p:nvPr>
        </p:nvSpPr>
        <p:spPr/>
        <p:txBody>
          <a:bodyPr/>
          <a:lstStyle/>
          <a:p>
            <a:endParaRPr lang="en-US"/>
          </a:p>
        </p:txBody>
      </p:sp>
      <p:sp>
        <p:nvSpPr>
          <p:cNvPr id="8" name="Footer Placeholder 7"/>
          <p:cNvSpPr>
            <a:spLocks noGrp="1"/>
          </p:cNvSpPr>
          <p:nvPr>
            <p:ph type="ftr" sz="quarter" idx="19"/>
          </p:nvPr>
        </p:nvSpPr>
        <p:spPr/>
        <p:txBody>
          <a:bodyPr/>
          <a:lstStyle/>
          <a:p>
            <a:endParaRPr lang="en-US"/>
          </a:p>
        </p:txBody>
      </p:sp>
      <p:sp>
        <p:nvSpPr>
          <p:cNvPr id="15" name="Slide Number Placeholder 14"/>
          <p:cNvSpPr>
            <a:spLocks noGrp="1"/>
          </p:cNvSpPr>
          <p:nvPr>
            <p:ph type="sldNum" sz="quarter" idx="20"/>
          </p:nvPr>
        </p:nvSpPr>
        <p:spPr/>
        <p:txBody>
          <a:bodyPr/>
          <a:lstStyle/>
          <a:p>
            <a:fld id="{04A3A10D-7D5E-4932-A76F-CD1632FD3D96}" type="slidenum">
              <a:rPr lang="en-US" smtClean="0"/>
              <a:pPr/>
              <a:t>‹#›</a:t>
            </a:fld>
            <a:endParaRPr lang="en-US"/>
          </a:p>
        </p:txBody>
      </p:sp>
      <p:sp>
        <p:nvSpPr>
          <p:cNvPr id="18" name="Content Placeholder 2"/>
          <p:cNvSpPr>
            <a:spLocks noGrp="1"/>
          </p:cNvSpPr>
          <p:nvPr>
            <p:ph sz="quarter" idx="22"/>
          </p:nvPr>
        </p:nvSpPr>
        <p:spPr>
          <a:xfrm>
            <a:off x="5547403" y="3971366"/>
            <a:ext cx="3212306" cy="2220912"/>
          </a:xfrm>
        </p:spPr>
        <p:txBody>
          <a:bodyPr/>
          <a:lstStyle>
            <a:lvl1pPr>
              <a:defRPr sz="1800"/>
            </a:lvl1pPr>
            <a:lvl2pPr>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p:cNvSpPr/>
          <p:nvPr userDrawn="1"/>
        </p:nvSpPr>
        <p:spPr>
          <a:xfrm>
            <a:off x="0" y="0"/>
            <a:ext cx="9144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itle 12"/>
          <p:cNvSpPr>
            <a:spLocks noGrp="1"/>
          </p:cNvSpPr>
          <p:nvPr>
            <p:ph type="title"/>
          </p:nvPr>
        </p:nvSpPr>
        <p:spPr>
          <a:xfrm>
            <a:off x="285750" y="266700"/>
            <a:ext cx="8229600" cy="685800"/>
          </a:xfrm>
        </p:spPr>
        <p:txBody>
          <a:bodyPr/>
          <a:lstStyle/>
          <a:p>
            <a:r>
              <a:rPr lang="en-US"/>
              <a:t>Click to edit Master title style</a:t>
            </a:r>
          </a:p>
        </p:txBody>
      </p:sp>
    </p:spTree>
    <p:extLst>
      <p:ext uri="{BB962C8B-B14F-4D97-AF65-F5344CB8AC3E}">
        <p14:creationId xmlns:p14="http://schemas.microsoft.com/office/powerpoint/2010/main" val="821456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76600" y="387033"/>
            <a:ext cx="5638800" cy="762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pPr/>
              <a:t>‹#›</a:t>
            </a:fld>
            <a:endParaRPr lang="en-US"/>
          </a:p>
        </p:txBody>
      </p:sp>
    </p:spTree>
    <p:extLst>
      <p:ext uri="{BB962C8B-B14F-4D97-AF65-F5344CB8AC3E}">
        <p14:creationId xmlns:p14="http://schemas.microsoft.com/office/powerpoint/2010/main" val="376970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Photo">
    <p:spTree>
      <p:nvGrpSpPr>
        <p:cNvPr id="1" name=""/>
        <p:cNvGrpSpPr/>
        <p:nvPr/>
      </p:nvGrpSpPr>
      <p:grpSpPr>
        <a:xfrm>
          <a:off x="0" y="0"/>
          <a:ext cx="0" cy="0"/>
          <a:chOff x="0" y="0"/>
          <a:chExt cx="0" cy="0"/>
        </a:xfrm>
      </p:grpSpPr>
      <p:sp>
        <p:nvSpPr>
          <p:cNvPr id="2" name="Title 1"/>
          <p:cNvSpPr>
            <a:spLocks noGrp="1"/>
          </p:cNvSpPr>
          <p:nvPr>
            <p:ph type="title"/>
          </p:nvPr>
        </p:nvSpPr>
        <p:spPr>
          <a:xfrm>
            <a:off x="3276600" y="387033"/>
            <a:ext cx="5562600" cy="762000"/>
          </a:xfrm>
        </p:spPr>
        <p:txBody>
          <a:bodyPr/>
          <a:lstStyle/>
          <a:p>
            <a:r>
              <a:rPr lang="en-US"/>
              <a:t>Click to edit Master title style</a:t>
            </a:r>
          </a:p>
        </p:txBody>
      </p:sp>
      <p:sp>
        <p:nvSpPr>
          <p:cNvPr id="3" name="Content Placeholder 2"/>
          <p:cNvSpPr>
            <a:spLocks noGrp="1"/>
          </p:cNvSpPr>
          <p:nvPr>
            <p:ph idx="1"/>
          </p:nvPr>
        </p:nvSpPr>
        <p:spPr>
          <a:xfrm>
            <a:off x="0" y="1825628"/>
            <a:ext cx="9144000" cy="4651375"/>
          </a:xfrm>
        </p:spPr>
        <p:txBody>
          <a:body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pPr/>
              <a:t>‹#›</a:t>
            </a:fld>
            <a:endParaRPr lang="en-US"/>
          </a:p>
        </p:txBody>
      </p:sp>
    </p:spTree>
    <p:extLst>
      <p:ext uri="{BB962C8B-B14F-4D97-AF65-F5344CB8AC3E}">
        <p14:creationId xmlns:p14="http://schemas.microsoft.com/office/powerpoint/2010/main" val="3936090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3888" y="1709745"/>
            <a:ext cx="7886700" cy="2852737"/>
          </a:xfrm>
        </p:spPr>
        <p:txBody>
          <a:bodyPr anchor="b">
            <a:normAutofit/>
          </a:bodyPr>
          <a:lstStyle>
            <a:lvl1pPr>
              <a:defRPr sz="400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23888" y="4589470"/>
            <a:ext cx="78867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13" name="Date Placeholder 12"/>
          <p:cNvSpPr>
            <a:spLocks noGrp="1"/>
          </p:cNvSpPr>
          <p:nvPr>
            <p:ph type="dt" sz="half" idx="10"/>
          </p:nvPr>
        </p:nvSpPr>
        <p:spPr/>
        <p:txBody>
          <a:bodyPr/>
          <a:lstStyle/>
          <a:p>
            <a:endParaRPr lang="en-US"/>
          </a:p>
        </p:txBody>
      </p:sp>
      <p:sp>
        <p:nvSpPr>
          <p:cNvPr id="14" name="Footer Placeholder 13"/>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p:txBody>
          <a:bodyPr/>
          <a:lstStyle/>
          <a:p>
            <a:fld id="{04A3A10D-7D5E-4932-A76F-CD1632FD3D96}"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1820" y="186538"/>
            <a:ext cx="2531065" cy="1119228"/>
          </a:xfrm>
          <a:prstGeom prst="rect">
            <a:avLst/>
          </a:prstGeom>
        </p:spPr>
      </p:pic>
    </p:spTree>
    <p:extLst>
      <p:ext uri="{BB962C8B-B14F-4D97-AF65-F5344CB8AC3E}">
        <p14:creationId xmlns:p14="http://schemas.microsoft.com/office/powerpoint/2010/main" val="2443514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76600" y="387033"/>
            <a:ext cx="5638800" cy="762000"/>
          </a:xfr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4140066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71850" y="381000"/>
            <a:ext cx="5143500" cy="758952"/>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2600627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76600" y="387033"/>
            <a:ext cx="5562600" cy="762000"/>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2236443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50000">
              <a:schemeClr val="bg1"/>
            </a:gs>
            <a:gs pos="100000">
              <a:srgbClr val="BBD6F0"/>
            </a:gs>
          </a:gsLst>
          <a:lin ang="5400000" scaled="1"/>
        </a:gradFill>
        <a:effectLst/>
      </p:bgPr>
    </p:bg>
    <p:spTree>
      <p:nvGrpSpPr>
        <p:cNvPr id="1" name=""/>
        <p:cNvGrpSpPr/>
        <p:nvPr/>
      </p:nvGrpSpPr>
      <p:grpSpPr>
        <a:xfrm>
          <a:off x="0" y="0"/>
          <a:ext cx="0" cy="0"/>
          <a:chOff x="0" y="0"/>
          <a:chExt cx="0" cy="0"/>
        </a:xfrm>
      </p:grpSpPr>
      <p:sp>
        <p:nvSpPr>
          <p:cNvPr id="8" name="Rectangle 7"/>
          <p:cNvSpPr/>
          <p:nvPr/>
        </p:nvSpPr>
        <p:spPr>
          <a:xfrm>
            <a:off x="2" y="6477005"/>
            <a:ext cx="9165095" cy="381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3143250" y="304800"/>
            <a:ext cx="600075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3371850" y="387033"/>
            <a:ext cx="5143500" cy="762000"/>
          </a:xfrm>
          <a:prstGeom prst="rect">
            <a:avLst/>
          </a:prstGeom>
        </p:spPr>
        <p:txBody>
          <a:bodyPr vert="horz" wrap="square"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628650" y="6477005"/>
            <a:ext cx="2057400" cy="365125"/>
          </a:xfrm>
          <a:prstGeom prst="rect">
            <a:avLst/>
          </a:prstGeom>
        </p:spPr>
        <p:txBody>
          <a:bodyPr vert="horz" lIns="91440" tIns="45720" rIns="91440" bIns="45720" rtlCol="0" anchor="ctr"/>
          <a:lstStyle>
            <a:lvl1pPr algn="l">
              <a:defRPr sz="900">
                <a:solidFill>
                  <a:schemeClr val="bg2"/>
                </a:solidFill>
              </a:defRPr>
            </a:lvl1pPr>
          </a:lstStyle>
          <a:p>
            <a:endParaRPr lang="en-US"/>
          </a:p>
        </p:txBody>
      </p:sp>
      <p:sp>
        <p:nvSpPr>
          <p:cNvPr id="5" name="Footer Placeholder 4"/>
          <p:cNvSpPr>
            <a:spLocks noGrp="1"/>
          </p:cNvSpPr>
          <p:nvPr>
            <p:ph type="ftr" sz="quarter" idx="3"/>
          </p:nvPr>
        </p:nvSpPr>
        <p:spPr>
          <a:xfrm>
            <a:off x="3028950" y="6477005"/>
            <a:ext cx="3086100" cy="365125"/>
          </a:xfrm>
          <a:prstGeom prst="rect">
            <a:avLst/>
          </a:prstGeom>
        </p:spPr>
        <p:txBody>
          <a:bodyPr vert="horz" lIns="91440" tIns="45720" rIns="91440" bIns="45720" rtlCol="0" anchor="ctr"/>
          <a:lstStyle>
            <a:lvl1pPr algn="ctr">
              <a:defRPr sz="900">
                <a:solidFill>
                  <a:schemeClr val="bg2"/>
                </a:solidFill>
              </a:defRPr>
            </a:lvl1pPr>
          </a:lstStyle>
          <a:p>
            <a:endParaRPr lang="en-US"/>
          </a:p>
        </p:txBody>
      </p:sp>
      <p:sp>
        <p:nvSpPr>
          <p:cNvPr id="6" name="Slide Number Placeholder 5"/>
          <p:cNvSpPr>
            <a:spLocks noGrp="1"/>
          </p:cNvSpPr>
          <p:nvPr>
            <p:ph type="sldNum" sz="quarter" idx="4"/>
          </p:nvPr>
        </p:nvSpPr>
        <p:spPr>
          <a:xfrm>
            <a:off x="6457950" y="6477005"/>
            <a:ext cx="2057400" cy="365125"/>
          </a:xfrm>
          <a:prstGeom prst="rect">
            <a:avLst/>
          </a:prstGeom>
        </p:spPr>
        <p:txBody>
          <a:bodyPr vert="horz" lIns="91440" tIns="45720" rIns="91440" bIns="45720" rtlCol="0" anchor="ctr"/>
          <a:lstStyle>
            <a:lvl1pPr algn="r">
              <a:defRPr sz="900">
                <a:solidFill>
                  <a:schemeClr val="bg2"/>
                </a:solidFill>
              </a:defRPr>
            </a:lvl1pPr>
          </a:lstStyle>
          <a:p>
            <a:fld id="{04A3A10D-7D5E-4932-A76F-CD1632FD3D96}" type="slidenum">
              <a:rPr lang="en-US" smtClean="0"/>
              <a:pPr/>
              <a:t>‹#›</a:t>
            </a:fld>
            <a:endParaRPr lang="en-US"/>
          </a:p>
        </p:txBody>
      </p:sp>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1820" y="186538"/>
            <a:ext cx="2531065" cy="1119228"/>
          </a:xfrm>
          <a:prstGeom prst="rect">
            <a:avLst/>
          </a:prstGeom>
        </p:spPr>
      </p:pic>
    </p:spTree>
    <p:extLst>
      <p:ext uri="{BB962C8B-B14F-4D97-AF65-F5344CB8AC3E}">
        <p14:creationId xmlns:p14="http://schemas.microsoft.com/office/powerpoint/2010/main" val="3718178400"/>
      </p:ext>
    </p:extLst>
  </p:cSld>
  <p:clrMap bg1="lt1" tx1="dk1" bg2="lt2" tx2="dk2" accent1="accent1" accent2="accent2" accent3="accent3" accent4="accent4" accent5="accent5" accent6="accent6" hlink="hlink" folHlink="folHlink"/>
  <p:sldLayoutIdLst>
    <p:sldLayoutId id="2147483673" r:id="rId1"/>
    <p:sldLayoutId id="2147483661" r:id="rId2"/>
    <p:sldLayoutId id="2147483672" r:id="rId3"/>
    <p:sldLayoutId id="2147483662" r:id="rId4"/>
    <p:sldLayoutId id="2147483674" r:id="rId5"/>
    <p:sldLayoutId id="2147483663" r:id="rId6"/>
    <p:sldLayoutId id="2147483664" r:id="rId7"/>
    <p:sldLayoutId id="2147483665" r:id="rId8"/>
    <p:sldLayoutId id="2147483666" r:id="rId9"/>
    <p:sldLayoutId id="2147483667" r:id="rId10"/>
    <p:sldLayoutId id="2147483668" r:id="rId11"/>
    <p:sldLayoutId id="2147483669" r:id="rId12"/>
    <p:sldLayoutId id="2147483675" r:id="rId13"/>
  </p:sldLayoutIdLst>
  <p:hf hdr="0" ftr="0"/>
  <p:txStyles>
    <p:titleStyle>
      <a:lvl1pPr algn="l" defTabSz="685783" rtl="0" eaLnBrk="1" latinLnBrk="0" hangingPunct="1">
        <a:lnSpc>
          <a:spcPct val="90000"/>
        </a:lnSpc>
        <a:spcBef>
          <a:spcPct val="0"/>
        </a:spcBef>
        <a:buNone/>
        <a:defRPr sz="2800" kern="1200" baseline="0">
          <a:solidFill>
            <a:schemeClr val="bg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8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26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gif"/><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457450" y="1156578"/>
            <a:ext cx="6057900" cy="5091822"/>
          </a:xfrm>
        </p:spPr>
        <p:txBody>
          <a:bodyPr vert="horz" lIns="91440" tIns="45720" rIns="91440" bIns="45720" rtlCol="0" anchor="t">
            <a:normAutofit/>
          </a:bodyPr>
          <a:lstStyle/>
          <a:p>
            <a:endParaRPr lang="en-US" dirty="0">
              <a:cs typeface="Calibri"/>
            </a:endParaRPr>
          </a:p>
          <a:p>
            <a:r>
              <a:rPr lang="en-US" sz="4400" dirty="0"/>
              <a:t>Cannabis water use and OWRD enforcement</a:t>
            </a:r>
            <a:endParaRPr lang="en-US" sz="4400" dirty="0">
              <a:cs typeface="Calibri"/>
            </a:endParaRPr>
          </a:p>
        </p:txBody>
      </p:sp>
      <p:pic>
        <p:nvPicPr>
          <p:cNvPr id="9" name="Picture Placeholder 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6367" r="26367"/>
          <a:stretch>
            <a:fillRect/>
          </a:stretch>
        </p:blipFill>
        <p:spPr>
          <a:xfrm rot="10800000">
            <a:off x="1143000" y="3810000"/>
            <a:ext cx="768350" cy="1219200"/>
          </a:xfrm>
        </p:spPr>
      </p:pic>
      <p:sp>
        <p:nvSpPr>
          <p:cNvPr id="7" name="Slide Number Placeholder 6"/>
          <p:cNvSpPr>
            <a:spLocks noGrp="1"/>
          </p:cNvSpPr>
          <p:nvPr>
            <p:ph type="sldNum" sz="quarter" idx="15"/>
          </p:nvPr>
        </p:nvSpPr>
        <p:spPr/>
        <p:txBody>
          <a:bodyPr/>
          <a:lstStyle/>
          <a:p>
            <a:fld id="{04A3A10D-7D5E-4932-A76F-CD1632FD3D96}" type="slidenum">
              <a:rPr lang="en-US" smtClean="0"/>
              <a:pPr/>
              <a:t>1</a:t>
            </a:fld>
            <a:endParaRPr lang="en-US"/>
          </a:p>
        </p:txBody>
      </p:sp>
      <p:sp>
        <p:nvSpPr>
          <p:cNvPr id="8" name="Title 7"/>
          <p:cNvSpPr>
            <a:spLocks noGrp="1"/>
          </p:cNvSpPr>
          <p:nvPr>
            <p:ph type="title"/>
          </p:nvPr>
        </p:nvSpPr>
        <p:spPr>
          <a:xfrm>
            <a:off x="197305" y="718927"/>
            <a:ext cx="8553450" cy="685800"/>
          </a:xfrm>
        </p:spPr>
        <p:txBody>
          <a:bodyPr>
            <a:normAutofit fontScale="90000"/>
          </a:bodyPr>
          <a:lstStyle/>
          <a:p>
            <a:pPr algn="ctr"/>
            <a:r>
              <a:rPr lang="en-US" dirty="0"/>
              <a:t>Deschutes County Cannabis Advisory panel</a:t>
            </a:r>
            <a:br>
              <a:rPr lang="en-US" dirty="0"/>
            </a:br>
            <a:r>
              <a:rPr lang="en-US" dirty="0"/>
              <a:t>October 23</a:t>
            </a:r>
            <a:r>
              <a:rPr lang="en-US" baseline="30000" dirty="0"/>
              <a:t>rd</a:t>
            </a:r>
            <a:r>
              <a:rPr lang="en-US" dirty="0"/>
              <a:t> , 2023</a:t>
            </a:r>
            <a:br>
              <a:rPr lang="en-US" dirty="0"/>
            </a:br>
            <a:endParaRPr lang="en-US" dirty="0"/>
          </a:p>
        </p:txBody>
      </p:sp>
      <p:pic>
        <p:nvPicPr>
          <p:cNvPr id="12" name="Picture Placeholder 11"/>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7986" b="7986"/>
          <a:stretch>
            <a:fillRect/>
          </a:stretch>
        </p:blipFill>
        <p:spPr>
          <a:xfrm rot="5400000">
            <a:off x="-12701" y="4033919"/>
            <a:ext cx="1219200" cy="768350"/>
          </a:xfrm>
        </p:spPr>
      </p:pic>
      <p:pic>
        <p:nvPicPr>
          <p:cNvPr id="3" name="Picture 4" descr="IMG_0886.JPG">
            <a:extLst>
              <a:ext uri="{FF2B5EF4-FFF2-40B4-BE49-F238E27FC236}">
                <a16:creationId xmlns:a16="http://schemas.microsoft.com/office/drawing/2014/main" id="{09148483-5033-4366-B117-D02F1DD0D7AA}"/>
              </a:ext>
            </a:extLst>
          </p:cNvPr>
          <p:cNvPicPr>
            <a:picLocks noGrp="1" noChangeAspect="1"/>
          </p:cNvPicPr>
          <p:nvPr>
            <p:ph type="pic" sz="quarter" idx="12"/>
          </p:nvPr>
        </p:nvPicPr>
        <p:blipFill rotWithShape="1">
          <a:blip r:embed="rId5"/>
          <a:srcRect t="3125" b="3125"/>
          <a:stretch/>
        </p:blipFill>
        <p:spPr>
          <a:xfrm>
            <a:off x="197305" y="5146222"/>
            <a:ext cx="1713650" cy="1217839"/>
          </a:xfrm>
        </p:spPr>
      </p:pic>
      <p:sp>
        <p:nvSpPr>
          <p:cNvPr id="4" name="TextBox 3">
            <a:extLst>
              <a:ext uri="{FF2B5EF4-FFF2-40B4-BE49-F238E27FC236}">
                <a16:creationId xmlns:a16="http://schemas.microsoft.com/office/drawing/2014/main" id="{AEBF0CD4-90F8-4CAD-BFC2-9B7DCD514AF5}"/>
              </a:ext>
            </a:extLst>
          </p:cNvPr>
          <p:cNvSpPr txBox="1"/>
          <p:nvPr/>
        </p:nvSpPr>
        <p:spPr>
          <a:xfrm>
            <a:off x="2255282" y="4620040"/>
            <a:ext cx="6530442" cy="830997"/>
          </a:xfrm>
          <a:prstGeom prst="rect">
            <a:avLst/>
          </a:prstGeom>
          <a:noFill/>
        </p:spPr>
        <p:txBody>
          <a:bodyPr wrap="none" rtlCol="0">
            <a:spAutoFit/>
          </a:bodyPr>
          <a:lstStyle/>
          <a:p>
            <a:endParaRPr lang="en-US" sz="2400" dirty="0"/>
          </a:p>
          <a:p>
            <a:r>
              <a:rPr lang="en-US" sz="2400" dirty="0"/>
              <a:t>Jeremy Giffin– Deschutes Basin Watermaster, WRD</a:t>
            </a:r>
          </a:p>
        </p:txBody>
      </p:sp>
    </p:spTree>
    <p:extLst>
      <p:ext uri="{BB962C8B-B14F-4D97-AF65-F5344CB8AC3E}">
        <p14:creationId xmlns:p14="http://schemas.microsoft.com/office/powerpoint/2010/main" val="339337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7518-93DB-C2D0-BFCC-C58F2871BDD8}"/>
              </a:ext>
            </a:extLst>
          </p:cNvPr>
          <p:cNvSpPr>
            <a:spLocks noGrp="1"/>
          </p:cNvSpPr>
          <p:nvPr>
            <p:ph type="title"/>
          </p:nvPr>
        </p:nvSpPr>
        <p:spPr/>
        <p:txBody>
          <a:bodyPr>
            <a:normAutofit fontScale="90000"/>
          </a:bodyPr>
          <a:lstStyle/>
          <a:p>
            <a:r>
              <a:rPr lang="en-US"/>
              <a:t>2022 On-site Investigation Results</a:t>
            </a:r>
          </a:p>
        </p:txBody>
      </p:sp>
      <p:sp>
        <p:nvSpPr>
          <p:cNvPr id="4" name="Slide Number Placeholder 3">
            <a:extLst>
              <a:ext uri="{FF2B5EF4-FFF2-40B4-BE49-F238E27FC236}">
                <a16:creationId xmlns:a16="http://schemas.microsoft.com/office/drawing/2014/main" id="{255D112F-1985-31A4-8EF5-E5A03884AA9C}"/>
              </a:ext>
            </a:extLst>
          </p:cNvPr>
          <p:cNvSpPr>
            <a:spLocks noGrp="1"/>
          </p:cNvSpPr>
          <p:nvPr>
            <p:ph type="sldNum" sz="quarter" idx="12"/>
          </p:nvPr>
        </p:nvSpPr>
        <p:spPr/>
        <p:txBody>
          <a:bodyPr/>
          <a:lstStyle/>
          <a:p>
            <a:fld id="{04A3A10D-7D5E-4932-A76F-CD1632FD3D96}" type="slidenum">
              <a:rPr lang="en-US" smtClean="0"/>
              <a:t>10</a:t>
            </a:fld>
            <a:endParaRPr lang="en-US"/>
          </a:p>
        </p:txBody>
      </p:sp>
      <p:sp>
        <p:nvSpPr>
          <p:cNvPr id="5" name="TextBox 4">
            <a:extLst>
              <a:ext uri="{FF2B5EF4-FFF2-40B4-BE49-F238E27FC236}">
                <a16:creationId xmlns:a16="http://schemas.microsoft.com/office/drawing/2014/main" id="{2DCBBEEC-E7E8-8484-D352-4E6402FA7ECA}"/>
              </a:ext>
            </a:extLst>
          </p:cNvPr>
          <p:cNvSpPr txBox="1"/>
          <p:nvPr/>
        </p:nvSpPr>
        <p:spPr>
          <a:xfrm>
            <a:off x="317500" y="1320800"/>
            <a:ext cx="859062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Calibri"/>
                <a:cs typeface="Calibri"/>
              </a:rPr>
              <a:t>OWRD</a:t>
            </a:r>
            <a:r>
              <a:rPr lang="en-US" sz="2200" b="1">
                <a:latin typeface="Calibri"/>
                <a:cs typeface="Calibri"/>
              </a:rPr>
              <a:t> </a:t>
            </a:r>
            <a:r>
              <a:rPr lang="en-US" sz="2200">
                <a:latin typeface="Calibri"/>
                <a:cs typeface="Calibri"/>
              </a:rPr>
              <a:t>staff performed </a:t>
            </a:r>
            <a:r>
              <a:rPr lang="en-US" sz="2200" b="1">
                <a:latin typeface="Calibri"/>
                <a:cs typeface="Calibri"/>
              </a:rPr>
              <a:t>677</a:t>
            </a:r>
            <a:r>
              <a:rPr lang="en-US" sz="2200">
                <a:latin typeface="Calibri"/>
                <a:cs typeface="Calibri"/>
              </a:rPr>
              <a:t> on-site investigations of cannabis showing</a:t>
            </a:r>
            <a:r>
              <a:rPr lang="en-US" sz="2200" b="1">
                <a:latin typeface="Calibri"/>
                <a:cs typeface="Calibri"/>
              </a:rPr>
              <a:t> </a:t>
            </a:r>
            <a:r>
              <a:rPr lang="en-US" sz="2200" b="1">
                <a:solidFill>
                  <a:srgbClr val="FF0000"/>
                </a:solidFill>
                <a:latin typeface="Calibri"/>
                <a:cs typeface="Calibri"/>
              </a:rPr>
              <a:t>22%</a:t>
            </a:r>
            <a:r>
              <a:rPr lang="en-US" sz="2200">
                <a:latin typeface="Calibri"/>
                <a:cs typeface="Calibri"/>
              </a:rPr>
              <a:t> (N=677) of grow sites were found in violation of Oregon water law</a:t>
            </a:r>
          </a:p>
        </p:txBody>
      </p:sp>
      <p:sp>
        <p:nvSpPr>
          <p:cNvPr id="9" name="TextBox 8">
            <a:extLst>
              <a:ext uri="{FF2B5EF4-FFF2-40B4-BE49-F238E27FC236}">
                <a16:creationId xmlns:a16="http://schemas.microsoft.com/office/drawing/2014/main" id="{5EBAE2BB-9FB9-15E7-21F2-2C756BE1976E}"/>
              </a:ext>
            </a:extLst>
          </p:cNvPr>
          <p:cNvSpPr txBox="1"/>
          <p:nvPr/>
        </p:nvSpPr>
        <p:spPr>
          <a:xfrm>
            <a:off x="260063" y="3085973"/>
            <a:ext cx="32893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Of those found in violation </a:t>
            </a:r>
            <a:r>
              <a:rPr lang="en-US" sz="2400" b="1">
                <a:solidFill>
                  <a:srgbClr val="FF0000"/>
                </a:solidFill>
                <a:cs typeface="Calibri"/>
              </a:rPr>
              <a:t>54%</a:t>
            </a:r>
            <a:r>
              <a:rPr lang="en-US" sz="2400">
                <a:cs typeface="Calibri"/>
              </a:rPr>
              <a:t> (N=150) received formal violation notices to achieve compliance</a:t>
            </a:r>
          </a:p>
        </p:txBody>
      </p:sp>
      <p:pic>
        <p:nvPicPr>
          <p:cNvPr id="6" name="Picture 6">
            <a:extLst>
              <a:ext uri="{FF2B5EF4-FFF2-40B4-BE49-F238E27FC236}">
                <a16:creationId xmlns:a16="http://schemas.microsoft.com/office/drawing/2014/main" id="{C5889018-3A04-82A1-0103-5214F81865BD}"/>
              </a:ext>
            </a:extLst>
          </p:cNvPr>
          <p:cNvPicPr>
            <a:picLocks noChangeAspect="1"/>
          </p:cNvPicPr>
          <p:nvPr/>
        </p:nvPicPr>
        <p:blipFill>
          <a:blip r:embed="rId2"/>
          <a:stretch>
            <a:fillRect/>
          </a:stretch>
        </p:blipFill>
        <p:spPr>
          <a:xfrm>
            <a:off x="3747248" y="2265289"/>
            <a:ext cx="5091952" cy="4084505"/>
          </a:xfrm>
          <a:prstGeom prst="rect">
            <a:avLst/>
          </a:prstGeom>
        </p:spPr>
      </p:pic>
    </p:spTree>
    <p:extLst>
      <p:ext uri="{BB962C8B-B14F-4D97-AF65-F5344CB8AC3E}">
        <p14:creationId xmlns:p14="http://schemas.microsoft.com/office/powerpoint/2010/main" val="680086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FC2B8-1454-DF2C-85BB-5AC85A7961FA}"/>
              </a:ext>
            </a:extLst>
          </p:cNvPr>
          <p:cNvSpPr>
            <a:spLocks noGrp="1"/>
          </p:cNvSpPr>
          <p:nvPr>
            <p:ph type="title"/>
          </p:nvPr>
        </p:nvSpPr>
        <p:spPr>
          <a:xfrm>
            <a:off x="3124200" y="387033"/>
            <a:ext cx="5715000" cy="762000"/>
          </a:xfrm>
        </p:spPr>
        <p:txBody>
          <a:bodyPr>
            <a:normAutofit fontScale="90000"/>
          </a:bodyPr>
          <a:lstStyle/>
          <a:p>
            <a:r>
              <a:rPr lang="en-US"/>
              <a:t>2022 On-site Investigation Results*</a:t>
            </a:r>
          </a:p>
        </p:txBody>
      </p:sp>
      <p:sp>
        <p:nvSpPr>
          <p:cNvPr id="4" name="Slide Number Placeholder 3">
            <a:extLst>
              <a:ext uri="{FF2B5EF4-FFF2-40B4-BE49-F238E27FC236}">
                <a16:creationId xmlns:a16="http://schemas.microsoft.com/office/drawing/2014/main" id="{31D9257B-BBFB-5569-C71C-F9243F508DD7}"/>
              </a:ext>
            </a:extLst>
          </p:cNvPr>
          <p:cNvSpPr>
            <a:spLocks noGrp="1"/>
          </p:cNvSpPr>
          <p:nvPr>
            <p:ph type="sldNum" sz="quarter" idx="12"/>
          </p:nvPr>
        </p:nvSpPr>
        <p:spPr/>
        <p:txBody>
          <a:bodyPr/>
          <a:lstStyle/>
          <a:p>
            <a:fld id="{04A3A10D-7D5E-4932-A76F-CD1632FD3D96}" type="slidenum">
              <a:rPr lang="en-US" smtClean="0"/>
              <a:t>11</a:t>
            </a:fld>
            <a:endParaRPr lang="en-US"/>
          </a:p>
        </p:txBody>
      </p:sp>
      <p:graphicFrame>
        <p:nvGraphicFramePr>
          <p:cNvPr id="6" name="Table 5">
            <a:extLst>
              <a:ext uri="{FF2B5EF4-FFF2-40B4-BE49-F238E27FC236}">
                <a16:creationId xmlns:a16="http://schemas.microsoft.com/office/drawing/2014/main" id="{7C83C03A-94A4-4AFA-085D-CDD8D2DF6F26}"/>
              </a:ext>
            </a:extLst>
          </p:cNvPr>
          <p:cNvGraphicFramePr>
            <a:graphicFrameLocks noGrp="1"/>
          </p:cNvGraphicFramePr>
          <p:nvPr>
            <p:extLst>
              <p:ext uri="{D42A27DB-BD31-4B8C-83A1-F6EECF244321}">
                <p14:modId xmlns:p14="http://schemas.microsoft.com/office/powerpoint/2010/main" val="2370293206"/>
              </p:ext>
            </p:extLst>
          </p:nvPr>
        </p:nvGraphicFramePr>
        <p:xfrm>
          <a:off x="539909" y="1573779"/>
          <a:ext cx="8160962" cy="4893966"/>
        </p:xfrm>
        <a:graphic>
          <a:graphicData uri="http://schemas.openxmlformats.org/drawingml/2006/table">
            <a:tbl>
              <a:tblPr firstRow="1" bandRow="1">
                <a:tableStyleId>{5C22544A-7EE6-4342-B048-85BDC9FD1C3A}</a:tableStyleId>
              </a:tblPr>
              <a:tblGrid>
                <a:gridCol w="1632192">
                  <a:extLst>
                    <a:ext uri="{9D8B030D-6E8A-4147-A177-3AD203B41FA5}">
                      <a16:colId xmlns:a16="http://schemas.microsoft.com/office/drawing/2014/main" val="2342025191"/>
                    </a:ext>
                  </a:extLst>
                </a:gridCol>
                <a:gridCol w="1758279">
                  <a:extLst>
                    <a:ext uri="{9D8B030D-6E8A-4147-A177-3AD203B41FA5}">
                      <a16:colId xmlns:a16="http://schemas.microsoft.com/office/drawing/2014/main" val="4229715539"/>
                    </a:ext>
                  </a:extLst>
                </a:gridCol>
                <a:gridCol w="1506106">
                  <a:extLst>
                    <a:ext uri="{9D8B030D-6E8A-4147-A177-3AD203B41FA5}">
                      <a16:colId xmlns:a16="http://schemas.microsoft.com/office/drawing/2014/main" val="3368881149"/>
                    </a:ext>
                  </a:extLst>
                </a:gridCol>
                <a:gridCol w="1758279">
                  <a:extLst>
                    <a:ext uri="{9D8B030D-6E8A-4147-A177-3AD203B41FA5}">
                      <a16:colId xmlns:a16="http://schemas.microsoft.com/office/drawing/2014/main" val="2230171883"/>
                    </a:ext>
                  </a:extLst>
                </a:gridCol>
                <a:gridCol w="1506106">
                  <a:extLst>
                    <a:ext uri="{9D8B030D-6E8A-4147-A177-3AD203B41FA5}">
                      <a16:colId xmlns:a16="http://schemas.microsoft.com/office/drawing/2014/main" val="3645558223"/>
                    </a:ext>
                  </a:extLst>
                </a:gridCol>
              </a:tblGrid>
              <a:tr h="1247478">
                <a:tc>
                  <a:txBody>
                    <a:bodyPr/>
                    <a:lstStyle/>
                    <a:p>
                      <a:pPr algn="ctr"/>
                      <a:r>
                        <a:rPr lang="en-US" sz="1800"/>
                        <a:t>Cannabis Type </a:t>
                      </a:r>
                    </a:p>
                  </a:txBody>
                  <a:tcPr anchor="ctr">
                    <a:solidFill>
                      <a:schemeClr val="accent4">
                        <a:lumMod val="75000"/>
                      </a:schemeClr>
                    </a:solidFill>
                  </a:tcPr>
                </a:tc>
                <a:tc>
                  <a:txBody>
                    <a:bodyPr/>
                    <a:lstStyle/>
                    <a:p>
                      <a:pPr algn="ctr"/>
                      <a:r>
                        <a:rPr lang="en-US" sz="1800"/>
                        <a:t>On-site Investigations</a:t>
                      </a:r>
                    </a:p>
                  </a:txBody>
                  <a:tcPr anchor="ctr">
                    <a:solidFill>
                      <a:schemeClr val="accent4">
                        <a:lumMod val="75000"/>
                      </a:schemeClr>
                    </a:solidFill>
                  </a:tcPr>
                </a:tc>
                <a:tc>
                  <a:txBody>
                    <a:bodyPr/>
                    <a:lstStyle/>
                    <a:p>
                      <a:pPr algn="ctr"/>
                      <a:r>
                        <a:rPr lang="en-US" sz="1800"/>
                        <a:t>Violations</a:t>
                      </a:r>
                    </a:p>
                  </a:txBody>
                  <a:tcPr anchor="ctr">
                    <a:solidFill>
                      <a:schemeClr val="accent4">
                        <a:lumMod val="75000"/>
                      </a:schemeClr>
                    </a:solidFill>
                  </a:tcPr>
                </a:tc>
                <a:tc>
                  <a:txBody>
                    <a:bodyPr/>
                    <a:lstStyle/>
                    <a:p>
                      <a:pPr algn="ctr"/>
                      <a:r>
                        <a:rPr lang="en-US" sz="1800"/>
                        <a:t> Violations as Percent of Investigations</a:t>
                      </a:r>
                    </a:p>
                  </a:txBody>
                  <a:tcPr anchor="ctr">
                    <a:solidFill>
                      <a:schemeClr val="accent4">
                        <a:lumMod val="75000"/>
                      </a:schemeClr>
                    </a:solidFill>
                  </a:tcPr>
                </a:tc>
                <a:tc>
                  <a:txBody>
                    <a:bodyPr/>
                    <a:lstStyle/>
                    <a:p>
                      <a:pPr algn="ctr"/>
                      <a:r>
                        <a:rPr lang="en-US" sz="1800"/>
                        <a:t>Formal Enforcment Notices Given</a:t>
                      </a:r>
                    </a:p>
                  </a:txBody>
                  <a:tcPr anchor="ctr">
                    <a:solidFill>
                      <a:schemeClr val="accent4">
                        <a:lumMod val="75000"/>
                      </a:schemeClr>
                    </a:solidFill>
                  </a:tcPr>
                </a:tc>
                <a:extLst>
                  <a:ext uri="{0D108BD9-81ED-4DB2-BD59-A6C34878D82A}">
                    <a16:rowId xmlns:a16="http://schemas.microsoft.com/office/drawing/2014/main" val="1438649967"/>
                  </a:ext>
                </a:extLst>
              </a:tr>
              <a:tr h="911622">
                <a:tc>
                  <a:txBody>
                    <a:bodyPr/>
                    <a:lstStyle/>
                    <a:p>
                      <a:pPr algn="ctr"/>
                      <a:r>
                        <a:rPr lang="en-US" sz="1600" b="1"/>
                        <a:t>OLCC</a:t>
                      </a:r>
                    </a:p>
                  </a:txBody>
                  <a:tcPr anchor="ctr"/>
                </a:tc>
                <a:tc>
                  <a:txBody>
                    <a:bodyPr/>
                    <a:lstStyle/>
                    <a:p>
                      <a:pPr algn="ctr"/>
                      <a:r>
                        <a:rPr lang="en-US" sz="1600" b="1"/>
                        <a:t>424</a:t>
                      </a:r>
                    </a:p>
                  </a:txBody>
                  <a:tcPr anchor="ctr"/>
                </a:tc>
                <a:tc>
                  <a:txBody>
                    <a:bodyPr/>
                    <a:lstStyle/>
                    <a:p>
                      <a:pPr algn="ctr"/>
                      <a:r>
                        <a:rPr lang="en-US" sz="1600" b="1"/>
                        <a:t>81</a:t>
                      </a:r>
                    </a:p>
                  </a:txBody>
                  <a:tcPr anchor="ctr"/>
                </a:tc>
                <a:tc>
                  <a:txBody>
                    <a:bodyPr/>
                    <a:lstStyle/>
                    <a:p>
                      <a:pPr algn="ctr"/>
                      <a:r>
                        <a:rPr lang="en-US" sz="1600" b="1"/>
                        <a:t>19%</a:t>
                      </a:r>
                    </a:p>
                  </a:txBody>
                  <a:tcPr anchor="ctr"/>
                </a:tc>
                <a:tc>
                  <a:txBody>
                    <a:bodyPr/>
                    <a:lstStyle/>
                    <a:p>
                      <a:pPr algn="ctr"/>
                      <a:r>
                        <a:rPr lang="en-US" sz="1600" b="1"/>
                        <a:t>31</a:t>
                      </a:r>
                    </a:p>
                  </a:txBody>
                  <a:tcPr anchor="ctr"/>
                </a:tc>
                <a:extLst>
                  <a:ext uri="{0D108BD9-81ED-4DB2-BD59-A6C34878D82A}">
                    <a16:rowId xmlns:a16="http://schemas.microsoft.com/office/drawing/2014/main" val="381209094"/>
                  </a:ext>
                </a:extLst>
              </a:tr>
              <a:tr h="911622">
                <a:tc>
                  <a:txBody>
                    <a:bodyPr/>
                    <a:lstStyle/>
                    <a:p>
                      <a:pPr algn="ctr"/>
                      <a:r>
                        <a:rPr lang="en-US" sz="1600" b="1"/>
                        <a:t>ODA </a:t>
                      </a:r>
                    </a:p>
                  </a:txBody>
                  <a:tcPr anchor="ctr"/>
                </a:tc>
                <a:tc>
                  <a:txBody>
                    <a:bodyPr/>
                    <a:lstStyle/>
                    <a:p>
                      <a:pPr algn="ctr"/>
                      <a:r>
                        <a:rPr lang="en-US" sz="1600" b="1"/>
                        <a:t>125</a:t>
                      </a:r>
                    </a:p>
                  </a:txBody>
                  <a:tcPr anchor="ctr"/>
                </a:tc>
                <a:tc>
                  <a:txBody>
                    <a:bodyPr/>
                    <a:lstStyle/>
                    <a:p>
                      <a:pPr algn="ctr"/>
                      <a:r>
                        <a:rPr lang="en-US" sz="1600" b="1"/>
                        <a:t>10</a:t>
                      </a:r>
                    </a:p>
                  </a:txBody>
                  <a:tcPr anchor="ctr"/>
                </a:tc>
                <a:tc>
                  <a:txBody>
                    <a:bodyPr/>
                    <a:lstStyle/>
                    <a:p>
                      <a:pPr algn="ctr"/>
                      <a:r>
                        <a:rPr lang="en-US" sz="1600" b="1"/>
                        <a:t>8%</a:t>
                      </a:r>
                    </a:p>
                  </a:txBody>
                  <a:tcPr anchor="ctr"/>
                </a:tc>
                <a:tc>
                  <a:txBody>
                    <a:bodyPr/>
                    <a:lstStyle/>
                    <a:p>
                      <a:pPr algn="ctr"/>
                      <a:r>
                        <a:rPr lang="en-US" sz="1600" b="1"/>
                        <a:t>3</a:t>
                      </a:r>
                    </a:p>
                  </a:txBody>
                  <a:tcPr anchor="ctr"/>
                </a:tc>
                <a:extLst>
                  <a:ext uri="{0D108BD9-81ED-4DB2-BD59-A6C34878D82A}">
                    <a16:rowId xmlns:a16="http://schemas.microsoft.com/office/drawing/2014/main" val="194635929"/>
                  </a:ext>
                </a:extLst>
              </a:tr>
              <a:tr h="911622">
                <a:tc>
                  <a:txBody>
                    <a:bodyPr/>
                    <a:lstStyle/>
                    <a:p>
                      <a:pPr algn="ctr"/>
                      <a:r>
                        <a:rPr lang="en-US" sz="1600" b="1"/>
                        <a:t>Unregistered</a:t>
                      </a:r>
                    </a:p>
                  </a:txBody>
                  <a:tcPr anchor="ctr"/>
                </a:tc>
                <a:tc>
                  <a:txBody>
                    <a:bodyPr/>
                    <a:lstStyle/>
                    <a:p>
                      <a:pPr algn="ctr"/>
                      <a:r>
                        <a:rPr lang="en-US" sz="1600" b="1"/>
                        <a:t>128</a:t>
                      </a:r>
                    </a:p>
                  </a:txBody>
                  <a:tcPr anchor="ctr"/>
                </a:tc>
                <a:tc>
                  <a:txBody>
                    <a:bodyPr/>
                    <a:lstStyle/>
                    <a:p>
                      <a:pPr algn="ctr"/>
                      <a:r>
                        <a:rPr lang="en-US" sz="1600" b="1"/>
                        <a:t>59</a:t>
                      </a:r>
                    </a:p>
                  </a:txBody>
                  <a:tcPr anchor="ctr"/>
                </a:tc>
                <a:tc>
                  <a:txBody>
                    <a:bodyPr/>
                    <a:lstStyle/>
                    <a:p>
                      <a:pPr algn="ctr"/>
                      <a:r>
                        <a:rPr lang="en-US" sz="1600" b="1">
                          <a:solidFill>
                            <a:schemeClr val="tx1"/>
                          </a:solidFill>
                        </a:rPr>
                        <a:t>46%</a:t>
                      </a:r>
                    </a:p>
                  </a:txBody>
                  <a:tcPr anchor="ctr"/>
                </a:tc>
                <a:tc>
                  <a:txBody>
                    <a:bodyPr/>
                    <a:lstStyle/>
                    <a:p>
                      <a:pPr algn="ctr"/>
                      <a:r>
                        <a:rPr lang="en-US" sz="1600" b="1"/>
                        <a:t>47</a:t>
                      </a:r>
                    </a:p>
                  </a:txBody>
                  <a:tcPr anchor="ctr"/>
                </a:tc>
                <a:extLst>
                  <a:ext uri="{0D108BD9-81ED-4DB2-BD59-A6C34878D82A}">
                    <a16:rowId xmlns:a16="http://schemas.microsoft.com/office/drawing/2014/main" val="1244522698"/>
                  </a:ext>
                </a:extLst>
              </a:tr>
              <a:tr h="911622">
                <a:tc>
                  <a:txBody>
                    <a:bodyPr/>
                    <a:lstStyle/>
                    <a:p>
                      <a:pPr algn="ctr"/>
                      <a:r>
                        <a:rPr lang="en-US" sz="1600" b="1"/>
                        <a:t>Total </a:t>
                      </a:r>
                    </a:p>
                  </a:txBody>
                  <a:tcPr anchor="ctr"/>
                </a:tc>
                <a:tc>
                  <a:txBody>
                    <a:bodyPr/>
                    <a:lstStyle/>
                    <a:p>
                      <a:pPr algn="ctr"/>
                      <a:r>
                        <a:rPr lang="en-US" sz="1600" b="1"/>
                        <a:t>677</a:t>
                      </a:r>
                    </a:p>
                  </a:txBody>
                  <a:tcPr anchor="ctr"/>
                </a:tc>
                <a:tc>
                  <a:txBody>
                    <a:bodyPr/>
                    <a:lstStyle/>
                    <a:p>
                      <a:pPr algn="ctr"/>
                      <a:r>
                        <a:rPr lang="en-US" sz="1600" b="1"/>
                        <a:t>150</a:t>
                      </a:r>
                    </a:p>
                  </a:txBody>
                  <a:tcPr anchor="ctr"/>
                </a:tc>
                <a:tc>
                  <a:txBody>
                    <a:bodyPr/>
                    <a:lstStyle/>
                    <a:p>
                      <a:pPr algn="ctr"/>
                      <a:r>
                        <a:rPr lang="en-US" sz="1600" b="1"/>
                        <a:t>22%</a:t>
                      </a:r>
                    </a:p>
                  </a:txBody>
                  <a:tcPr anchor="ctr"/>
                </a:tc>
                <a:tc>
                  <a:txBody>
                    <a:bodyPr/>
                    <a:lstStyle/>
                    <a:p>
                      <a:pPr algn="ctr"/>
                      <a:r>
                        <a:rPr lang="en-US" sz="1600" b="1"/>
                        <a:t>81</a:t>
                      </a:r>
                    </a:p>
                  </a:txBody>
                  <a:tcPr anchor="ctr"/>
                </a:tc>
                <a:extLst>
                  <a:ext uri="{0D108BD9-81ED-4DB2-BD59-A6C34878D82A}">
                    <a16:rowId xmlns:a16="http://schemas.microsoft.com/office/drawing/2014/main" val="2180032002"/>
                  </a:ext>
                </a:extLst>
              </a:tr>
            </a:tbl>
          </a:graphicData>
        </a:graphic>
      </p:graphicFrame>
      <p:sp>
        <p:nvSpPr>
          <p:cNvPr id="7" name="TextBox 6">
            <a:extLst>
              <a:ext uri="{FF2B5EF4-FFF2-40B4-BE49-F238E27FC236}">
                <a16:creationId xmlns:a16="http://schemas.microsoft.com/office/drawing/2014/main" id="{2D4FB695-3F80-6496-6B07-C4B2B1C1F14A}"/>
              </a:ext>
            </a:extLst>
          </p:cNvPr>
          <p:cNvSpPr txBox="1"/>
          <p:nvPr/>
        </p:nvSpPr>
        <p:spPr>
          <a:xfrm>
            <a:off x="5308600" y="1149350"/>
            <a:ext cx="3835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*Data available as of October 31, 2022 </a:t>
            </a:r>
          </a:p>
        </p:txBody>
      </p:sp>
    </p:spTree>
    <p:extLst>
      <p:ext uri="{BB962C8B-B14F-4D97-AF65-F5344CB8AC3E}">
        <p14:creationId xmlns:p14="http://schemas.microsoft.com/office/powerpoint/2010/main" val="3297548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BD00B-6F7E-67FD-F3B9-D6063055B955}"/>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584CD594-737F-86CF-17E7-E899B76BF150}"/>
              </a:ext>
            </a:extLst>
          </p:cNvPr>
          <p:cNvSpPr>
            <a:spLocks noGrp="1"/>
          </p:cNvSpPr>
          <p:nvPr>
            <p:ph type="sldNum" sz="quarter" idx="12"/>
          </p:nvPr>
        </p:nvSpPr>
        <p:spPr/>
        <p:txBody>
          <a:bodyPr/>
          <a:lstStyle/>
          <a:p>
            <a:fld id="{04A3A10D-7D5E-4932-A76F-CD1632FD3D96}" type="slidenum">
              <a:rPr lang="en-US" smtClean="0"/>
              <a:pPr/>
              <a:t>12</a:t>
            </a:fld>
            <a:endParaRPr lang="en-US"/>
          </a:p>
        </p:txBody>
      </p:sp>
      <p:pic>
        <p:nvPicPr>
          <p:cNvPr id="4" name="Picture 4" descr="site_visit_violations.jpg">
            <a:extLst>
              <a:ext uri="{FF2B5EF4-FFF2-40B4-BE49-F238E27FC236}">
                <a16:creationId xmlns:a16="http://schemas.microsoft.com/office/drawing/2014/main" id="{7F4D5971-572A-6B4B-E355-8AF0CB1084FC}"/>
              </a:ext>
            </a:extLst>
          </p:cNvPr>
          <p:cNvPicPr>
            <a:picLocks noChangeAspect="1"/>
          </p:cNvPicPr>
          <p:nvPr/>
        </p:nvPicPr>
        <p:blipFill>
          <a:blip r:embed="rId2"/>
          <a:stretch>
            <a:fillRect/>
          </a:stretch>
        </p:blipFill>
        <p:spPr>
          <a:xfrm>
            <a:off x="1150" y="2716"/>
            <a:ext cx="9135957" cy="6846824"/>
          </a:xfrm>
          <a:prstGeom prst="rect">
            <a:avLst/>
          </a:prstGeom>
        </p:spPr>
      </p:pic>
    </p:spTree>
    <p:extLst>
      <p:ext uri="{BB962C8B-B14F-4D97-AF65-F5344CB8AC3E}">
        <p14:creationId xmlns:p14="http://schemas.microsoft.com/office/powerpoint/2010/main" val="27334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02DC-4F7A-4E85-BD80-3BBDFDD1837E}"/>
              </a:ext>
            </a:extLst>
          </p:cNvPr>
          <p:cNvSpPr>
            <a:spLocks noGrp="1"/>
          </p:cNvSpPr>
          <p:nvPr>
            <p:ph type="title"/>
          </p:nvPr>
        </p:nvSpPr>
        <p:spPr/>
        <p:txBody>
          <a:bodyPr/>
          <a:lstStyle/>
          <a:p>
            <a:r>
              <a:rPr lang="en-US"/>
              <a:t> OLCC On-site Investigations </a:t>
            </a:r>
          </a:p>
        </p:txBody>
      </p:sp>
      <p:sp>
        <p:nvSpPr>
          <p:cNvPr id="4" name="Slide Number Placeholder 3">
            <a:extLst>
              <a:ext uri="{FF2B5EF4-FFF2-40B4-BE49-F238E27FC236}">
                <a16:creationId xmlns:a16="http://schemas.microsoft.com/office/drawing/2014/main" id="{5F208FD5-C18B-4F3E-BA24-CFC145048E7A}"/>
              </a:ext>
            </a:extLst>
          </p:cNvPr>
          <p:cNvSpPr>
            <a:spLocks noGrp="1"/>
          </p:cNvSpPr>
          <p:nvPr>
            <p:ph type="sldNum" sz="quarter" idx="12"/>
          </p:nvPr>
        </p:nvSpPr>
        <p:spPr/>
        <p:txBody>
          <a:bodyPr/>
          <a:lstStyle/>
          <a:p>
            <a:fld id="{04A3A10D-7D5E-4932-A76F-CD1632FD3D96}" type="slidenum">
              <a:rPr lang="en-US" smtClean="0"/>
              <a:t>13</a:t>
            </a:fld>
            <a:endParaRPr lang="en-US"/>
          </a:p>
        </p:txBody>
      </p:sp>
      <p:pic>
        <p:nvPicPr>
          <p:cNvPr id="7" name="Picture 7">
            <a:extLst>
              <a:ext uri="{FF2B5EF4-FFF2-40B4-BE49-F238E27FC236}">
                <a16:creationId xmlns:a16="http://schemas.microsoft.com/office/drawing/2014/main" id="{98D2DDA7-5600-747B-B784-47290B10863E}"/>
              </a:ext>
            </a:extLst>
          </p:cNvPr>
          <p:cNvPicPr>
            <a:picLocks noChangeAspect="1"/>
          </p:cNvPicPr>
          <p:nvPr/>
        </p:nvPicPr>
        <p:blipFill>
          <a:blip r:embed="rId3"/>
          <a:stretch>
            <a:fillRect/>
          </a:stretch>
        </p:blipFill>
        <p:spPr>
          <a:xfrm>
            <a:off x="4527176" y="2370548"/>
            <a:ext cx="4455458" cy="3927771"/>
          </a:xfrm>
          <a:prstGeom prst="rect">
            <a:avLst/>
          </a:prstGeom>
          <a:effectLst>
            <a:softEdge rad="76200"/>
          </a:effectLst>
        </p:spPr>
      </p:pic>
      <p:sp>
        <p:nvSpPr>
          <p:cNvPr id="8" name="TextBox 7">
            <a:extLst>
              <a:ext uri="{FF2B5EF4-FFF2-40B4-BE49-F238E27FC236}">
                <a16:creationId xmlns:a16="http://schemas.microsoft.com/office/drawing/2014/main" id="{9D2F8552-7995-A2F7-2946-B9A078903906}"/>
              </a:ext>
            </a:extLst>
          </p:cNvPr>
          <p:cNvSpPr txBox="1"/>
          <p:nvPr/>
        </p:nvSpPr>
        <p:spPr>
          <a:xfrm>
            <a:off x="5744" y="976432"/>
            <a:ext cx="4520305"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sz="2400" dirty="0">
              <a:ea typeface="Calibri"/>
              <a:cs typeface="Calibri"/>
            </a:endParaRPr>
          </a:p>
          <a:p>
            <a:pPr marL="285750" indent="-285750">
              <a:buFont typeface="Arial"/>
              <a:buChar char="•"/>
            </a:pPr>
            <a:r>
              <a:rPr lang="en-US" sz="2400" dirty="0">
                <a:ea typeface="Calibri"/>
                <a:cs typeface="Calibri"/>
              </a:rPr>
              <a:t> </a:t>
            </a:r>
            <a:r>
              <a:rPr lang="en-US" sz="2400" b="1" dirty="0">
                <a:ea typeface="Calibri"/>
                <a:cs typeface="Calibri"/>
              </a:rPr>
              <a:t>25% </a:t>
            </a:r>
            <a:r>
              <a:rPr lang="en-US" sz="2400" dirty="0">
                <a:ea typeface="Calibri"/>
                <a:cs typeface="Calibri"/>
              </a:rPr>
              <a:t>(N=1704) of known sites were investigated in </a:t>
            </a:r>
            <a:r>
              <a:rPr lang="en-US" sz="2400">
                <a:ea typeface="Calibri"/>
                <a:cs typeface="Calibri"/>
              </a:rPr>
              <a:t>person by staff</a:t>
            </a:r>
            <a:r>
              <a:rPr lang="en-US" sz="2400" dirty="0">
                <a:ea typeface="Calibri"/>
                <a:cs typeface="Calibri"/>
              </a:rPr>
              <a:t>.</a:t>
            </a:r>
          </a:p>
          <a:p>
            <a:pPr marL="285750" indent="-285750">
              <a:buFont typeface="Arial"/>
              <a:buChar char="•"/>
            </a:pPr>
            <a:endParaRPr lang="en-US" sz="2400" dirty="0">
              <a:solidFill>
                <a:srgbClr val="000000"/>
              </a:solidFill>
              <a:ea typeface="Calibri"/>
              <a:cs typeface="Calibri"/>
            </a:endParaRPr>
          </a:p>
          <a:p>
            <a:pPr marL="285750" indent="-285750">
              <a:buFont typeface="Arial"/>
              <a:buChar char="•"/>
            </a:pPr>
            <a:r>
              <a:rPr lang="en-US" sz="2400" b="1" dirty="0">
                <a:solidFill>
                  <a:srgbClr val="FF0000"/>
                </a:solidFill>
                <a:ea typeface="Calibri"/>
                <a:cs typeface="Calibri"/>
              </a:rPr>
              <a:t>19%</a:t>
            </a:r>
            <a:r>
              <a:rPr lang="en-US" sz="2400" b="1" dirty="0">
                <a:ea typeface="Calibri"/>
                <a:cs typeface="Calibri"/>
              </a:rPr>
              <a:t> </a:t>
            </a:r>
            <a:r>
              <a:rPr lang="en-US" sz="2400" dirty="0">
                <a:ea typeface="Calibri"/>
                <a:cs typeface="Calibri"/>
              </a:rPr>
              <a:t>(N=424) of on-site investigations found water law violations.</a:t>
            </a:r>
          </a:p>
          <a:p>
            <a:pPr marL="285750" indent="-285750">
              <a:buFont typeface="Arial"/>
              <a:buChar char="•"/>
            </a:pPr>
            <a:endParaRPr lang="en-US" sz="2400" dirty="0">
              <a:ea typeface="Calibri"/>
              <a:cs typeface="Calibri"/>
            </a:endParaRPr>
          </a:p>
          <a:p>
            <a:pPr marL="285750" indent="-285750">
              <a:buFont typeface="Arial"/>
              <a:buChar char="•"/>
            </a:pPr>
            <a:r>
              <a:rPr lang="en-US" sz="2400" dirty="0">
                <a:ea typeface="Calibri"/>
                <a:cs typeface="Calibri"/>
              </a:rPr>
              <a:t>Formal enforcement notices were issued to </a:t>
            </a:r>
            <a:r>
              <a:rPr lang="en-US" sz="2400" b="1" dirty="0">
                <a:ea typeface="Calibri"/>
                <a:cs typeface="Calibri"/>
              </a:rPr>
              <a:t>38% </a:t>
            </a:r>
            <a:r>
              <a:rPr lang="en-US" sz="2400" dirty="0">
                <a:ea typeface="Calibri"/>
                <a:cs typeface="Calibri"/>
              </a:rPr>
              <a:t>(N=81) of those sites with violations </a:t>
            </a:r>
          </a:p>
          <a:p>
            <a:pPr marL="285750" indent="-285750">
              <a:buFont typeface="Arial"/>
              <a:buChar char="•"/>
            </a:pPr>
            <a:endParaRPr lang="en-US" sz="2400" dirty="0">
              <a:ea typeface="Calibri"/>
              <a:cs typeface="Calibri"/>
            </a:endParaRPr>
          </a:p>
        </p:txBody>
      </p:sp>
    </p:spTree>
    <p:extLst>
      <p:ext uri="{BB962C8B-B14F-4D97-AF65-F5344CB8AC3E}">
        <p14:creationId xmlns:p14="http://schemas.microsoft.com/office/powerpoint/2010/main" val="705666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900E0E-542A-69EF-BB70-88327BA606A8}"/>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BC9FB945-7006-57E9-BC37-608EA47C0C58}"/>
              </a:ext>
            </a:extLst>
          </p:cNvPr>
          <p:cNvSpPr>
            <a:spLocks noGrp="1"/>
          </p:cNvSpPr>
          <p:nvPr>
            <p:ph type="sldNum" sz="quarter" idx="12"/>
          </p:nvPr>
        </p:nvSpPr>
        <p:spPr/>
        <p:txBody>
          <a:bodyPr/>
          <a:lstStyle/>
          <a:p>
            <a:fld id="{04A3A10D-7D5E-4932-A76F-CD1632FD3D96}" type="slidenum">
              <a:rPr lang="en-US" smtClean="0"/>
              <a:pPr/>
              <a:t>14</a:t>
            </a:fld>
            <a:endParaRPr lang="en-US"/>
          </a:p>
        </p:txBody>
      </p:sp>
      <p:pic>
        <p:nvPicPr>
          <p:cNvPr id="4" name="Picture 4" descr="OLCC_site_visit_violations.jpg">
            <a:extLst>
              <a:ext uri="{FF2B5EF4-FFF2-40B4-BE49-F238E27FC236}">
                <a16:creationId xmlns:a16="http://schemas.microsoft.com/office/drawing/2014/main" id="{EA7BE091-7578-D53E-0937-CF077AA71DD2}"/>
              </a:ext>
            </a:extLst>
          </p:cNvPr>
          <p:cNvPicPr>
            <a:picLocks noChangeAspect="1"/>
          </p:cNvPicPr>
          <p:nvPr/>
        </p:nvPicPr>
        <p:blipFill>
          <a:blip r:embed="rId2"/>
          <a:stretch>
            <a:fillRect/>
          </a:stretch>
        </p:blipFill>
        <p:spPr>
          <a:xfrm>
            <a:off x="1149" y="2715"/>
            <a:ext cx="9141700" cy="6846824"/>
          </a:xfrm>
          <a:prstGeom prst="rect">
            <a:avLst/>
          </a:prstGeom>
        </p:spPr>
      </p:pic>
    </p:spTree>
    <p:extLst>
      <p:ext uri="{BB962C8B-B14F-4D97-AF65-F5344CB8AC3E}">
        <p14:creationId xmlns:p14="http://schemas.microsoft.com/office/powerpoint/2010/main" val="75801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017B-0E2A-8D6E-21FF-4933246DBBBE}"/>
              </a:ext>
            </a:extLst>
          </p:cNvPr>
          <p:cNvSpPr>
            <a:spLocks noGrp="1"/>
          </p:cNvSpPr>
          <p:nvPr>
            <p:ph type="title"/>
          </p:nvPr>
        </p:nvSpPr>
        <p:spPr>
          <a:xfrm>
            <a:off x="3276601" y="369104"/>
            <a:ext cx="6064623" cy="762000"/>
          </a:xfrm>
        </p:spPr>
        <p:txBody>
          <a:bodyPr>
            <a:normAutofit fontScale="90000"/>
          </a:bodyPr>
          <a:lstStyle/>
          <a:p>
            <a:r>
              <a:rPr lang="en-US"/>
              <a:t> Unregistered Cannabis On-site Investigations</a:t>
            </a:r>
          </a:p>
        </p:txBody>
      </p:sp>
      <p:sp>
        <p:nvSpPr>
          <p:cNvPr id="4" name="Slide Number Placeholder 3">
            <a:extLst>
              <a:ext uri="{FF2B5EF4-FFF2-40B4-BE49-F238E27FC236}">
                <a16:creationId xmlns:a16="http://schemas.microsoft.com/office/drawing/2014/main" id="{AFC948E0-A315-150D-4402-6729A0DD1FAB}"/>
              </a:ext>
            </a:extLst>
          </p:cNvPr>
          <p:cNvSpPr>
            <a:spLocks noGrp="1"/>
          </p:cNvSpPr>
          <p:nvPr>
            <p:ph type="sldNum" sz="quarter" idx="12"/>
          </p:nvPr>
        </p:nvSpPr>
        <p:spPr/>
        <p:txBody>
          <a:bodyPr/>
          <a:lstStyle/>
          <a:p>
            <a:fld id="{04A3A10D-7D5E-4932-A76F-CD1632FD3D96}" type="slidenum">
              <a:rPr lang="en-US" smtClean="0"/>
              <a:t>15</a:t>
            </a:fld>
            <a:endParaRPr lang="en-US"/>
          </a:p>
        </p:txBody>
      </p:sp>
      <p:sp>
        <p:nvSpPr>
          <p:cNvPr id="6" name="TextBox 5">
            <a:extLst>
              <a:ext uri="{FF2B5EF4-FFF2-40B4-BE49-F238E27FC236}">
                <a16:creationId xmlns:a16="http://schemas.microsoft.com/office/drawing/2014/main" id="{3AB9ECAF-EC46-3DDA-AFC0-9D01A12E2AED}"/>
              </a:ext>
            </a:extLst>
          </p:cNvPr>
          <p:cNvSpPr txBox="1"/>
          <p:nvPr/>
        </p:nvSpPr>
        <p:spPr>
          <a:xfrm>
            <a:off x="0" y="1516342"/>
            <a:ext cx="4088214"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b="1">
                <a:ea typeface="Calibri"/>
                <a:cs typeface="Calibri"/>
              </a:rPr>
              <a:t>83% </a:t>
            </a:r>
            <a:r>
              <a:rPr lang="en-US" sz="2200">
                <a:ea typeface="Calibri"/>
                <a:cs typeface="Calibri"/>
              </a:rPr>
              <a:t>(N=155) of unregistered sites made known to OWRD in 2022 were investigated in person by department staff. </a:t>
            </a:r>
          </a:p>
          <a:p>
            <a:pPr marL="285750" indent="-285750">
              <a:buFont typeface="Arial"/>
              <a:buChar char="•"/>
            </a:pPr>
            <a:endParaRPr lang="en-US" sz="2200">
              <a:ea typeface="Calibri"/>
              <a:cs typeface="Calibri"/>
            </a:endParaRPr>
          </a:p>
          <a:p>
            <a:pPr marL="285750" indent="-285750">
              <a:buFont typeface="Arial"/>
              <a:buChar char="•"/>
            </a:pPr>
            <a:r>
              <a:rPr lang="en-US" sz="2200" b="1">
                <a:ea typeface="Calibri"/>
                <a:cs typeface="Calibri"/>
              </a:rPr>
              <a:t>46% </a:t>
            </a:r>
            <a:r>
              <a:rPr lang="en-US" sz="2200">
                <a:ea typeface="Calibri"/>
                <a:cs typeface="Calibri"/>
              </a:rPr>
              <a:t>(N=128) of on-site investigations found water law violations.</a:t>
            </a:r>
          </a:p>
          <a:p>
            <a:pPr marL="285750" indent="-285750">
              <a:buFont typeface="Arial"/>
              <a:buChar char="•"/>
            </a:pPr>
            <a:endParaRPr lang="en-US" sz="2200">
              <a:ea typeface="Calibri"/>
              <a:cs typeface="Calibri"/>
            </a:endParaRPr>
          </a:p>
          <a:p>
            <a:pPr marL="285750" indent="-285750">
              <a:buFont typeface="Arial"/>
              <a:buChar char="•"/>
            </a:pPr>
            <a:r>
              <a:rPr lang="en-US" sz="2200">
                <a:ea typeface="Calibri"/>
                <a:cs typeface="Calibri"/>
              </a:rPr>
              <a:t>To achieve compliance formal enforcement notices were issued to </a:t>
            </a:r>
            <a:r>
              <a:rPr lang="en-US" sz="2200" b="1">
                <a:ea typeface="Calibri"/>
                <a:cs typeface="Calibri"/>
              </a:rPr>
              <a:t>80% </a:t>
            </a:r>
            <a:r>
              <a:rPr lang="en-US" sz="2200">
                <a:ea typeface="Calibri"/>
                <a:cs typeface="Calibri"/>
              </a:rPr>
              <a:t>(N=59) of sites found in violation.</a:t>
            </a:r>
          </a:p>
        </p:txBody>
      </p:sp>
      <p:pic>
        <p:nvPicPr>
          <p:cNvPr id="3" name="Picture 6">
            <a:extLst>
              <a:ext uri="{FF2B5EF4-FFF2-40B4-BE49-F238E27FC236}">
                <a16:creationId xmlns:a16="http://schemas.microsoft.com/office/drawing/2014/main" id="{EEB4F60D-267C-2830-6A33-61229C5CA1FD}"/>
              </a:ext>
            </a:extLst>
          </p:cNvPr>
          <p:cNvPicPr>
            <a:picLocks noChangeAspect="1"/>
          </p:cNvPicPr>
          <p:nvPr/>
        </p:nvPicPr>
        <p:blipFill>
          <a:blip r:embed="rId3"/>
          <a:stretch>
            <a:fillRect/>
          </a:stretch>
        </p:blipFill>
        <p:spPr>
          <a:xfrm>
            <a:off x="3964315" y="1808784"/>
            <a:ext cx="5086637" cy="4504050"/>
          </a:xfrm>
          <a:prstGeom prst="rect">
            <a:avLst/>
          </a:prstGeom>
        </p:spPr>
      </p:pic>
    </p:spTree>
    <p:extLst>
      <p:ext uri="{BB962C8B-B14F-4D97-AF65-F5344CB8AC3E}">
        <p14:creationId xmlns:p14="http://schemas.microsoft.com/office/powerpoint/2010/main" val="2733967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611D07-6C0F-23B3-C0B5-FDFC08A2516D}"/>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5095F798-1B9F-B519-C437-21DDCB3339CF}"/>
              </a:ext>
            </a:extLst>
          </p:cNvPr>
          <p:cNvSpPr>
            <a:spLocks noGrp="1"/>
          </p:cNvSpPr>
          <p:nvPr>
            <p:ph type="sldNum" sz="quarter" idx="12"/>
          </p:nvPr>
        </p:nvSpPr>
        <p:spPr/>
        <p:txBody>
          <a:bodyPr/>
          <a:lstStyle/>
          <a:p>
            <a:fld id="{04A3A10D-7D5E-4932-A76F-CD1632FD3D96}" type="slidenum">
              <a:rPr lang="en-US" smtClean="0"/>
              <a:pPr/>
              <a:t>16</a:t>
            </a:fld>
            <a:endParaRPr lang="en-US"/>
          </a:p>
        </p:txBody>
      </p:sp>
      <p:pic>
        <p:nvPicPr>
          <p:cNvPr id="4" name="Picture 4" descr="Illicit__site_visit_violations.jpg">
            <a:extLst>
              <a:ext uri="{FF2B5EF4-FFF2-40B4-BE49-F238E27FC236}">
                <a16:creationId xmlns:a16="http://schemas.microsoft.com/office/drawing/2014/main" id="{6D4A9461-D608-47B3-4E91-12C70F270DB3}"/>
              </a:ext>
            </a:extLst>
          </p:cNvPr>
          <p:cNvPicPr>
            <a:picLocks noChangeAspect="1"/>
          </p:cNvPicPr>
          <p:nvPr/>
        </p:nvPicPr>
        <p:blipFill>
          <a:blip r:embed="rId2"/>
          <a:stretch>
            <a:fillRect/>
          </a:stretch>
        </p:blipFill>
        <p:spPr>
          <a:xfrm>
            <a:off x="1150" y="2715"/>
            <a:ext cx="9135957" cy="6846825"/>
          </a:xfrm>
          <a:prstGeom prst="rect">
            <a:avLst/>
          </a:prstGeom>
        </p:spPr>
      </p:pic>
    </p:spTree>
    <p:extLst>
      <p:ext uri="{BB962C8B-B14F-4D97-AF65-F5344CB8AC3E}">
        <p14:creationId xmlns:p14="http://schemas.microsoft.com/office/powerpoint/2010/main" val="3759868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5BE0-5B6C-8A9A-E897-FC4B161191D0}"/>
              </a:ext>
            </a:extLst>
          </p:cNvPr>
          <p:cNvSpPr>
            <a:spLocks noGrp="1"/>
          </p:cNvSpPr>
          <p:nvPr>
            <p:ph type="title"/>
          </p:nvPr>
        </p:nvSpPr>
        <p:spPr/>
        <p:txBody>
          <a:bodyPr/>
          <a:lstStyle/>
          <a:p>
            <a:r>
              <a:rPr lang="en-US"/>
              <a:t>ODA Hemp On-site Findings </a:t>
            </a:r>
          </a:p>
        </p:txBody>
      </p:sp>
      <p:sp>
        <p:nvSpPr>
          <p:cNvPr id="4" name="Slide Number Placeholder 3">
            <a:extLst>
              <a:ext uri="{FF2B5EF4-FFF2-40B4-BE49-F238E27FC236}">
                <a16:creationId xmlns:a16="http://schemas.microsoft.com/office/drawing/2014/main" id="{C4642854-D602-166D-A6AD-CE119647EB38}"/>
              </a:ext>
            </a:extLst>
          </p:cNvPr>
          <p:cNvSpPr>
            <a:spLocks noGrp="1"/>
          </p:cNvSpPr>
          <p:nvPr>
            <p:ph type="sldNum" sz="quarter" idx="12"/>
          </p:nvPr>
        </p:nvSpPr>
        <p:spPr/>
        <p:txBody>
          <a:bodyPr/>
          <a:lstStyle/>
          <a:p>
            <a:fld id="{04A3A10D-7D5E-4932-A76F-CD1632FD3D96}" type="slidenum">
              <a:rPr lang="en-US" smtClean="0"/>
              <a:t>17</a:t>
            </a:fld>
            <a:endParaRPr lang="en-US"/>
          </a:p>
        </p:txBody>
      </p:sp>
      <p:sp>
        <p:nvSpPr>
          <p:cNvPr id="6" name="TextBox 5">
            <a:extLst>
              <a:ext uri="{FF2B5EF4-FFF2-40B4-BE49-F238E27FC236}">
                <a16:creationId xmlns:a16="http://schemas.microsoft.com/office/drawing/2014/main" id="{3EB53C18-8F7D-9C57-6B0A-39A18617F6D1}"/>
              </a:ext>
            </a:extLst>
          </p:cNvPr>
          <p:cNvSpPr txBox="1"/>
          <p:nvPr/>
        </p:nvSpPr>
        <p:spPr>
          <a:xfrm>
            <a:off x="191394" y="1282700"/>
            <a:ext cx="8527858"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In 2022, 125 ODA Registered Sites were investigated in person by OWRD staff, 10 had violations making up 8% of registrants.</a:t>
            </a:r>
            <a:endParaRPr lang="en-US" sz="2400">
              <a:ea typeface="+mn-lt"/>
              <a:cs typeface="+mn-lt"/>
            </a:endParaRPr>
          </a:p>
          <a:p>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a:p>
            <a:endParaRPr lang="en-US"/>
          </a:p>
          <a:p>
            <a:endParaRPr lang="en-US">
              <a:cs typeface="Calibri"/>
            </a:endParaRPr>
          </a:p>
        </p:txBody>
      </p:sp>
      <p:pic>
        <p:nvPicPr>
          <p:cNvPr id="7" name="Picture 7">
            <a:extLst>
              <a:ext uri="{FF2B5EF4-FFF2-40B4-BE49-F238E27FC236}">
                <a16:creationId xmlns:a16="http://schemas.microsoft.com/office/drawing/2014/main" id="{BB09E28E-4785-214C-34C2-14103C2EBC5D}"/>
              </a:ext>
            </a:extLst>
          </p:cNvPr>
          <p:cNvPicPr>
            <a:picLocks noChangeAspect="1"/>
          </p:cNvPicPr>
          <p:nvPr/>
        </p:nvPicPr>
        <p:blipFill>
          <a:blip r:embed="rId2"/>
          <a:stretch>
            <a:fillRect/>
          </a:stretch>
        </p:blipFill>
        <p:spPr>
          <a:xfrm>
            <a:off x="192319" y="2089273"/>
            <a:ext cx="8742131" cy="4392389"/>
          </a:xfrm>
          <a:prstGeom prst="rect">
            <a:avLst/>
          </a:prstGeom>
          <a:effectLst>
            <a:softEdge rad="101600"/>
          </a:effectLst>
        </p:spPr>
      </p:pic>
      <p:sp>
        <p:nvSpPr>
          <p:cNvPr id="8" name="TextBox 7">
            <a:extLst>
              <a:ext uri="{FF2B5EF4-FFF2-40B4-BE49-F238E27FC236}">
                <a16:creationId xmlns:a16="http://schemas.microsoft.com/office/drawing/2014/main" id="{4252801E-E29C-9C6C-349E-88825B4F5B58}"/>
              </a:ext>
            </a:extLst>
          </p:cNvPr>
          <p:cNvSpPr txBox="1"/>
          <p:nvPr/>
        </p:nvSpPr>
        <p:spPr>
          <a:xfrm>
            <a:off x="1586288" y="3554787"/>
            <a:ext cx="5461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cs typeface="Calibri"/>
              </a:rPr>
              <a:t> 33%</a:t>
            </a:r>
          </a:p>
        </p:txBody>
      </p:sp>
      <p:sp>
        <p:nvSpPr>
          <p:cNvPr id="9" name="TextBox 8">
            <a:extLst>
              <a:ext uri="{FF2B5EF4-FFF2-40B4-BE49-F238E27FC236}">
                <a16:creationId xmlns:a16="http://schemas.microsoft.com/office/drawing/2014/main" id="{A63D69C8-E23F-2372-9F46-73CC73C2B000}"/>
              </a:ext>
            </a:extLst>
          </p:cNvPr>
          <p:cNvSpPr txBox="1"/>
          <p:nvPr/>
        </p:nvSpPr>
        <p:spPr>
          <a:xfrm>
            <a:off x="4393273" y="4362737"/>
            <a:ext cx="495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cs typeface="Calibri"/>
              </a:rPr>
              <a:t>24%</a:t>
            </a:r>
          </a:p>
        </p:txBody>
      </p:sp>
      <p:sp>
        <p:nvSpPr>
          <p:cNvPr id="5" name="TextBox 4">
            <a:extLst>
              <a:ext uri="{FF2B5EF4-FFF2-40B4-BE49-F238E27FC236}">
                <a16:creationId xmlns:a16="http://schemas.microsoft.com/office/drawing/2014/main" id="{D54B1565-B9D9-C8EE-9887-ECBA7548E33D}"/>
              </a:ext>
            </a:extLst>
          </p:cNvPr>
          <p:cNvSpPr txBox="1"/>
          <p:nvPr/>
        </p:nvSpPr>
        <p:spPr>
          <a:xfrm>
            <a:off x="7126200" y="5678113"/>
            <a:ext cx="495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bg1"/>
                </a:solidFill>
                <a:cs typeface="Calibri"/>
              </a:rPr>
              <a:t>8%</a:t>
            </a:r>
          </a:p>
        </p:txBody>
      </p:sp>
    </p:spTree>
    <p:extLst>
      <p:ext uri="{BB962C8B-B14F-4D97-AF65-F5344CB8AC3E}">
        <p14:creationId xmlns:p14="http://schemas.microsoft.com/office/powerpoint/2010/main" val="1744528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A34217-1779-B43A-6CEE-C7380EE5CD00}"/>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B5B1F6BF-9C17-41BB-6503-D2D7C851937A}"/>
              </a:ext>
            </a:extLst>
          </p:cNvPr>
          <p:cNvSpPr>
            <a:spLocks noGrp="1"/>
          </p:cNvSpPr>
          <p:nvPr>
            <p:ph type="sldNum" sz="quarter" idx="12"/>
          </p:nvPr>
        </p:nvSpPr>
        <p:spPr/>
        <p:txBody>
          <a:bodyPr/>
          <a:lstStyle/>
          <a:p>
            <a:fld id="{04A3A10D-7D5E-4932-A76F-CD1632FD3D96}" type="slidenum">
              <a:rPr lang="en-US" smtClean="0"/>
              <a:pPr/>
              <a:t>18</a:t>
            </a:fld>
            <a:endParaRPr lang="en-US"/>
          </a:p>
        </p:txBody>
      </p:sp>
      <p:pic>
        <p:nvPicPr>
          <p:cNvPr id="4" name="Picture 4" descr="ODA_site_visit_violations.jpg">
            <a:extLst>
              <a:ext uri="{FF2B5EF4-FFF2-40B4-BE49-F238E27FC236}">
                <a16:creationId xmlns:a16="http://schemas.microsoft.com/office/drawing/2014/main" id="{48BA4E99-4C85-1738-72FA-61E623303DF4}"/>
              </a:ext>
            </a:extLst>
          </p:cNvPr>
          <p:cNvPicPr>
            <a:picLocks noChangeAspect="1"/>
          </p:cNvPicPr>
          <p:nvPr/>
        </p:nvPicPr>
        <p:blipFill>
          <a:blip r:embed="rId2"/>
          <a:stretch>
            <a:fillRect/>
          </a:stretch>
        </p:blipFill>
        <p:spPr>
          <a:xfrm>
            <a:off x="1149" y="2715"/>
            <a:ext cx="9141701" cy="6846824"/>
          </a:xfrm>
          <a:prstGeom prst="rect">
            <a:avLst/>
          </a:prstGeom>
        </p:spPr>
      </p:pic>
    </p:spTree>
    <p:extLst>
      <p:ext uri="{BB962C8B-B14F-4D97-AF65-F5344CB8AC3E}">
        <p14:creationId xmlns:p14="http://schemas.microsoft.com/office/powerpoint/2010/main" val="2836323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941D-4A51-444C-8AFF-AAFA3978791A}"/>
              </a:ext>
            </a:extLst>
          </p:cNvPr>
          <p:cNvSpPr>
            <a:spLocks noGrp="1"/>
          </p:cNvSpPr>
          <p:nvPr>
            <p:ph type="title"/>
          </p:nvPr>
        </p:nvSpPr>
        <p:spPr>
          <a:xfrm>
            <a:off x="3124200" y="387033"/>
            <a:ext cx="5943600" cy="762000"/>
          </a:xfrm>
        </p:spPr>
        <p:txBody>
          <a:bodyPr>
            <a:noAutofit/>
          </a:bodyPr>
          <a:lstStyle/>
          <a:p>
            <a:r>
              <a:rPr lang="en-US" sz="3200" b="1"/>
              <a:t>Inter-Agency Collaboration </a:t>
            </a:r>
          </a:p>
        </p:txBody>
      </p:sp>
      <p:sp>
        <p:nvSpPr>
          <p:cNvPr id="4" name="Slide Number Placeholder 3">
            <a:extLst>
              <a:ext uri="{FF2B5EF4-FFF2-40B4-BE49-F238E27FC236}">
                <a16:creationId xmlns:a16="http://schemas.microsoft.com/office/drawing/2014/main" id="{7BBB4088-918A-4C00-BBFE-F166D9A7416E}"/>
              </a:ext>
            </a:extLst>
          </p:cNvPr>
          <p:cNvSpPr>
            <a:spLocks noGrp="1"/>
          </p:cNvSpPr>
          <p:nvPr>
            <p:ph type="sldNum" sz="quarter" idx="12"/>
          </p:nvPr>
        </p:nvSpPr>
        <p:spPr/>
        <p:txBody>
          <a:bodyPr/>
          <a:lstStyle/>
          <a:p>
            <a:fld id="{04A3A10D-7D5E-4932-A76F-CD1632FD3D96}" type="slidenum">
              <a:rPr lang="en-US" smtClean="0"/>
              <a:t>19</a:t>
            </a:fld>
            <a:endParaRPr lang="en-US"/>
          </a:p>
        </p:txBody>
      </p:sp>
      <p:sp>
        <p:nvSpPr>
          <p:cNvPr id="6" name="TextBox 5">
            <a:extLst>
              <a:ext uri="{FF2B5EF4-FFF2-40B4-BE49-F238E27FC236}">
                <a16:creationId xmlns:a16="http://schemas.microsoft.com/office/drawing/2014/main" id="{4EF90D12-5B78-48F9-BA55-E4AC1950CD9F}"/>
              </a:ext>
            </a:extLst>
          </p:cNvPr>
          <p:cNvSpPr txBox="1"/>
          <p:nvPr/>
        </p:nvSpPr>
        <p:spPr>
          <a:xfrm>
            <a:off x="457200" y="1524000"/>
            <a:ext cx="6553200" cy="3539430"/>
          </a:xfrm>
          <a:prstGeom prst="rect">
            <a:avLst/>
          </a:prstGeom>
          <a:noFill/>
        </p:spPr>
        <p:txBody>
          <a:bodyPr wrap="square" rtlCol="0">
            <a:spAutoFit/>
          </a:bodyPr>
          <a:lstStyle/>
          <a:p>
            <a:pPr marL="457200" indent="-457200">
              <a:buFont typeface="Wingdings" panose="05000000000000000000" pitchFamily="2" charset="2"/>
              <a:buChar char="ü"/>
            </a:pPr>
            <a:r>
              <a:rPr lang="en-US" sz="3200"/>
              <a:t>Sister Agencies – DSL, DEQ, ODA, OLCC, OHA, ODFW and more</a:t>
            </a:r>
          </a:p>
          <a:p>
            <a:pPr marL="457200" indent="-457200">
              <a:buFont typeface="Wingdings" panose="05000000000000000000" pitchFamily="2" charset="2"/>
              <a:buChar char="ü"/>
            </a:pPr>
            <a:r>
              <a:rPr lang="en-US" sz="3200"/>
              <a:t>County Code Enforcement – Plan/Site Review and collaborative work on site visits</a:t>
            </a:r>
          </a:p>
          <a:p>
            <a:pPr marL="457200" indent="-457200">
              <a:buFont typeface="Wingdings" panose="05000000000000000000" pitchFamily="2" charset="2"/>
              <a:buChar char="ü"/>
            </a:pPr>
            <a:r>
              <a:rPr lang="en-US" sz="3200"/>
              <a:t>Law Enforcement – County and State Drug Teams </a:t>
            </a:r>
          </a:p>
        </p:txBody>
      </p:sp>
      <p:pic>
        <p:nvPicPr>
          <p:cNvPr id="2050" name="Picture 2" descr="Oregon DEQ Logo - Daniels Training Services">
            <a:extLst>
              <a:ext uri="{FF2B5EF4-FFF2-40B4-BE49-F238E27FC236}">
                <a16:creationId xmlns:a16="http://schemas.microsoft.com/office/drawing/2014/main" id="{5F432EFC-01E9-4AAE-A4F3-ACB3BDF111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5454" y="2406301"/>
            <a:ext cx="1219200" cy="914400"/>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2052" name="Picture 4" descr="Oregon Department of State Lands | U.S. Fish &amp; Wildlife Service">
            <a:extLst>
              <a:ext uri="{FF2B5EF4-FFF2-40B4-BE49-F238E27FC236}">
                <a16:creationId xmlns:a16="http://schemas.microsoft.com/office/drawing/2014/main" id="{F7247D2C-763B-4715-83A4-980896BEC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1784" y="1292647"/>
            <a:ext cx="946540" cy="9465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epartment of State Lands : Coastal Training Program : South ...">
            <a:extLst>
              <a:ext uri="{FF2B5EF4-FFF2-40B4-BE49-F238E27FC236}">
                <a16:creationId xmlns:a16="http://schemas.microsoft.com/office/drawing/2014/main" id="{C84F473B-8574-4C9E-BE5A-7658F5F02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5419" y="3556125"/>
            <a:ext cx="1159270" cy="1301824"/>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2058" name="Picture 10" descr="PACKAGING AND LABELING GUIDE">
            <a:extLst>
              <a:ext uri="{FF2B5EF4-FFF2-40B4-BE49-F238E27FC236}">
                <a16:creationId xmlns:a16="http://schemas.microsoft.com/office/drawing/2014/main" id="{6122018A-CD4E-4808-AC72-1573CA0FA8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5454" y="5149965"/>
            <a:ext cx="1152525" cy="1183426"/>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060" name="Picture 12" descr="Image result for Oregon oda logo">
            <a:extLst>
              <a:ext uri="{FF2B5EF4-FFF2-40B4-BE49-F238E27FC236}">
                <a16:creationId xmlns:a16="http://schemas.microsoft.com/office/drawing/2014/main" id="{127F9225-D017-4CAC-A348-EB3FE92A04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878" y="5178953"/>
            <a:ext cx="1181100" cy="118110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062" name="Picture 14" descr="OHA reassigns Oregon Health Plan members in 5 counties to new coordinated  care organizations for 2020 to preserve access to care - State of Reform |  State of Reform">
            <a:extLst>
              <a:ext uri="{FF2B5EF4-FFF2-40B4-BE49-F238E27FC236}">
                <a16:creationId xmlns:a16="http://schemas.microsoft.com/office/drawing/2014/main" id="{27B45F4F-7A09-48C6-9741-4C03630DD8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2076" y="5178953"/>
            <a:ext cx="1432388" cy="1154438"/>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064" name="Picture 16" descr="Oregon State Police OSP Badge Logo | Oregon Coast Daily News">
            <a:extLst>
              <a:ext uri="{FF2B5EF4-FFF2-40B4-BE49-F238E27FC236}">
                <a16:creationId xmlns:a16="http://schemas.microsoft.com/office/drawing/2014/main" id="{E2A6EA1A-240E-4226-B4D6-93AA7C119B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8953" y="5187639"/>
            <a:ext cx="1152525" cy="117241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066" name="Picture 18" descr="Oregon Department of Justice - Sponsor Information on GrantForward | Search  for federal grants, foundation grants, and limited submission opportunities">
            <a:extLst>
              <a:ext uri="{FF2B5EF4-FFF2-40B4-BE49-F238E27FC236}">
                <a16:creationId xmlns:a16="http://schemas.microsoft.com/office/drawing/2014/main" id="{99D0E704-4942-4276-B760-FBAAB6FD7B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1376" y="5167199"/>
            <a:ext cx="1181100" cy="1148958"/>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068" name="Picture 20" descr="CJC-logo-175x175 - Oregon Department of Justice">
            <a:extLst>
              <a:ext uri="{FF2B5EF4-FFF2-40B4-BE49-F238E27FC236}">
                <a16:creationId xmlns:a16="http://schemas.microsoft.com/office/drawing/2014/main" id="{F6A8DCE2-28C2-4E41-930A-7B7EE7161A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4456" y="5144828"/>
            <a:ext cx="1181100" cy="1148959"/>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448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8E0B7F-954C-4AA4-8BB3-D022F669970D}"/>
              </a:ext>
            </a:extLst>
          </p:cNvPr>
          <p:cNvSpPr>
            <a:spLocks noGrp="1"/>
          </p:cNvSpPr>
          <p:nvPr>
            <p:ph type="sldNum" sz="quarter" idx="12"/>
          </p:nvPr>
        </p:nvSpPr>
        <p:spPr/>
        <p:txBody>
          <a:bodyPr/>
          <a:lstStyle/>
          <a:p>
            <a:pPr>
              <a:defRPr/>
            </a:pPr>
            <a:fld id="{281E743D-B5F6-4E3D-979D-A1B35281AD17}" type="slidenum">
              <a:rPr lang="en-US" altLang="en-US" smtClean="0"/>
              <a:pPr>
                <a:defRPr/>
              </a:pPr>
              <a:t>2</a:t>
            </a:fld>
            <a:endParaRPr lang="en-US" altLang="en-US"/>
          </a:p>
        </p:txBody>
      </p:sp>
      <p:sp>
        <p:nvSpPr>
          <p:cNvPr id="7" name="Text Placeholder 6">
            <a:extLst>
              <a:ext uri="{FF2B5EF4-FFF2-40B4-BE49-F238E27FC236}">
                <a16:creationId xmlns:a16="http://schemas.microsoft.com/office/drawing/2014/main" id="{D843EB60-B712-48D1-94C7-E12C8782AA3C}"/>
              </a:ext>
            </a:extLst>
          </p:cNvPr>
          <p:cNvSpPr txBox="1">
            <a:spLocks noGrp="1"/>
          </p:cNvSpPr>
          <p:nvPr>
            <p:ph type="body" sz="half" idx="1"/>
          </p:nvPr>
        </p:nvSpPr>
        <p:spPr>
          <a:xfrm>
            <a:off x="99512" y="1209056"/>
            <a:ext cx="4472214" cy="6195542"/>
          </a:xfrm>
          <a:prstGeom prst="rect">
            <a:avLst/>
          </a:prstGeom>
          <a:noFill/>
        </p:spPr>
        <p:txBody>
          <a:bodyPr vert="horz" wrap="square" lIns="91440" tIns="45720" rIns="91440" bIns="45720" rtlCol="0" anchor="ctr">
            <a:spAutoFit/>
          </a:bodyPr>
          <a:lstStyle/>
          <a:p>
            <a:pPr marL="170815" indent="-170815"/>
            <a:r>
              <a:rPr lang="en-US" b="1" dirty="0"/>
              <a:t> </a:t>
            </a:r>
            <a:r>
              <a:rPr lang="en-US" sz="2900" b="1" dirty="0"/>
              <a:t>ORS 537.545</a:t>
            </a:r>
            <a:endParaRPr lang="en-US" sz="2900" b="1" dirty="0">
              <a:cs typeface="Calibri"/>
            </a:endParaRPr>
          </a:p>
          <a:p>
            <a:pPr marL="285750" indent="-285750">
              <a:buFont typeface="Arial" panose="020B0604020202020204" pitchFamily="34" charset="0"/>
              <a:buChar char="•"/>
            </a:pPr>
            <a:r>
              <a:rPr lang="en-US" sz="2900" b="1" dirty="0">
                <a:cs typeface="Calibri"/>
              </a:rPr>
              <a:t>15,000 GPD Domestic</a:t>
            </a:r>
          </a:p>
          <a:p>
            <a:pPr>
              <a:defRPr/>
            </a:pPr>
            <a:r>
              <a:rPr lang="en-US" sz="2900" b="1" dirty="0">
                <a:ea typeface="+mn-lt"/>
                <a:cs typeface="+mn-lt"/>
              </a:rPr>
              <a:t> 5,000 GPD Industrial/Commercial</a:t>
            </a:r>
            <a:endParaRPr lang="en-US" sz="2900" b="1" dirty="0">
              <a:ea typeface="+mn-lt"/>
              <a:cs typeface="Calibri"/>
            </a:endParaRPr>
          </a:p>
          <a:p>
            <a:pPr>
              <a:defRPr/>
            </a:pPr>
            <a:r>
              <a:rPr lang="en-US" sz="2900" b="1" dirty="0">
                <a:ea typeface="+mn-lt"/>
                <a:cs typeface="Calibri"/>
              </a:rPr>
              <a:t> ½ acre Lawn/non-commercial garden</a:t>
            </a:r>
          </a:p>
          <a:p>
            <a:pPr marL="285750" indent="-285750">
              <a:defRPr/>
            </a:pPr>
            <a:r>
              <a:rPr lang="en-US" sz="2900" b="1" dirty="0">
                <a:ea typeface="+mn-lt"/>
                <a:cs typeface="Calibri"/>
              </a:rPr>
              <a:t>Stock Watering</a:t>
            </a:r>
            <a:endParaRPr lang="en-US" sz="2900" b="1" i="0" u="none" strike="noStrike" kern="1200" cap="none" spc="0" normalizeH="0" baseline="0" noProof="0" dirty="0">
              <a:ln>
                <a:noFill/>
              </a:ln>
              <a:effectLst/>
              <a:uLnTx/>
              <a:uFillTx/>
              <a:cs typeface="Calibri"/>
            </a:endParaRPr>
          </a:p>
          <a:p>
            <a:pPr marL="285750" marR="0" lvl="0" indent="-285750" algn="l" defTabSz="685783" rtl="0" eaLnBrk="1" fontAlgn="auto" latinLnBrk="0" hangingPunct="1">
              <a:lnSpc>
                <a:spcPct val="90000"/>
              </a:lnSpc>
              <a:spcBef>
                <a:spcPts val="751"/>
              </a:spcBef>
              <a:spcAft>
                <a:spcPts val="0"/>
              </a:spcAft>
              <a:buClrTx/>
              <a:buSzTx/>
              <a:buFont typeface="Arial" panose="020B0604020202020204" pitchFamily="34" charset="0"/>
              <a:buChar char="•"/>
              <a:tabLst/>
              <a:defRPr/>
            </a:pPr>
            <a:r>
              <a:rPr kumimoji="0" lang="en-US" sz="2900" b="1" i="0" u="none" strike="noStrike" kern="1200" cap="none" spc="0" normalizeH="0" baseline="0" noProof="0" dirty="0">
                <a:ln>
                  <a:noFill/>
                </a:ln>
                <a:effectLst/>
                <a:uLnTx/>
                <a:uFillTx/>
                <a:ea typeface="+mn-ea"/>
                <a:cs typeface="Calibri"/>
              </a:rPr>
              <a:t>Fire Control</a:t>
            </a:r>
          </a:p>
          <a:p>
            <a:pPr marL="285750" marR="0" lvl="0" indent="-285750" algn="l" defTabSz="685783" rtl="0" eaLnBrk="1" fontAlgn="auto" latinLnBrk="0" hangingPunct="1">
              <a:lnSpc>
                <a:spcPct val="90000"/>
              </a:lnSpc>
              <a:spcBef>
                <a:spcPts val="751"/>
              </a:spcBef>
              <a:spcAft>
                <a:spcPts val="0"/>
              </a:spcAft>
              <a:buClrTx/>
              <a:buSzTx/>
              <a:buFont typeface="Arial" panose="020B0604020202020204" pitchFamily="34" charset="0"/>
              <a:buChar char="•"/>
              <a:tabLst/>
              <a:defRPr/>
            </a:pPr>
            <a:r>
              <a:rPr lang="en-US" sz="2900" b="1" dirty="0">
                <a:cs typeface="Calibri"/>
              </a:rPr>
              <a:t>No irrigation with intent to sell product!</a:t>
            </a:r>
            <a:endParaRPr lang="en-US" sz="2900" b="1" i="0" u="none" strike="noStrike" kern="1200" cap="none" spc="0" normalizeH="0" baseline="0" noProof="0" dirty="0">
              <a:ln>
                <a:noFill/>
              </a:ln>
              <a:effectLst/>
              <a:uLnTx/>
              <a:uFillTx/>
              <a:cs typeface="Calibri"/>
            </a:endParaRPr>
          </a:p>
          <a:p>
            <a:pPr marL="0" indent="0">
              <a:buNone/>
            </a:pPr>
            <a:endParaRPr lang="en-US" b="1" dirty="0">
              <a:cs typeface="Calibri"/>
            </a:endParaRPr>
          </a:p>
          <a:p>
            <a:pPr marL="0" indent="0">
              <a:buNone/>
            </a:pPr>
            <a:endParaRPr lang="en-US" dirty="0"/>
          </a:p>
          <a:p>
            <a:pPr marL="285750" indent="-285750"/>
            <a:endParaRPr lang="en-US" dirty="0">
              <a:cs typeface="Calibri"/>
            </a:endParaRPr>
          </a:p>
        </p:txBody>
      </p:sp>
      <p:sp>
        <p:nvSpPr>
          <p:cNvPr id="10" name="Rectangle 2">
            <a:extLst>
              <a:ext uri="{FF2B5EF4-FFF2-40B4-BE49-F238E27FC236}">
                <a16:creationId xmlns:a16="http://schemas.microsoft.com/office/drawing/2014/main" id="{A55ABC06-2FA3-4EA4-B33D-826FD1A3411D}"/>
              </a:ext>
            </a:extLst>
          </p:cNvPr>
          <p:cNvSpPr>
            <a:spLocks noGrp="1" noChangeArrowheads="1"/>
          </p:cNvSpPr>
          <p:nvPr>
            <p:ph type="title"/>
          </p:nvPr>
        </p:nvSpPr>
        <p:spPr>
          <a:xfrm>
            <a:off x="3352800" y="222252"/>
            <a:ext cx="5562600" cy="1113063"/>
          </a:xfrm>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a:normAutofit/>
          </a:bodyPr>
          <a:lstStyle/>
          <a:p>
            <a:pPr algn="ctr"/>
            <a:r>
              <a:rPr lang="en-US" altLang="en-US" sz="3600" b="1" dirty="0"/>
              <a:t>Groundwater exempt uses</a:t>
            </a:r>
          </a:p>
        </p:txBody>
      </p:sp>
      <p:pic>
        <p:nvPicPr>
          <p:cNvPr id="15" name="Picture 14">
            <a:extLst>
              <a:ext uri="{FF2B5EF4-FFF2-40B4-BE49-F238E27FC236}">
                <a16:creationId xmlns:a16="http://schemas.microsoft.com/office/drawing/2014/main" id="{76CE3F87-31F3-40C0-8FE8-562405A37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571997" y="1674421"/>
            <a:ext cx="4515755" cy="3848264"/>
          </a:xfrm>
          <a:prstGeom prst="rect">
            <a:avLst/>
          </a:prstGeom>
          <a:effectLst>
            <a:softEdge rad="127000"/>
          </a:effectLst>
        </p:spPr>
      </p:pic>
    </p:spTree>
    <p:extLst>
      <p:ext uri="{BB962C8B-B14F-4D97-AF65-F5344CB8AC3E}">
        <p14:creationId xmlns:p14="http://schemas.microsoft.com/office/powerpoint/2010/main" val="3216637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5A12F0-30BF-A8B5-4BDF-DA14E174E3F2}"/>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131D5AE0-F6C5-8C83-1884-22A43D477FCB}"/>
              </a:ext>
            </a:extLst>
          </p:cNvPr>
          <p:cNvSpPr>
            <a:spLocks noGrp="1"/>
          </p:cNvSpPr>
          <p:nvPr>
            <p:ph type="sldNum" sz="quarter" idx="12"/>
          </p:nvPr>
        </p:nvSpPr>
        <p:spPr/>
        <p:txBody>
          <a:bodyPr/>
          <a:lstStyle/>
          <a:p>
            <a:fld id="{04A3A10D-7D5E-4932-A76F-CD1632FD3D96}" type="slidenum">
              <a:rPr lang="en-US" smtClean="0"/>
              <a:pPr/>
              <a:t>20</a:t>
            </a:fld>
            <a:endParaRPr lang="en-US"/>
          </a:p>
        </p:txBody>
      </p:sp>
      <p:pic>
        <p:nvPicPr>
          <p:cNvPr id="4" name="Picture 4" descr="law_enforcement_collab.jpg">
            <a:extLst>
              <a:ext uri="{FF2B5EF4-FFF2-40B4-BE49-F238E27FC236}">
                <a16:creationId xmlns:a16="http://schemas.microsoft.com/office/drawing/2014/main" id="{B351B3B7-E586-BA03-3F36-C7A76515A44A}"/>
              </a:ext>
            </a:extLst>
          </p:cNvPr>
          <p:cNvPicPr>
            <a:picLocks noChangeAspect="1"/>
          </p:cNvPicPr>
          <p:nvPr/>
        </p:nvPicPr>
        <p:blipFill>
          <a:blip r:embed="rId2"/>
          <a:stretch>
            <a:fillRect/>
          </a:stretch>
        </p:blipFill>
        <p:spPr>
          <a:xfrm>
            <a:off x="1149" y="2714"/>
            <a:ext cx="9135957" cy="6846823"/>
          </a:xfrm>
          <a:prstGeom prst="rect">
            <a:avLst/>
          </a:prstGeom>
        </p:spPr>
      </p:pic>
    </p:spTree>
    <p:extLst>
      <p:ext uri="{BB962C8B-B14F-4D97-AF65-F5344CB8AC3E}">
        <p14:creationId xmlns:p14="http://schemas.microsoft.com/office/powerpoint/2010/main" val="1126568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8E0B7F-954C-4AA4-8BB3-D022F669970D}"/>
              </a:ext>
            </a:extLst>
          </p:cNvPr>
          <p:cNvSpPr>
            <a:spLocks noGrp="1"/>
          </p:cNvSpPr>
          <p:nvPr>
            <p:ph type="sldNum" sz="quarter" idx="12"/>
          </p:nvPr>
        </p:nvSpPr>
        <p:spPr/>
        <p:txBody>
          <a:bodyPr/>
          <a:lstStyle/>
          <a:p>
            <a:pPr>
              <a:defRPr/>
            </a:pPr>
            <a:fld id="{281E743D-B5F6-4E3D-979D-A1B35281AD17}" type="slidenum">
              <a:rPr lang="en-US" altLang="en-US" smtClean="0"/>
              <a:pPr>
                <a:defRPr/>
              </a:pPr>
              <a:t>21</a:t>
            </a:fld>
            <a:endParaRPr lang="en-US" altLang="en-US"/>
          </a:p>
        </p:txBody>
      </p:sp>
      <p:sp>
        <p:nvSpPr>
          <p:cNvPr id="7" name="Text Placeholder 6">
            <a:extLst>
              <a:ext uri="{FF2B5EF4-FFF2-40B4-BE49-F238E27FC236}">
                <a16:creationId xmlns:a16="http://schemas.microsoft.com/office/drawing/2014/main" id="{D843EB60-B712-48D1-94C7-E12C8782AA3C}"/>
              </a:ext>
            </a:extLst>
          </p:cNvPr>
          <p:cNvSpPr txBox="1">
            <a:spLocks noGrp="1"/>
          </p:cNvSpPr>
          <p:nvPr>
            <p:ph type="body" sz="half" idx="1"/>
          </p:nvPr>
        </p:nvSpPr>
        <p:spPr>
          <a:xfrm>
            <a:off x="263108" y="1421660"/>
            <a:ext cx="5735910" cy="5871351"/>
          </a:xfrm>
          <a:prstGeom prst="rect">
            <a:avLst/>
          </a:prstGeom>
          <a:noFill/>
        </p:spPr>
        <p:txBody>
          <a:bodyPr vert="horz" wrap="square" lIns="91440" tIns="45720" rIns="91440" bIns="45720" rtlCol="0" anchor="t">
            <a:spAutoFit/>
          </a:bodyPr>
          <a:lstStyle/>
          <a:p>
            <a:pPr marL="170815" indent="-170815"/>
            <a:r>
              <a:rPr lang="en-US"/>
              <a:t>Boom in small farm operations</a:t>
            </a:r>
            <a:endParaRPr lang="en-US">
              <a:cs typeface="Calibri"/>
            </a:endParaRPr>
          </a:p>
          <a:p>
            <a:pPr marL="800100" lvl="1" indent="-457200"/>
            <a:r>
              <a:rPr lang="en-US"/>
              <a:t>Types of complaints and complex issues </a:t>
            </a:r>
            <a:endParaRPr lang="en-US">
              <a:cs typeface="Calibri"/>
            </a:endParaRPr>
          </a:p>
          <a:p>
            <a:pPr marL="170815" indent="-170815"/>
            <a:r>
              <a:rPr lang="en-US"/>
              <a:t>Partnership with county code and law enforcement</a:t>
            </a:r>
            <a:endParaRPr lang="en-US">
              <a:cs typeface="Calibri"/>
            </a:endParaRPr>
          </a:p>
          <a:p>
            <a:pPr marL="170815" indent="-170815"/>
            <a:r>
              <a:rPr lang="en-US"/>
              <a:t>Absentee landowner and lease operations</a:t>
            </a:r>
            <a:endParaRPr lang="en-US">
              <a:cs typeface="Calibri"/>
            </a:endParaRPr>
          </a:p>
          <a:p>
            <a:pPr marL="800100" lvl="1" indent="-457200"/>
            <a:r>
              <a:rPr lang="en-US"/>
              <a:t>Responsible party identification 	</a:t>
            </a:r>
            <a:endParaRPr lang="en-US">
              <a:cs typeface="Calibri"/>
            </a:endParaRPr>
          </a:p>
          <a:p>
            <a:pPr marL="170815" indent="-170815"/>
            <a:r>
              <a:rPr lang="en-US"/>
              <a:t>Access challenges</a:t>
            </a:r>
            <a:endParaRPr lang="en-US">
              <a:cs typeface="Calibri"/>
            </a:endParaRPr>
          </a:p>
          <a:p>
            <a:pPr marL="170815" indent="-170815"/>
            <a:r>
              <a:rPr lang="en-US"/>
              <a:t>Field safety </a:t>
            </a:r>
            <a:endParaRPr lang="en-US">
              <a:cs typeface="Calibri"/>
            </a:endParaRPr>
          </a:p>
          <a:p>
            <a:pPr marL="170815" indent="-170815"/>
            <a:r>
              <a:rPr lang="en-US">
                <a:cs typeface="Calibri"/>
              </a:rPr>
              <a:t>Volume of work</a:t>
            </a:r>
            <a:endParaRPr lang="en-US">
              <a:ea typeface="Calibri"/>
              <a:cs typeface="Calibri"/>
            </a:endParaRPr>
          </a:p>
          <a:p>
            <a:pPr marL="285750" indent="-285750"/>
            <a:endParaRPr lang="en-US">
              <a:cs typeface="Calibri"/>
            </a:endParaRPr>
          </a:p>
          <a:p>
            <a:pPr marL="285750" indent="-285750"/>
            <a:endParaRPr lang="en-US">
              <a:cs typeface="Calibri"/>
            </a:endParaRPr>
          </a:p>
        </p:txBody>
      </p:sp>
      <p:sp>
        <p:nvSpPr>
          <p:cNvPr id="10" name="Rectangle 2">
            <a:extLst>
              <a:ext uri="{FF2B5EF4-FFF2-40B4-BE49-F238E27FC236}">
                <a16:creationId xmlns:a16="http://schemas.microsoft.com/office/drawing/2014/main" id="{A55ABC06-2FA3-4EA4-B33D-826FD1A3411D}"/>
              </a:ext>
            </a:extLst>
          </p:cNvPr>
          <p:cNvSpPr>
            <a:spLocks noGrp="1" noChangeArrowheads="1"/>
          </p:cNvSpPr>
          <p:nvPr>
            <p:ph type="title"/>
          </p:nvPr>
        </p:nvSpPr>
        <p:spPr>
          <a:xfrm>
            <a:off x="3352800" y="222252"/>
            <a:ext cx="5562600" cy="811211"/>
          </a:xfrm>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a:normAutofit fontScale="90000"/>
          </a:bodyPr>
          <a:lstStyle/>
          <a:p>
            <a:pPr algn="ctr"/>
            <a:r>
              <a:rPr lang="en-US" altLang="en-US" sz="3600" b="1"/>
              <a:t>Evolution of Field Work</a:t>
            </a:r>
          </a:p>
        </p:txBody>
      </p:sp>
      <p:pic>
        <p:nvPicPr>
          <p:cNvPr id="9" name="Picture 8" descr="A picture containing ground, outdoor, grass, dirt&#10;&#10;Description automatically generated">
            <a:extLst>
              <a:ext uri="{FF2B5EF4-FFF2-40B4-BE49-F238E27FC236}">
                <a16:creationId xmlns:a16="http://schemas.microsoft.com/office/drawing/2014/main" id="{9AEDB30F-2235-48E4-8445-291CD8FFC8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8296" y="3110223"/>
            <a:ext cx="3456677" cy="3366782"/>
          </a:xfrm>
          <a:prstGeom prst="rect">
            <a:avLst/>
          </a:prstGeom>
          <a:ln>
            <a:noFill/>
          </a:ln>
          <a:effectLst>
            <a:outerShdw blurRad="292100" dist="139700" dir="2700000" algn="tl" rotWithShape="0">
              <a:srgbClr val="333333">
                <a:alpha val="65000"/>
              </a:srgbClr>
            </a:outerShdw>
            <a:softEdge rad="139700"/>
          </a:effectLst>
        </p:spPr>
      </p:pic>
    </p:spTree>
    <p:extLst>
      <p:ext uri="{BB962C8B-B14F-4D97-AF65-F5344CB8AC3E}">
        <p14:creationId xmlns:p14="http://schemas.microsoft.com/office/powerpoint/2010/main" val="3746235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lifornia's North Coast Water Board Approves of Regulatory Order to Register and Monitor ...">
            <a:extLst>
              <a:ext uri="{FF2B5EF4-FFF2-40B4-BE49-F238E27FC236}">
                <a16:creationId xmlns:a16="http://schemas.microsoft.com/office/drawing/2014/main" id="{F86C7455-1BE4-41D8-BA17-436401601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212295"/>
            <a:ext cx="4343400" cy="2249389"/>
          </a:xfrm>
          <a:prstGeom prst="rect">
            <a:avLst/>
          </a:prstGeom>
          <a:noFill/>
          <a:effectLst>
            <a:outerShdw dist="50800" dir="5400000" algn="ctr" rotWithShape="0">
              <a:srgbClr val="000000">
                <a:alpha val="43137"/>
              </a:srgbClr>
            </a:outerShdw>
            <a:softEdge rad="101600"/>
          </a:effectLst>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18E0B7F-954C-4AA4-8BB3-D022F669970D}"/>
              </a:ext>
            </a:extLst>
          </p:cNvPr>
          <p:cNvSpPr>
            <a:spLocks noGrp="1"/>
          </p:cNvSpPr>
          <p:nvPr>
            <p:ph type="sldNum" sz="quarter" idx="12"/>
          </p:nvPr>
        </p:nvSpPr>
        <p:spPr/>
        <p:txBody>
          <a:bodyPr/>
          <a:lstStyle/>
          <a:p>
            <a:pPr>
              <a:defRPr/>
            </a:pPr>
            <a:fld id="{281E743D-B5F6-4E3D-979D-A1B35281AD17}" type="slidenum">
              <a:rPr lang="en-US" altLang="en-US" smtClean="0"/>
              <a:pPr>
                <a:defRPr/>
              </a:pPr>
              <a:t>22</a:t>
            </a:fld>
            <a:endParaRPr lang="en-US" altLang="en-US"/>
          </a:p>
        </p:txBody>
      </p:sp>
      <p:sp>
        <p:nvSpPr>
          <p:cNvPr id="7" name="Text Placeholder 6">
            <a:extLst>
              <a:ext uri="{FF2B5EF4-FFF2-40B4-BE49-F238E27FC236}">
                <a16:creationId xmlns:a16="http://schemas.microsoft.com/office/drawing/2014/main" id="{D843EB60-B712-48D1-94C7-E12C8782AA3C}"/>
              </a:ext>
            </a:extLst>
          </p:cNvPr>
          <p:cNvSpPr txBox="1">
            <a:spLocks noGrp="1"/>
          </p:cNvSpPr>
          <p:nvPr>
            <p:ph type="body" sz="half" idx="1"/>
          </p:nvPr>
        </p:nvSpPr>
        <p:spPr>
          <a:xfrm>
            <a:off x="533400" y="2133600"/>
            <a:ext cx="3924300" cy="1460913"/>
          </a:xfrm>
          <a:prstGeom prst="rect">
            <a:avLst/>
          </a:prstGeom>
          <a:noFill/>
        </p:spPr>
        <p:txBody>
          <a:bodyPr vert="horz" wrap="square" lIns="91440" tIns="45720" rIns="91440" bIns="45720" rtlCol="0" anchor="t">
            <a:spAutoFit/>
          </a:bodyPr>
          <a:lstStyle/>
          <a:p>
            <a:pPr marL="0" indent="0">
              <a:buNone/>
            </a:pPr>
            <a:endParaRPr lang="en-US"/>
          </a:p>
          <a:p>
            <a:pPr marL="285750" indent="-285750">
              <a:buFont typeface="Arial" panose="020B0604020202020204" pitchFamily="34" charset="0"/>
              <a:buChar char="•"/>
            </a:pPr>
            <a:endParaRPr lang="en-US"/>
          </a:p>
          <a:p>
            <a:pPr marL="285750" indent="-285750"/>
            <a:endParaRPr lang="en-US">
              <a:cs typeface="Calibri"/>
            </a:endParaRPr>
          </a:p>
        </p:txBody>
      </p:sp>
      <p:sp>
        <p:nvSpPr>
          <p:cNvPr id="10" name="Rectangle 2">
            <a:extLst>
              <a:ext uri="{FF2B5EF4-FFF2-40B4-BE49-F238E27FC236}">
                <a16:creationId xmlns:a16="http://schemas.microsoft.com/office/drawing/2014/main" id="{A55ABC06-2FA3-4EA4-B33D-826FD1A3411D}"/>
              </a:ext>
            </a:extLst>
          </p:cNvPr>
          <p:cNvSpPr>
            <a:spLocks noGrp="1" noChangeArrowheads="1"/>
          </p:cNvSpPr>
          <p:nvPr>
            <p:ph type="title"/>
          </p:nvPr>
        </p:nvSpPr>
        <p:spPr>
          <a:xfrm>
            <a:off x="3352800" y="222252"/>
            <a:ext cx="5562600" cy="811211"/>
          </a:xfrm>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a:normAutofit/>
          </a:bodyPr>
          <a:lstStyle/>
          <a:p>
            <a:pPr algn="ctr"/>
            <a:r>
              <a:rPr lang="en-US" altLang="en-US" sz="3600" b="1"/>
              <a:t>Looking Ahead</a:t>
            </a:r>
          </a:p>
        </p:txBody>
      </p:sp>
      <p:sp>
        <p:nvSpPr>
          <p:cNvPr id="2" name="TextBox 1">
            <a:extLst>
              <a:ext uri="{FF2B5EF4-FFF2-40B4-BE49-F238E27FC236}">
                <a16:creationId xmlns:a16="http://schemas.microsoft.com/office/drawing/2014/main" id="{100D12C9-004E-4FE0-BAD6-29517ECAF285}"/>
              </a:ext>
            </a:extLst>
          </p:cNvPr>
          <p:cNvSpPr txBox="1"/>
          <p:nvPr/>
        </p:nvSpPr>
        <p:spPr>
          <a:xfrm>
            <a:off x="723900" y="1521010"/>
            <a:ext cx="7467600" cy="353943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a:t>Continued collaboration with Code and Law Enforcement.</a:t>
            </a:r>
            <a:endParaRPr lang="en-US" sz="2800">
              <a:ea typeface="Calibri"/>
              <a:cs typeface="Calibri"/>
            </a:endParaRPr>
          </a:p>
          <a:p>
            <a:pPr marL="457200" indent="-457200">
              <a:buFont typeface="Arial" panose="020B0604020202020204" pitchFamily="34" charset="0"/>
              <a:buChar char="•"/>
            </a:pPr>
            <a:r>
              <a:rPr lang="en-US" sz="2800"/>
              <a:t>Utilization of new OWRD Enforcement Section</a:t>
            </a:r>
            <a:endParaRPr lang="en-US" sz="2800">
              <a:ea typeface="Calibri"/>
              <a:cs typeface="Calibri"/>
            </a:endParaRPr>
          </a:p>
          <a:p>
            <a:pPr marL="457200" indent="-457200">
              <a:buFont typeface="Arial" panose="020B0604020202020204" pitchFamily="34" charset="0"/>
              <a:buChar char="•"/>
            </a:pPr>
            <a:r>
              <a:rPr lang="en-US" sz="2800"/>
              <a:t>Expand Collaboration and Info Sharing with Natural Resource Partner Agencies</a:t>
            </a:r>
            <a:endParaRPr lang="en-US" sz="2800">
              <a:ea typeface="Calibri"/>
              <a:cs typeface="Calibri"/>
            </a:endParaRPr>
          </a:p>
          <a:p>
            <a:pPr marL="457200" indent="-457200">
              <a:buFont typeface="Arial" panose="020B0604020202020204" pitchFamily="34" charset="0"/>
              <a:buChar char="•"/>
            </a:pPr>
            <a:r>
              <a:rPr lang="en-US" sz="2800"/>
              <a:t>Improve Data Collection </a:t>
            </a:r>
            <a:endParaRPr lang="en-US" sz="2800">
              <a:ea typeface="Calibri"/>
              <a:cs typeface="Calibri"/>
            </a:endParaRPr>
          </a:p>
          <a:p>
            <a:r>
              <a:rPr lang="en-US" sz="2800"/>
              <a:t>      and Analytics </a:t>
            </a:r>
            <a:endParaRPr lang="en-US" sz="2800">
              <a:ea typeface="Calibri"/>
              <a:cs typeface="Calibri"/>
            </a:endParaRPr>
          </a:p>
          <a:p>
            <a:pPr marL="457200" indent="-457200">
              <a:buFont typeface="Arial" panose="020B0604020202020204" pitchFamily="34" charset="0"/>
              <a:buChar char="•"/>
            </a:pPr>
            <a:r>
              <a:rPr lang="en-US" sz="2800"/>
              <a:t>Interagency Trainings</a:t>
            </a:r>
            <a:endParaRPr lang="en-US" sz="2800">
              <a:ea typeface="Calibri"/>
              <a:cs typeface="Calibri"/>
            </a:endParaRPr>
          </a:p>
        </p:txBody>
      </p:sp>
    </p:spTree>
    <p:extLst>
      <p:ext uri="{BB962C8B-B14F-4D97-AF65-F5344CB8AC3E}">
        <p14:creationId xmlns:p14="http://schemas.microsoft.com/office/powerpoint/2010/main" val="4196273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7716-B14A-4EDB-AB93-0EA0AD1DA7B0}"/>
              </a:ext>
            </a:extLst>
          </p:cNvPr>
          <p:cNvSpPr>
            <a:spLocks noGrp="1"/>
          </p:cNvSpPr>
          <p:nvPr>
            <p:ph type="title"/>
          </p:nvPr>
        </p:nvSpPr>
        <p:spPr/>
        <p:txBody>
          <a:bodyPr>
            <a:normAutofit fontScale="90000"/>
          </a:bodyPr>
          <a:lstStyle/>
          <a:p>
            <a:pPr algn="ctr"/>
            <a:r>
              <a:rPr lang="en-US" sz="3600" b="1" dirty="0"/>
              <a:t>Surface Water exempt uses</a:t>
            </a:r>
          </a:p>
        </p:txBody>
      </p:sp>
      <p:sp>
        <p:nvSpPr>
          <p:cNvPr id="3" name="Content Placeholder 2">
            <a:extLst>
              <a:ext uri="{FF2B5EF4-FFF2-40B4-BE49-F238E27FC236}">
                <a16:creationId xmlns:a16="http://schemas.microsoft.com/office/drawing/2014/main" id="{8B7E79A1-752B-6B80-4B68-92B13B4F2638}"/>
              </a:ext>
            </a:extLst>
          </p:cNvPr>
          <p:cNvSpPr>
            <a:spLocks noGrp="1"/>
          </p:cNvSpPr>
          <p:nvPr>
            <p:ph idx="1"/>
          </p:nvPr>
        </p:nvSpPr>
        <p:spPr/>
        <p:txBody>
          <a:bodyPr/>
          <a:lstStyle/>
          <a:p>
            <a:r>
              <a:rPr lang="en-US" b="1" dirty="0"/>
              <a:t>ORS 537.141</a:t>
            </a:r>
          </a:p>
          <a:p>
            <a:r>
              <a:rPr lang="en-US" b="1" dirty="0"/>
              <a:t>Natural Springs that arise and fall on property</a:t>
            </a:r>
          </a:p>
          <a:p>
            <a:r>
              <a:rPr lang="en-US" b="1" dirty="0"/>
              <a:t>Stock watering</a:t>
            </a:r>
          </a:p>
          <a:p>
            <a:r>
              <a:rPr lang="en-US" b="1" dirty="0"/>
              <a:t>Fire Control</a:t>
            </a:r>
          </a:p>
          <a:p>
            <a:r>
              <a:rPr lang="en-US" b="1" dirty="0"/>
              <a:t>Rainwater collection from impervious surface</a:t>
            </a:r>
          </a:p>
          <a:p>
            <a:r>
              <a:rPr lang="en-US" b="1" dirty="0"/>
              <a:t>Fish protection</a:t>
            </a:r>
          </a:p>
        </p:txBody>
      </p:sp>
      <p:sp>
        <p:nvSpPr>
          <p:cNvPr id="4" name="Slide Number Placeholder 3">
            <a:extLst>
              <a:ext uri="{FF2B5EF4-FFF2-40B4-BE49-F238E27FC236}">
                <a16:creationId xmlns:a16="http://schemas.microsoft.com/office/drawing/2014/main" id="{7301DACD-210D-4901-BFFB-34E947114B75}"/>
              </a:ext>
            </a:extLst>
          </p:cNvPr>
          <p:cNvSpPr>
            <a:spLocks noGrp="1"/>
          </p:cNvSpPr>
          <p:nvPr>
            <p:ph type="sldNum" sz="quarter" idx="12"/>
          </p:nvPr>
        </p:nvSpPr>
        <p:spPr/>
        <p:txBody>
          <a:bodyPr/>
          <a:lstStyle/>
          <a:p>
            <a:fld id="{04A3A10D-7D5E-4932-A76F-CD1632FD3D96}" type="slidenum">
              <a:rPr lang="en-US" smtClean="0"/>
              <a:t>3</a:t>
            </a:fld>
            <a:endParaRPr lang="en-US"/>
          </a:p>
        </p:txBody>
      </p:sp>
    </p:spTree>
    <p:extLst>
      <p:ext uri="{BB962C8B-B14F-4D97-AF65-F5344CB8AC3E}">
        <p14:creationId xmlns:p14="http://schemas.microsoft.com/office/powerpoint/2010/main" val="1823445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94F2-9CE5-3DAF-8DD8-4DF7DE556B6E}"/>
              </a:ext>
            </a:extLst>
          </p:cNvPr>
          <p:cNvSpPr>
            <a:spLocks noGrp="1"/>
          </p:cNvSpPr>
          <p:nvPr>
            <p:ph type="title"/>
          </p:nvPr>
        </p:nvSpPr>
        <p:spPr/>
        <p:txBody>
          <a:bodyPr/>
          <a:lstStyle/>
          <a:p>
            <a:r>
              <a:rPr lang="en-US" dirty="0"/>
              <a:t>Deschutes County 2023 Numbers</a:t>
            </a:r>
          </a:p>
        </p:txBody>
      </p:sp>
      <p:graphicFrame>
        <p:nvGraphicFramePr>
          <p:cNvPr id="6" name="Content Placeholder 5">
            <a:extLst>
              <a:ext uri="{FF2B5EF4-FFF2-40B4-BE49-F238E27FC236}">
                <a16:creationId xmlns:a16="http://schemas.microsoft.com/office/drawing/2014/main" id="{46D5598F-344A-BC8E-DD5B-1531CE894F67}"/>
              </a:ext>
            </a:extLst>
          </p:cNvPr>
          <p:cNvGraphicFramePr>
            <a:graphicFrameLocks noGrp="1"/>
          </p:cNvGraphicFramePr>
          <p:nvPr>
            <p:ph idx="1"/>
            <p:extLst>
              <p:ext uri="{D42A27DB-BD31-4B8C-83A1-F6EECF244321}">
                <p14:modId xmlns:p14="http://schemas.microsoft.com/office/powerpoint/2010/main" val="2741412329"/>
              </p:ext>
            </p:extLst>
          </p:nvPr>
        </p:nvGraphicFramePr>
        <p:xfrm>
          <a:off x="0" y="1794075"/>
          <a:ext cx="9144001" cy="4676892"/>
        </p:xfrm>
        <a:graphic>
          <a:graphicData uri="http://schemas.openxmlformats.org/drawingml/2006/table">
            <a:tbl>
              <a:tblPr>
                <a:tableStyleId>{5C22544A-7EE6-4342-B048-85BDC9FD1C3A}</a:tableStyleId>
              </a:tblPr>
              <a:tblGrid>
                <a:gridCol w="3882174">
                  <a:extLst>
                    <a:ext uri="{9D8B030D-6E8A-4147-A177-3AD203B41FA5}">
                      <a16:colId xmlns:a16="http://schemas.microsoft.com/office/drawing/2014/main" val="171008324"/>
                    </a:ext>
                  </a:extLst>
                </a:gridCol>
                <a:gridCol w="1688659">
                  <a:extLst>
                    <a:ext uri="{9D8B030D-6E8A-4147-A177-3AD203B41FA5}">
                      <a16:colId xmlns:a16="http://schemas.microsoft.com/office/drawing/2014/main" val="1844311614"/>
                    </a:ext>
                  </a:extLst>
                </a:gridCol>
                <a:gridCol w="1344834">
                  <a:extLst>
                    <a:ext uri="{9D8B030D-6E8A-4147-A177-3AD203B41FA5}">
                      <a16:colId xmlns:a16="http://schemas.microsoft.com/office/drawing/2014/main" val="2034887761"/>
                    </a:ext>
                  </a:extLst>
                </a:gridCol>
                <a:gridCol w="1392708">
                  <a:extLst>
                    <a:ext uri="{9D8B030D-6E8A-4147-A177-3AD203B41FA5}">
                      <a16:colId xmlns:a16="http://schemas.microsoft.com/office/drawing/2014/main" val="3659239284"/>
                    </a:ext>
                  </a:extLst>
                </a:gridCol>
                <a:gridCol w="835626">
                  <a:extLst>
                    <a:ext uri="{9D8B030D-6E8A-4147-A177-3AD203B41FA5}">
                      <a16:colId xmlns:a16="http://schemas.microsoft.com/office/drawing/2014/main" val="798025254"/>
                    </a:ext>
                  </a:extLst>
                </a:gridCol>
              </a:tblGrid>
              <a:tr h="508358">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OLCC (high THC)</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ODA (Hemp)</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Unregistered</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Total</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70038206"/>
                  </a:ext>
                </a:extLst>
              </a:tr>
              <a:tr h="508358">
                <a:tc>
                  <a:txBody>
                    <a:bodyPr/>
                    <a:lstStyle/>
                    <a:p>
                      <a:pPr algn="l" fontAlgn="b"/>
                      <a:r>
                        <a:rPr lang="en-US" sz="1400" u="none" strike="noStrike">
                          <a:effectLst/>
                        </a:rPr>
                        <a:t>Total sites in Deshutes County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54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67</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52094492"/>
                  </a:ext>
                </a:extLst>
              </a:tr>
              <a:tr h="508358">
                <a:tc>
                  <a:txBody>
                    <a:bodyPr/>
                    <a:lstStyle/>
                    <a:p>
                      <a:pPr algn="l" fontAlgn="b"/>
                      <a:r>
                        <a:rPr lang="en-US" sz="1400" u="none" strike="noStrike">
                          <a:effectLst/>
                        </a:rPr>
                        <a:t>WR researches performed</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54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67</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78892532"/>
                  </a:ext>
                </a:extLst>
              </a:tr>
              <a:tr h="508358">
                <a:tc>
                  <a:txBody>
                    <a:bodyPr/>
                    <a:lstStyle/>
                    <a:p>
                      <a:pPr algn="l" fontAlgn="b"/>
                      <a:r>
                        <a:rPr lang="en-US" sz="1400" u="none" strike="noStrike">
                          <a:effectLst/>
                        </a:rPr>
                        <a:t>Site Visit Investigatins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19</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1344723"/>
                  </a:ext>
                </a:extLst>
              </a:tr>
              <a:tr h="508358">
                <a:tc>
                  <a:txBody>
                    <a:bodyPr/>
                    <a:lstStyle/>
                    <a:p>
                      <a:pPr algn="l" fontAlgn="b"/>
                      <a:r>
                        <a:rPr lang="en-US" sz="1400" u="none" strike="noStrike">
                          <a:effectLst/>
                        </a:rPr>
                        <a:t>Law Enforcment Colaboration (Raids)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53230271"/>
                  </a:ext>
                </a:extLst>
              </a:tr>
              <a:tr h="508358">
                <a:tc>
                  <a:txBody>
                    <a:bodyPr/>
                    <a:lstStyle/>
                    <a:p>
                      <a:pPr algn="l" fontAlgn="b"/>
                      <a:r>
                        <a:rPr lang="en-US" sz="1400" u="none" strike="noStrike">
                          <a:effectLst/>
                        </a:rPr>
                        <a:t>Sites with Violations of Water Law</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28774367"/>
                  </a:ext>
                </a:extLst>
              </a:tr>
              <a:tr h="40668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7467512"/>
                  </a:ext>
                </a:extLst>
              </a:tr>
              <a:tr h="40668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62054759"/>
                  </a:ext>
                </a:extLst>
              </a:tr>
              <a:tr h="40668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1490488"/>
                  </a:ext>
                </a:extLst>
              </a:tr>
              <a:tr h="406686">
                <a:tc gridSpan="5">
                  <a:txBody>
                    <a:bodyPr/>
                    <a:lstStyle/>
                    <a:p>
                      <a:pPr algn="l" fontAlgn="b"/>
                      <a:r>
                        <a:rPr lang="en-US" sz="1100" u="none" strike="noStrike" dirty="0">
                          <a:effectLst/>
                        </a:rPr>
                        <a:t>All data is for Deschutes County for the dates 1/1/2023 - 10/12/2023 performed by OWRD Cannabis Team</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6972581"/>
                  </a:ext>
                </a:extLst>
              </a:tr>
            </a:tbl>
          </a:graphicData>
        </a:graphic>
      </p:graphicFrame>
      <p:sp>
        <p:nvSpPr>
          <p:cNvPr id="4" name="Date Placeholder 3">
            <a:extLst>
              <a:ext uri="{FF2B5EF4-FFF2-40B4-BE49-F238E27FC236}">
                <a16:creationId xmlns:a16="http://schemas.microsoft.com/office/drawing/2014/main" id="{E0073153-722E-A2D8-3E63-6157556CF1CF}"/>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BDFBCB72-D0E0-E031-DD83-5ECBE0806720}"/>
              </a:ext>
            </a:extLst>
          </p:cNvPr>
          <p:cNvSpPr>
            <a:spLocks noGrp="1"/>
          </p:cNvSpPr>
          <p:nvPr>
            <p:ph type="sldNum" sz="quarter" idx="12"/>
          </p:nvPr>
        </p:nvSpPr>
        <p:spPr/>
        <p:txBody>
          <a:bodyPr/>
          <a:lstStyle/>
          <a:p>
            <a:fld id="{04A3A10D-7D5E-4932-A76F-CD1632FD3D96}" type="slidenum">
              <a:rPr lang="en-US" smtClean="0"/>
              <a:pPr/>
              <a:t>4</a:t>
            </a:fld>
            <a:endParaRPr lang="en-US"/>
          </a:p>
        </p:txBody>
      </p:sp>
    </p:spTree>
    <p:extLst>
      <p:ext uri="{BB962C8B-B14F-4D97-AF65-F5344CB8AC3E}">
        <p14:creationId xmlns:p14="http://schemas.microsoft.com/office/powerpoint/2010/main" val="3421571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941D-4A51-444C-8AFF-AAFA3978791A}"/>
              </a:ext>
            </a:extLst>
          </p:cNvPr>
          <p:cNvSpPr>
            <a:spLocks noGrp="1"/>
          </p:cNvSpPr>
          <p:nvPr>
            <p:ph type="title"/>
          </p:nvPr>
        </p:nvSpPr>
        <p:spPr/>
        <p:txBody>
          <a:bodyPr>
            <a:normAutofit fontScale="90000"/>
          </a:bodyPr>
          <a:lstStyle/>
          <a:p>
            <a:pPr algn="ctr"/>
            <a:r>
              <a:rPr lang="en-US" sz="3600" b="1"/>
              <a:t>History and Legislation</a:t>
            </a:r>
          </a:p>
        </p:txBody>
      </p:sp>
      <p:sp>
        <p:nvSpPr>
          <p:cNvPr id="4" name="Slide Number Placeholder 3">
            <a:extLst>
              <a:ext uri="{FF2B5EF4-FFF2-40B4-BE49-F238E27FC236}">
                <a16:creationId xmlns:a16="http://schemas.microsoft.com/office/drawing/2014/main" id="{7BBB4088-918A-4C00-BBFE-F166D9A7416E}"/>
              </a:ext>
            </a:extLst>
          </p:cNvPr>
          <p:cNvSpPr>
            <a:spLocks noGrp="1"/>
          </p:cNvSpPr>
          <p:nvPr>
            <p:ph type="sldNum" sz="quarter" idx="12"/>
          </p:nvPr>
        </p:nvSpPr>
        <p:spPr/>
        <p:txBody>
          <a:bodyPr/>
          <a:lstStyle/>
          <a:p>
            <a:fld id="{04A3A10D-7D5E-4932-A76F-CD1632FD3D96}" type="slidenum">
              <a:rPr lang="en-US" smtClean="0"/>
              <a:t>5</a:t>
            </a:fld>
            <a:endParaRPr lang="en-US"/>
          </a:p>
        </p:txBody>
      </p:sp>
      <p:sp>
        <p:nvSpPr>
          <p:cNvPr id="12" name="Text Placeholder 6">
            <a:extLst>
              <a:ext uri="{FF2B5EF4-FFF2-40B4-BE49-F238E27FC236}">
                <a16:creationId xmlns:a16="http://schemas.microsoft.com/office/drawing/2014/main" id="{DF538A2D-B55C-460E-9DC2-F801D2063646}"/>
              </a:ext>
            </a:extLst>
          </p:cNvPr>
          <p:cNvSpPr txBox="1">
            <a:spLocks/>
          </p:cNvSpPr>
          <p:nvPr/>
        </p:nvSpPr>
        <p:spPr>
          <a:xfrm>
            <a:off x="434225" y="1546442"/>
            <a:ext cx="5097979" cy="5231176"/>
          </a:xfrm>
          <a:prstGeom prst="rect">
            <a:avLst/>
          </a:prstGeom>
          <a:noFill/>
        </p:spPr>
        <p:txBody>
          <a:bodyPr vert="horz" wrap="square" lIns="91440" tIns="45720" rIns="91440" bIns="45720" rtlCol="0" anchor="t">
            <a:spAutoFit/>
          </a:bodyPr>
          <a:lstStyle>
            <a:lvl1pPr marL="171446" indent="-171446" algn="l" defTabSz="685783" rtl="0" eaLnBrk="1" latinLnBrk="0" hangingPunct="1">
              <a:lnSpc>
                <a:spcPct val="90000"/>
              </a:lnSpc>
              <a:spcBef>
                <a:spcPts val="751"/>
              </a:spcBef>
              <a:buFont typeface="Arial" panose="020B0604020202020204" pitchFamily="34" charset="0"/>
              <a:buChar char="•"/>
              <a:defRPr sz="28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26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170815" indent="-170815"/>
            <a:r>
              <a:rPr lang="en-US" sz="2400" b="1"/>
              <a:t>2018 </a:t>
            </a:r>
            <a:r>
              <a:rPr lang="en-US" sz="2400"/>
              <a:t>US Farm Bill passed, paving</a:t>
            </a:r>
            <a:r>
              <a:rPr lang="en-US" sz="2400">
                <a:cs typeface="Calibri"/>
              </a:rPr>
              <a:t> the way for legal hemp production</a:t>
            </a:r>
            <a:endParaRPr lang="en-US" sz="2400">
              <a:ea typeface="Calibri"/>
              <a:cs typeface="Calibri"/>
            </a:endParaRPr>
          </a:p>
          <a:p>
            <a:pPr marL="170815" indent="-170815"/>
            <a:endParaRPr lang="en-US" sz="2400"/>
          </a:p>
          <a:p>
            <a:pPr marL="170815" indent="-170815"/>
            <a:r>
              <a:rPr lang="en-US" sz="2400" b="1"/>
              <a:t>2019</a:t>
            </a:r>
            <a:r>
              <a:rPr lang="en-US" sz="2400"/>
              <a:t> Significant increase in complaints on ODA Hemp Program sites</a:t>
            </a:r>
            <a:endParaRPr lang="en-US" sz="2400">
              <a:cs typeface="Calibri"/>
            </a:endParaRPr>
          </a:p>
          <a:p>
            <a:pPr marL="513080" lvl="1" indent="-170815"/>
            <a:r>
              <a:rPr lang="en-US" sz="2200"/>
              <a:t> ODA funded Special Assistant Watermaster Position at OWRD for 2020 and 2021</a:t>
            </a:r>
            <a:endParaRPr lang="en-US" sz="2200">
              <a:cs typeface="Calibri"/>
            </a:endParaRPr>
          </a:p>
          <a:p>
            <a:pPr marL="342265" lvl="1" indent="0">
              <a:buNone/>
            </a:pPr>
            <a:endParaRPr lang="en-US" sz="2400">
              <a:cs typeface="Calibri"/>
            </a:endParaRPr>
          </a:p>
          <a:p>
            <a:pPr marL="170815" indent="-170815"/>
            <a:r>
              <a:rPr lang="en-US" sz="2400" b="1"/>
              <a:t>2020</a:t>
            </a:r>
            <a:r>
              <a:rPr lang="en-US" sz="2400"/>
              <a:t> Hemp Water Use Audit in SW region of the state investigating water use at ODA registered hemp sites</a:t>
            </a:r>
            <a:endParaRPr lang="en-US" sz="2400">
              <a:ea typeface="Calibri"/>
              <a:cs typeface="Calibri"/>
            </a:endParaRPr>
          </a:p>
          <a:p>
            <a:pPr marL="285750" indent="-285750"/>
            <a:endParaRPr lang="en-US">
              <a:ea typeface="Calibri"/>
              <a:cs typeface="Calibri"/>
            </a:endParaRPr>
          </a:p>
        </p:txBody>
      </p:sp>
      <p:pic>
        <p:nvPicPr>
          <p:cNvPr id="1026" name="Picture 2" descr="Image result for hemp plantation">
            <a:extLst>
              <a:ext uri="{FF2B5EF4-FFF2-40B4-BE49-F238E27FC236}">
                <a16:creationId xmlns:a16="http://schemas.microsoft.com/office/drawing/2014/main" id="{A69DD751-119A-4F1B-B7BE-AD4A60C41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049" y="1690378"/>
            <a:ext cx="2975725" cy="4472916"/>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575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3269958"/>
            <a:ext cx="3244850" cy="317500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pPr algn="ctr"/>
            <a:r>
              <a:rPr lang="en-US" sz="3600" b="1"/>
              <a:t>History and Legislation</a:t>
            </a:r>
          </a:p>
        </p:txBody>
      </p:sp>
      <p:sp>
        <p:nvSpPr>
          <p:cNvPr id="4" name="Slide Number Placeholder 3"/>
          <p:cNvSpPr>
            <a:spLocks noGrp="1"/>
          </p:cNvSpPr>
          <p:nvPr>
            <p:ph type="sldNum" sz="quarter" idx="12"/>
          </p:nvPr>
        </p:nvSpPr>
        <p:spPr/>
        <p:txBody>
          <a:bodyPr/>
          <a:lstStyle/>
          <a:p>
            <a:fld id="{04A3A10D-7D5E-4932-A76F-CD1632FD3D96}" type="slidenum">
              <a:rPr lang="en-US" smtClean="0"/>
              <a:t>6</a:t>
            </a:fld>
            <a:endParaRPr lang="en-US"/>
          </a:p>
        </p:txBody>
      </p:sp>
      <p:sp>
        <p:nvSpPr>
          <p:cNvPr id="5" name="TextBox 4"/>
          <p:cNvSpPr txBox="1"/>
          <p:nvPr/>
        </p:nvSpPr>
        <p:spPr>
          <a:xfrm>
            <a:off x="723901" y="1600200"/>
            <a:ext cx="7391400" cy="4770537"/>
          </a:xfrm>
          <a:prstGeom prst="rect">
            <a:avLst/>
          </a:prstGeom>
          <a:noFill/>
        </p:spPr>
        <p:txBody>
          <a:bodyPr wrap="square" lIns="91440" tIns="45720" rIns="91440" bIns="45720" rtlCol="0" anchor="t">
            <a:spAutoFit/>
          </a:bodyPr>
          <a:lstStyle/>
          <a:p>
            <a:r>
              <a:rPr lang="en-US" sz="2800" b="1" i="1" dirty="0"/>
              <a:t>SB 5561</a:t>
            </a:r>
          </a:p>
          <a:p>
            <a:pPr marL="342900" indent="-342900">
              <a:buFont typeface="Arial" panose="020B0604020202020204" pitchFamily="34" charset="0"/>
              <a:buChar char="•"/>
            </a:pPr>
            <a:r>
              <a:rPr lang="en-US" sz="2400" dirty="0"/>
              <a:t>5 </a:t>
            </a:r>
            <a:r>
              <a:rPr lang="en-US" sz="2600" dirty="0"/>
              <a:t>Million in funding for OWRD.</a:t>
            </a:r>
          </a:p>
          <a:p>
            <a:pPr marL="800100" lvl="1" indent="-342900">
              <a:buFont typeface="Arial" panose="020B0604020202020204" pitchFamily="34" charset="0"/>
              <a:buChar char="•"/>
            </a:pPr>
            <a:r>
              <a:rPr lang="en-US" sz="2400" dirty="0"/>
              <a:t>14 new Cannabis Assistant Watermasters, Enforcement Section </a:t>
            </a:r>
          </a:p>
          <a:p>
            <a:r>
              <a:rPr lang="en-US" sz="2800" b="1" i="1" dirty="0"/>
              <a:t>HB 4061</a:t>
            </a:r>
          </a:p>
          <a:p>
            <a:pPr marL="342900" indent="-342900">
              <a:buFont typeface="Arial" panose="020B0604020202020204" pitchFamily="34" charset="0"/>
              <a:buChar char="•"/>
            </a:pPr>
            <a:r>
              <a:rPr lang="en-US" sz="2600" dirty="0"/>
              <a:t>Water Use on Cannabis Sites</a:t>
            </a:r>
          </a:p>
          <a:p>
            <a:pPr marL="800100" lvl="1" indent="-342900">
              <a:buFont typeface="Arial" panose="020B0604020202020204" pitchFamily="34" charset="0"/>
              <a:buChar char="•"/>
            </a:pPr>
            <a:r>
              <a:rPr lang="en-US" sz="2400" dirty="0"/>
              <a:t>Water Haulers and Suppliers</a:t>
            </a:r>
          </a:p>
          <a:p>
            <a:pPr marL="1257300" lvl="2" indent="-342900">
              <a:buFont typeface="Arial" panose="020B0604020202020204" pitchFamily="34" charset="0"/>
              <a:buChar char="•"/>
            </a:pPr>
            <a:r>
              <a:rPr lang="en-US" sz="2400" dirty="0"/>
              <a:t>Documentation &amp; Penalties</a:t>
            </a:r>
            <a:endParaRPr lang="en-US" sz="2400" dirty="0">
              <a:cs typeface="Calibri"/>
            </a:endParaRPr>
          </a:p>
          <a:p>
            <a:r>
              <a:rPr lang="en-US" sz="2800" b="1" dirty="0"/>
              <a:t>2022</a:t>
            </a:r>
          </a:p>
          <a:p>
            <a:pPr marL="342900" indent="-342900">
              <a:buFont typeface="Arial" panose="020B0604020202020204" pitchFamily="34" charset="0"/>
              <a:buChar char="•"/>
            </a:pPr>
            <a:r>
              <a:rPr lang="en-US" sz="2600" dirty="0"/>
              <a:t>New AWM’s Hired and Water Use </a:t>
            </a:r>
          </a:p>
          <a:p>
            <a:r>
              <a:rPr lang="en-US" sz="2600" dirty="0"/>
              <a:t>     Audits Expanded</a:t>
            </a:r>
            <a:endParaRPr lang="en-US" sz="2600" dirty="0">
              <a:cs typeface="Calibri"/>
            </a:endParaRPr>
          </a:p>
          <a:p>
            <a:endParaRPr lang="en-US" sz="2000" dirty="0"/>
          </a:p>
        </p:txBody>
      </p:sp>
    </p:spTree>
    <p:extLst>
      <p:ext uri="{BB962C8B-B14F-4D97-AF65-F5344CB8AC3E}">
        <p14:creationId xmlns:p14="http://schemas.microsoft.com/office/powerpoint/2010/main" val="4040940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C5BBE-70B2-4869-92A2-E5B3DDE12125}"/>
              </a:ext>
            </a:extLst>
          </p:cNvPr>
          <p:cNvSpPr>
            <a:spLocks noGrp="1"/>
          </p:cNvSpPr>
          <p:nvPr>
            <p:ph type="title"/>
          </p:nvPr>
        </p:nvSpPr>
        <p:spPr/>
        <p:txBody>
          <a:bodyPr>
            <a:normAutofit/>
          </a:bodyPr>
          <a:lstStyle/>
          <a:p>
            <a:pPr algn="ctr"/>
            <a:r>
              <a:rPr lang="en-US" sz="3600" b="1"/>
              <a:t>Regulatory Activities </a:t>
            </a:r>
          </a:p>
        </p:txBody>
      </p:sp>
      <p:sp>
        <p:nvSpPr>
          <p:cNvPr id="5" name="Slide Number Placeholder 4">
            <a:extLst>
              <a:ext uri="{FF2B5EF4-FFF2-40B4-BE49-F238E27FC236}">
                <a16:creationId xmlns:a16="http://schemas.microsoft.com/office/drawing/2014/main" id="{9832A603-80AE-471C-A5E5-56183C0515A6}"/>
              </a:ext>
            </a:extLst>
          </p:cNvPr>
          <p:cNvSpPr>
            <a:spLocks noGrp="1"/>
          </p:cNvSpPr>
          <p:nvPr>
            <p:ph type="sldNum" sz="quarter" idx="12"/>
          </p:nvPr>
        </p:nvSpPr>
        <p:spPr/>
        <p:txBody>
          <a:bodyPr/>
          <a:lstStyle/>
          <a:p>
            <a:fld id="{04A3A10D-7D5E-4932-A76F-CD1632FD3D96}" type="slidenum">
              <a:rPr lang="en-US" smtClean="0"/>
              <a:pPr/>
              <a:t>7</a:t>
            </a:fld>
            <a:endParaRPr lang="en-US"/>
          </a:p>
        </p:txBody>
      </p:sp>
      <p:pic>
        <p:nvPicPr>
          <p:cNvPr id="7" name="Picture 6">
            <a:extLst>
              <a:ext uri="{FF2B5EF4-FFF2-40B4-BE49-F238E27FC236}">
                <a16:creationId xmlns:a16="http://schemas.microsoft.com/office/drawing/2014/main" id="{0A7D0BBF-C69A-48CB-A9D1-C3F4DB3F6036}"/>
              </a:ext>
            </a:extLst>
          </p:cNvPr>
          <p:cNvPicPr>
            <a:picLocks noChangeAspect="1"/>
          </p:cNvPicPr>
          <p:nvPr/>
        </p:nvPicPr>
        <p:blipFill>
          <a:blip r:embed="rId3"/>
          <a:stretch>
            <a:fillRect/>
          </a:stretch>
        </p:blipFill>
        <p:spPr>
          <a:xfrm>
            <a:off x="132203" y="1266156"/>
            <a:ext cx="8923662" cy="5119004"/>
          </a:xfrm>
          <a:prstGeom prst="rect">
            <a:avLst/>
          </a:prstGeom>
          <a:effectLst>
            <a:softEdge rad="50800"/>
          </a:effectLst>
        </p:spPr>
      </p:pic>
    </p:spTree>
    <p:extLst>
      <p:ext uri="{BB962C8B-B14F-4D97-AF65-F5344CB8AC3E}">
        <p14:creationId xmlns:p14="http://schemas.microsoft.com/office/powerpoint/2010/main" val="2957610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C074-0879-ADCD-133B-6323150EBC71}"/>
              </a:ext>
            </a:extLst>
          </p:cNvPr>
          <p:cNvSpPr>
            <a:spLocks noGrp="1"/>
          </p:cNvSpPr>
          <p:nvPr>
            <p:ph type="title"/>
          </p:nvPr>
        </p:nvSpPr>
        <p:spPr/>
        <p:txBody>
          <a:bodyPr/>
          <a:lstStyle/>
          <a:p>
            <a:r>
              <a:rPr lang="en-US"/>
              <a:t>Desktop Investigation Results</a:t>
            </a:r>
          </a:p>
        </p:txBody>
      </p:sp>
      <p:sp>
        <p:nvSpPr>
          <p:cNvPr id="4" name="Slide Number Placeholder 3">
            <a:extLst>
              <a:ext uri="{FF2B5EF4-FFF2-40B4-BE49-F238E27FC236}">
                <a16:creationId xmlns:a16="http://schemas.microsoft.com/office/drawing/2014/main" id="{06C6BFC9-0CC0-D298-8086-35A3504D11C9}"/>
              </a:ext>
            </a:extLst>
          </p:cNvPr>
          <p:cNvSpPr>
            <a:spLocks noGrp="1"/>
          </p:cNvSpPr>
          <p:nvPr>
            <p:ph type="sldNum" sz="quarter" idx="12"/>
          </p:nvPr>
        </p:nvSpPr>
        <p:spPr/>
        <p:txBody>
          <a:bodyPr/>
          <a:lstStyle/>
          <a:p>
            <a:fld id="{04A3A10D-7D5E-4932-A76F-CD1632FD3D96}" type="slidenum">
              <a:rPr lang="en-US" smtClean="0"/>
              <a:t>8</a:t>
            </a:fld>
            <a:endParaRPr lang="en-US"/>
          </a:p>
        </p:txBody>
      </p:sp>
      <p:sp>
        <p:nvSpPr>
          <p:cNvPr id="5" name="TextBox 4">
            <a:extLst>
              <a:ext uri="{FF2B5EF4-FFF2-40B4-BE49-F238E27FC236}">
                <a16:creationId xmlns:a16="http://schemas.microsoft.com/office/drawing/2014/main" id="{1FCDAB7F-E263-5597-0625-431B2F82A063}"/>
              </a:ext>
            </a:extLst>
          </p:cNvPr>
          <p:cNvSpPr txBox="1"/>
          <p:nvPr/>
        </p:nvSpPr>
        <p:spPr>
          <a:xfrm>
            <a:off x="356110" y="1573779"/>
            <a:ext cx="848347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a:ea typeface="+mn-lt"/>
                <a:cs typeface="+mn-lt"/>
              </a:rPr>
              <a:t>Over</a:t>
            </a:r>
            <a:r>
              <a:rPr lang="en-US" sz="2400" b="1">
                <a:solidFill>
                  <a:srgbClr val="FF0000"/>
                </a:solidFill>
                <a:ea typeface="+mn-lt"/>
                <a:cs typeface="+mn-lt"/>
              </a:rPr>
              <a:t> 2,218</a:t>
            </a:r>
            <a:r>
              <a:rPr lang="en-US" sz="2400">
                <a:ea typeface="+mn-lt"/>
                <a:cs typeface="+mn-lt"/>
              </a:rPr>
              <a:t> desktop investigations were performed by department staff in 2022. This</a:t>
            </a:r>
            <a:r>
              <a:rPr lang="en-US" sz="2400">
                <a:cs typeface="Calibri"/>
              </a:rPr>
              <a:t> included all licensed OLCC sites, all ODA registered sites and all illicit sites made known to the team*</a:t>
            </a:r>
          </a:p>
          <a:p>
            <a:pPr marL="342900" indent="-342900">
              <a:buFont typeface="Arial" panose="020B0604020202020204" pitchFamily="34" charset="0"/>
              <a:buChar char="•"/>
            </a:pPr>
            <a:r>
              <a:rPr lang="en-US" sz="2400">
                <a:cs typeface="Calibri"/>
              </a:rPr>
              <a:t>These investigations revealed 811 or </a:t>
            </a:r>
            <a:r>
              <a:rPr lang="en-US" sz="2400" b="1">
                <a:solidFill>
                  <a:srgbClr val="FF0000"/>
                </a:solidFill>
                <a:cs typeface="Calibri"/>
              </a:rPr>
              <a:t>37%</a:t>
            </a:r>
            <a:r>
              <a:rPr lang="en-US" sz="2400">
                <a:cs typeface="Calibri"/>
              </a:rPr>
              <a:t> of sites had no water rights</a:t>
            </a:r>
          </a:p>
          <a:p>
            <a:pPr marL="342900" indent="-342900">
              <a:buFont typeface="Arial" panose="020B0604020202020204" pitchFamily="34" charset="0"/>
              <a:buChar char="•"/>
            </a:pPr>
            <a:endParaRPr lang="en-US" sz="2400">
              <a:cs typeface="Calibri"/>
            </a:endParaRPr>
          </a:p>
          <a:p>
            <a:pPr marL="342900" indent="-342900">
              <a:buFont typeface="Arial" panose="020B0604020202020204" pitchFamily="34" charset="0"/>
              <a:buChar char="•"/>
            </a:pPr>
            <a:endParaRPr lang="en-US" sz="2400">
              <a:cs typeface="Calibri"/>
            </a:endParaRPr>
          </a:p>
          <a:p>
            <a:pPr marL="342900" indent="-342900">
              <a:buFont typeface="Arial" panose="020B0604020202020204" pitchFamily="34" charset="0"/>
              <a:buChar char="•"/>
            </a:pPr>
            <a:endParaRPr lang="en-US" sz="2400">
              <a:cs typeface="Calibri"/>
            </a:endParaRPr>
          </a:p>
        </p:txBody>
      </p:sp>
      <p:graphicFrame>
        <p:nvGraphicFramePr>
          <p:cNvPr id="10" name="Table 10">
            <a:extLst>
              <a:ext uri="{FF2B5EF4-FFF2-40B4-BE49-F238E27FC236}">
                <a16:creationId xmlns:a16="http://schemas.microsoft.com/office/drawing/2014/main" id="{7C5F416A-FD0B-A09F-FD2A-C7EC808918B8}"/>
              </a:ext>
            </a:extLst>
          </p:cNvPr>
          <p:cNvGraphicFramePr>
            <a:graphicFrameLocks noGrp="1"/>
          </p:cNvGraphicFramePr>
          <p:nvPr>
            <p:extLst>
              <p:ext uri="{D42A27DB-BD31-4B8C-83A1-F6EECF244321}">
                <p14:modId xmlns:p14="http://schemas.microsoft.com/office/powerpoint/2010/main" val="1252421657"/>
              </p:ext>
            </p:extLst>
          </p:nvPr>
        </p:nvGraphicFramePr>
        <p:xfrm>
          <a:off x="222250" y="4025900"/>
          <a:ext cx="8605568" cy="2358935"/>
        </p:xfrm>
        <a:graphic>
          <a:graphicData uri="http://schemas.openxmlformats.org/drawingml/2006/table">
            <a:tbl>
              <a:tblPr firstRow="1" bandRow="1">
                <a:tableStyleId>{5C22544A-7EE6-4342-B048-85BDC9FD1C3A}</a:tableStyleId>
              </a:tblPr>
              <a:tblGrid>
                <a:gridCol w="4305300">
                  <a:extLst>
                    <a:ext uri="{9D8B030D-6E8A-4147-A177-3AD203B41FA5}">
                      <a16:colId xmlns:a16="http://schemas.microsoft.com/office/drawing/2014/main" val="2672267870"/>
                    </a:ext>
                  </a:extLst>
                </a:gridCol>
                <a:gridCol w="4300268">
                  <a:extLst>
                    <a:ext uri="{9D8B030D-6E8A-4147-A177-3AD203B41FA5}">
                      <a16:colId xmlns:a16="http://schemas.microsoft.com/office/drawing/2014/main" val="3116350692"/>
                    </a:ext>
                  </a:extLst>
                </a:gridCol>
              </a:tblGrid>
              <a:tr h="465909">
                <a:tc>
                  <a:txBody>
                    <a:bodyPr/>
                    <a:lstStyle/>
                    <a:p>
                      <a:pPr algn="ctr"/>
                      <a:r>
                        <a:rPr lang="en-US" sz="1600"/>
                        <a:t>Cannabis Type</a:t>
                      </a:r>
                    </a:p>
                  </a:txBody>
                  <a:tcPr>
                    <a:solidFill>
                      <a:schemeClr val="accent2">
                        <a:lumMod val="60000"/>
                        <a:lumOff val="40000"/>
                      </a:schemeClr>
                    </a:solidFill>
                  </a:tcPr>
                </a:tc>
                <a:tc>
                  <a:txBody>
                    <a:bodyPr/>
                    <a:lstStyle/>
                    <a:p>
                      <a:pPr algn="ctr"/>
                      <a:r>
                        <a:rPr lang="en-US" sz="1600"/>
                        <a:t>Percent Without Water Rights</a:t>
                      </a:r>
                    </a:p>
                  </a:txBody>
                  <a:tcPr>
                    <a:solidFill>
                      <a:schemeClr val="accent2">
                        <a:lumMod val="60000"/>
                        <a:lumOff val="40000"/>
                      </a:schemeClr>
                    </a:solidFill>
                  </a:tcPr>
                </a:tc>
                <a:extLst>
                  <a:ext uri="{0D108BD9-81ED-4DB2-BD59-A6C34878D82A}">
                    <a16:rowId xmlns:a16="http://schemas.microsoft.com/office/drawing/2014/main" val="2276665392"/>
                  </a:ext>
                </a:extLst>
              </a:tr>
              <a:tr h="465909">
                <a:tc>
                  <a:txBody>
                    <a:bodyPr/>
                    <a:lstStyle/>
                    <a:p>
                      <a:pPr algn="ctr"/>
                      <a:r>
                        <a:rPr lang="en-US" sz="1600" b="1"/>
                        <a:t>Licensed OLCC</a:t>
                      </a:r>
                    </a:p>
                  </a:txBody>
                  <a:tcPr/>
                </a:tc>
                <a:tc>
                  <a:txBody>
                    <a:bodyPr/>
                    <a:lstStyle/>
                    <a:p>
                      <a:pPr algn="ctr"/>
                      <a:r>
                        <a:rPr lang="en-US" sz="1600" b="1"/>
                        <a:t>35%</a:t>
                      </a:r>
                    </a:p>
                  </a:txBody>
                  <a:tcPr/>
                </a:tc>
                <a:extLst>
                  <a:ext uri="{0D108BD9-81ED-4DB2-BD59-A6C34878D82A}">
                    <a16:rowId xmlns:a16="http://schemas.microsoft.com/office/drawing/2014/main" val="2882896535"/>
                  </a:ext>
                </a:extLst>
              </a:tr>
              <a:tr h="495299">
                <a:tc>
                  <a:txBody>
                    <a:bodyPr/>
                    <a:lstStyle/>
                    <a:p>
                      <a:pPr algn="ctr"/>
                      <a:r>
                        <a:rPr lang="en-US" sz="1600" b="1"/>
                        <a:t>Registered ODA</a:t>
                      </a:r>
                    </a:p>
                  </a:txBody>
                  <a:tcPr/>
                </a:tc>
                <a:tc>
                  <a:txBody>
                    <a:bodyPr/>
                    <a:lstStyle/>
                    <a:p>
                      <a:pPr algn="ctr"/>
                      <a:r>
                        <a:rPr lang="en-US" sz="1600" b="1"/>
                        <a:t>29%</a:t>
                      </a:r>
                    </a:p>
                  </a:txBody>
                  <a:tcPr/>
                </a:tc>
                <a:extLst>
                  <a:ext uri="{0D108BD9-81ED-4DB2-BD59-A6C34878D82A}">
                    <a16:rowId xmlns:a16="http://schemas.microsoft.com/office/drawing/2014/main" val="1688452397"/>
                  </a:ext>
                </a:extLst>
              </a:tr>
              <a:tr h="465909">
                <a:tc>
                  <a:txBody>
                    <a:bodyPr/>
                    <a:lstStyle/>
                    <a:p>
                      <a:pPr algn="ctr"/>
                      <a:r>
                        <a:rPr lang="en-US" sz="1600" b="1"/>
                        <a:t>Unregistered Cannabis </a:t>
                      </a:r>
                    </a:p>
                  </a:txBody>
                  <a:tcPr/>
                </a:tc>
                <a:tc>
                  <a:txBody>
                    <a:bodyPr/>
                    <a:lstStyle/>
                    <a:p>
                      <a:pPr algn="ctr"/>
                      <a:r>
                        <a:rPr lang="en-US" sz="1600" b="1">
                          <a:solidFill>
                            <a:schemeClr val="tx1"/>
                          </a:solidFill>
                        </a:rPr>
                        <a:t>75%</a:t>
                      </a:r>
                    </a:p>
                  </a:txBody>
                  <a:tcPr/>
                </a:tc>
                <a:extLst>
                  <a:ext uri="{0D108BD9-81ED-4DB2-BD59-A6C34878D82A}">
                    <a16:rowId xmlns:a16="http://schemas.microsoft.com/office/drawing/2014/main" val="3940636272"/>
                  </a:ext>
                </a:extLst>
              </a:tr>
              <a:tr h="465909">
                <a:tc>
                  <a:txBody>
                    <a:bodyPr/>
                    <a:lstStyle/>
                    <a:p>
                      <a:pPr lvl="0" algn="ctr">
                        <a:buNone/>
                      </a:pPr>
                      <a:r>
                        <a:rPr lang="en-US" sz="1600" b="1"/>
                        <a:t>All Cannabis</a:t>
                      </a:r>
                    </a:p>
                  </a:txBody>
                  <a:tcPr/>
                </a:tc>
                <a:tc>
                  <a:txBody>
                    <a:bodyPr/>
                    <a:lstStyle/>
                    <a:p>
                      <a:pPr lvl="0" algn="ctr">
                        <a:buNone/>
                      </a:pPr>
                      <a:r>
                        <a:rPr lang="en-US" sz="1600" b="1"/>
                        <a:t>37%</a:t>
                      </a:r>
                    </a:p>
                  </a:txBody>
                  <a:tcPr/>
                </a:tc>
                <a:extLst>
                  <a:ext uri="{0D108BD9-81ED-4DB2-BD59-A6C34878D82A}">
                    <a16:rowId xmlns:a16="http://schemas.microsoft.com/office/drawing/2014/main" val="1995066434"/>
                  </a:ext>
                </a:extLst>
              </a:tr>
            </a:tbl>
          </a:graphicData>
        </a:graphic>
      </p:graphicFrame>
    </p:spTree>
    <p:extLst>
      <p:ext uri="{BB962C8B-B14F-4D97-AF65-F5344CB8AC3E}">
        <p14:creationId xmlns:p14="http://schemas.microsoft.com/office/powerpoint/2010/main" val="300695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8E4C7-BACC-27C1-B606-5C9452524DD1}"/>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631D58E3-2060-8265-05CF-7AF4883B07E2}"/>
              </a:ext>
            </a:extLst>
          </p:cNvPr>
          <p:cNvSpPr>
            <a:spLocks noGrp="1"/>
          </p:cNvSpPr>
          <p:nvPr>
            <p:ph type="sldNum" sz="quarter" idx="12"/>
          </p:nvPr>
        </p:nvSpPr>
        <p:spPr/>
        <p:txBody>
          <a:bodyPr/>
          <a:lstStyle/>
          <a:p>
            <a:fld id="{04A3A10D-7D5E-4932-A76F-CD1632FD3D96}" type="slidenum">
              <a:rPr lang="en-US" smtClean="0"/>
              <a:pPr/>
              <a:t>9</a:t>
            </a:fld>
            <a:endParaRPr lang="en-US"/>
          </a:p>
        </p:txBody>
      </p:sp>
      <p:pic>
        <p:nvPicPr>
          <p:cNvPr id="4" name="Picture 4" descr="Grow_site_WR.jpg">
            <a:extLst>
              <a:ext uri="{FF2B5EF4-FFF2-40B4-BE49-F238E27FC236}">
                <a16:creationId xmlns:a16="http://schemas.microsoft.com/office/drawing/2014/main" id="{57A24930-573A-B319-F5AA-4A02247732C4}"/>
              </a:ext>
            </a:extLst>
          </p:cNvPr>
          <p:cNvPicPr>
            <a:picLocks noChangeAspect="1"/>
          </p:cNvPicPr>
          <p:nvPr/>
        </p:nvPicPr>
        <p:blipFill>
          <a:blip r:embed="rId2"/>
          <a:stretch>
            <a:fillRect/>
          </a:stretch>
        </p:blipFill>
        <p:spPr>
          <a:xfrm>
            <a:off x="-2536" y="31363"/>
            <a:ext cx="9146577" cy="6827135"/>
          </a:xfrm>
          <a:prstGeom prst="rect">
            <a:avLst/>
          </a:prstGeom>
        </p:spPr>
      </p:pic>
    </p:spTree>
    <p:extLst>
      <p:ext uri="{BB962C8B-B14F-4D97-AF65-F5344CB8AC3E}">
        <p14:creationId xmlns:p14="http://schemas.microsoft.com/office/powerpoint/2010/main" val="759449162"/>
      </p:ext>
    </p:extLst>
  </p:cSld>
  <p:clrMapOvr>
    <a:masterClrMapping/>
  </p:clrMapOvr>
</p:sld>
</file>

<file path=ppt/theme/theme1.xml><?xml version="1.0" encoding="utf-8"?>
<a:theme xmlns:a="http://schemas.openxmlformats.org/drawingml/2006/main" name="PowerpointTemplateStandard2018">
  <a:themeElements>
    <a:clrScheme name="OWRD">
      <a:dk1>
        <a:sysClr val="windowText" lastClr="000000"/>
      </a:dk1>
      <a:lt1>
        <a:sysClr val="window" lastClr="FFFFFF"/>
      </a:lt1>
      <a:dk2>
        <a:srgbClr val="4C5F78"/>
      </a:dk2>
      <a:lt2>
        <a:srgbClr val="D3CCBD"/>
      </a:lt2>
      <a:accent1>
        <a:srgbClr val="005DA6"/>
      </a:accent1>
      <a:accent2>
        <a:srgbClr val="799A3D"/>
      </a:accent2>
      <a:accent3>
        <a:srgbClr val="7D6856"/>
      </a:accent3>
      <a:accent4>
        <a:srgbClr val="0F9AD6"/>
      </a:accent4>
      <a:accent5>
        <a:srgbClr val="4B7637"/>
      </a:accent5>
      <a:accent6>
        <a:srgbClr val="B8A999"/>
      </a:accent6>
      <a:hlink>
        <a:srgbClr val="0F9AD6"/>
      </a:hlink>
      <a:folHlink>
        <a:srgbClr val="954F72"/>
      </a:folHlink>
    </a:clrScheme>
    <a:fontScheme name="OWRD">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581_OWRD_Powerpoint Template-Standard_2018.potx" id="{E4AE9080-E6A7-4570-887A-AB0664088BA9}" vid="{AA34C523-8FC9-4436-8AA8-F7F90A3D2D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5C2244BD6DFF4AB721ACBCE3C3746E" ma:contentTypeVersion="14" ma:contentTypeDescription="Create a new document." ma:contentTypeScope="" ma:versionID="d71703c7f91f7c08a5aeda3804466cb4">
  <xsd:schema xmlns:xsd="http://www.w3.org/2001/XMLSchema" xmlns:xs="http://www.w3.org/2001/XMLSchema" xmlns:p="http://schemas.microsoft.com/office/2006/metadata/properties" xmlns:ns2="9bb37f8e-7878-4f51-b63c-2a67464d03bc" xmlns:ns3="0f18f3d6-d974-4737-8a41-995e016a8266" targetNamespace="http://schemas.microsoft.com/office/2006/metadata/properties" ma:root="true" ma:fieldsID="5ae954bc29a97de2eca28eab2fa8b831" ns2:_="" ns3:_="">
    <xsd:import namespace="9bb37f8e-7878-4f51-b63c-2a67464d03bc"/>
    <xsd:import namespace="0f18f3d6-d974-4737-8a41-995e016a8266"/>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b37f8e-7878-4f51-b63c-2a67464d03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bc13bb2-4050-4808-9050-3ebd68b2d7b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f18f3d6-d974-4737-8a41-995e016a826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ad1c3de-dc05-4333-bd25-024f3b244312}" ma:internalName="TaxCatchAll" ma:showField="CatchAllData" ma:web="0f18f3d6-d974-4737-8a41-995e016a82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2BDE07-AB1E-47DA-B02E-1065021ED74B}">
  <ds:schemaRefs>
    <ds:schemaRef ds:uri="0f18f3d6-d974-4737-8a41-995e016a8266"/>
    <ds:schemaRef ds:uri="9bb37f8e-7878-4f51-b63c-2a67464d03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F0D231-B2FE-421C-ACD9-67F712BC35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 WRC PowerPoint Slides</Template>
  <TotalTime>234</TotalTime>
  <Words>1793</Words>
  <Application>Microsoft Office PowerPoint</Application>
  <PresentationFormat>On-screen Show (4:3)</PresentationFormat>
  <Paragraphs>228</Paragraphs>
  <Slides>22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Courier New</vt:lpstr>
      <vt:lpstr>Georgia</vt:lpstr>
      <vt:lpstr>Symbol</vt:lpstr>
      <vt:lpstr>Wingdings</vt:lpstr>
      <vt:lpstr>PowerpointTemplateStandard2018</vt:lpstr>
      <vt:lpstr>Deschutes County Cannabis Advisory panel October 23rd , 2023 </vt:lpstr>
      <vt:lpstr>Groundwater exempt uses</vt:lpstr>
      <vt:lpstr>Surface Water exempt uses</vt:lpstr>
      <vt:lpstr>Deschutes County 2023 Numbers</vt:lpstr>
      <vt:lpstr>History and Legislation</vt:lpstr>
      <vt:lpstr>History and Legislation</vt:lpstr>
      <vt:lpstr>Regulatory Activities </vt:lpstr>
      <vt:lpstr>Desktop Investigation Results</vt:lpstr>
      <vt:lpstr>PowerPoint Presentation</vt:lpstr>
      <vt:lpstr>2022 On-site Investigation Results</vt:lpstr>
      <vt:lpstr>2022 On-site Investigation Results*</vt:lpstr>
      <vt:lpstr>PowerPoint Presentation</vt:lpstr>
      <vt:lpstr> OLCC On-site Investigations </vt:lpstr>
      <vt:lpstr>PowerPoint Presentation</vt:lpstr>
      <vt:lpstr> Unregistered Cannabis On-site Investigations</vt:lpstr>
      <vt:lpstr>PowerPoint Presentation</vt:lpstr>
      <vt:lpstr>ODA Hemp On-site Findings </vt:lpstr>
      <vt:lpstr>PowerPoint Presentation</vt:lpstr>
      <vt:lpstr>Inter-Agency Collaboration </vt:lpstr>
      <vt:lpstr>PowerPoint Presentation</vt:lpstr>
      <vt:lpstr>Evolution of Field Work</vt:lpstr>
      <vt:lpstr>Looking Ahead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DILLON Justin * WRD</dc:creator>
  <cp:lastModifiedBy>Jen Patterson</cp:lastModifiedBy>
  <cp:revision>8</cp:revision>
  <cp:lastPrinted>2017-12-07T22:13:39Z</cp:lastPrinted>
  <dcterms:created xsi:type="dcterms:W3CDTF">2023-01-18T18:54:49Z</dcterms:created>
  <dcterms:modified xsi:type="dcterms:W3CDTF">2023-10-23T22:57:21Z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2023-10-17T16:56:13Z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ff295505-1ec3-4d08-a3a9-af58bcaf010d</vt:lpwstr>
  </property>
  <property fmtid="{D5CDD505-2E9C-101B-9397-08002B2CF9AE}" pid="8" name="MSIP_Label_09b73270-2993-4076-be47-9c78f42a1e84_ContentBits">
    <vt:lpwstr>0</vt:lpwstr>
  </property>
</Properties>
</file>